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asopis.poslovni.edukator@gmail.com" TargetMode="External"/><Relationship Id="rId2" Type="http://schemas.openxmlformats.org/officeDocument/2006/relationships/hyperlink" Target="mailto:kovacic.konzalting@gmail.co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9348167" cy="1646302"/>
          </a:xfrm>
        </p:spPr>
        <p:txBody>
          <a:bodyPr/>
          <a:lstStyle/>
          <a:p>
            <a:pPr algn="ctr"/>
            <a:r>
              <a:rPr lang="hr-HR" dirty="0" smtClean="0">
                <a:latin typeface="Bell MT" panose="02020503060305020303" pitchFamily="18" charset="0"/>
              </a:rPr>
              <a:t>DOBRODOŠLI</a:t>
            </a:r>
            <a:br>
              <a:rPr lang="hr-HR" dirty="0" smtClean="0">
                <a:latin typeface="Bell MT" panose="02020503060305020303" pitchFamily="18" charset="0"/>
              </a:rPr>
            </a:br>
            <a:r>
              <a:rPr lang="hr-HR" dirty="0">
                <a:latin typeface="Bell MT" panose="02020503060305020303" pitchFamily="18" charset="0"/>
              </a:rPr>
              <a:t/>
            </a:r>
            <a:br>
              <a:rPr lang="hr-HR" dirty="0">
                <a:latin typeface="Bell MT" panose="02020503060305020303" pitchFamily="18" charset="0"/>
              </a:rPr>
            </a:br>
            <a:r>
              <a:rPr lang="hr-HR" dirty="0" smtClean="0">
                <a:latin typeface="Bell MT" panose="02020503060305020303" pitchFamily="18" charset="0"/>
              </a:rPr>
              <a:t> POSLOVNO SAVJETOVANJE</a:t>
            </a:r>
            <a:endParaRPr lang="hr-HR" dirty="0">
              <a:latin typeface="Bell MT" panose="02020503060305020303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07067" y="4650377"/>
            <a:ext cx="8721150" cy="1528354"/>
          </a:xfrm>
        </p:spPr>
        <p:txBody>
          <a:bodyPr>
            <a:normAutofit/>
          </a:bodyPr>
          <a:lstStyle/>
          <a:p>
            <a:pPr algn="ctr"/>
            <a:r>
              <a:rPr lang="hr-HR" dirty="0" smtClean="0"/>
              <a:t>KOVAČIĆ KONZALTING D.O.O.</a:t>
            </a:r>
          </a:p>
          <a:p>
            <a:pPr algn="ctr"/>
            <a:r>
              <a:rPr lang="hr-HR" dirty="0" smtClean="0"/>
              <a:t>TUČEPI 27.-30.3.2022.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7061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39634" y="609600"/>
            <a:ext cx="8934368" cy="552994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SRIJEDA,30.3.2022.- treći dan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6754" y="1162594"/>
            <a:ext cx="11730445" cy="5695405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Bell MT" panose="02020503060305020303" pitchFamily="18" charset="0"/>
              </a:rPr>
              <a:t>9.00-10.00 TATJANA MARTINOVIĆ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Digitalna transformacija uredskog poslovanja u školama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10.00 – ELA KOVAČIĆ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Zatvaranje skupa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Najava Stručno edukacijskih dana UTIRUŠ-a u Trogiru od 20. do 22. listopada 2022. godine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Proglašenje pobjednika- slika koja govori više od riječi –SREĆA</a:t>
            </a:r>
          </a:p>
          <a:p>
            <a:pPr marL="0" indent="0" algn="ctr">
              <a:buNone/>
            </a:pPr>
            <a:r>
              <a:rPr lang="hr-HR" sz="2400" dirty="0" smtClean="0">
                <a:latin typeface="Bell MT" panose="02020503060305020303" pitchFamily="18" charset="0"/>
              </a:rPr>
              <a:t>Pošaljite svoju sliku sa društvene večeri na mail </a:t>
            </a:r>
          </a:p>
          <a:p>
            <a:pPr marL="0" indent="0" algn="ctr">
              <a:buNone/>
            </a:pPr>
            <a:r>
              <a:rPr lang="hr-HR" sz="2400" dirty="0" smtClean="0">
                <a:latin typeface="Bell MT" panose="02020503060305020303" pitchFamily="18" charset="0"/>
                <a:hlinkClick r:id="rId2"/>
              </a:rPr>
              <a:t>kovacic.konzalting@gmail.com</a:t>
            </a:r>
            <a:r>
              <a:rPr lang="hr-HR" sz="2400" dirty="0" smtClean="0">
                <a:latin typeface="Bell MT" panose="02020503060305020303" pitchFamily="18" charset="0"/>
              </a:rPr>
              <a:t> ili </a:t>
            </a:r>
            <a:r>
              <a:rPr lang="hr-HR" sz="2400" dirty="0" smtClean="0">
                <a:latin typeface="Bell MT" panose="02020503060305020303" pitchFamily="18" charset="0"/>
                <a:hlinkClick r:id="rId3"/>
              </a:rPr>
              <a:t>casopis.poslovni.edukator@gmail.com</a:t>
            </a:r>
            <a:endParaRPr lang="hr-HR" sz="2400" dirty="0" smtClean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hr-HR" sz="2400" dirty="0" smtClean="0">
                <a:latin typeface="Bell MT" panose="02020503060305020303" pitchFamily="18" charset="0"/>
              </a:rPr>
              <a:t>Slike koje pošaljete objavit ćemo na www. kovacic-konzalting.com</a:t>
            </a:r>
          </a:p>
          <a:p>
            <a:pPr marL="0" indent="0" algn="ctr">
              <a:buNone/>
            </a:pPr>
            <a:r>
              <a:rPr lang="hr-HR" sz="2400" dirty="0" smtClean="0">
                <a:latin typeface="Bell MT" panose="02020503060305020303" pitchFamily="18" charset="0"/>
              </a:rPr>
              <a:t>Sretan dobitnik dobit će plaćeno ljetovanje u hotelu Medena u trajanju od 5 dana.</a:t>
            </a:r>
          </a:p>
          <a:p>
            <a:pPr marL="0" indent="0" algn="ctr">
              <a:buNone/>
            </a:pPr>
            <a:endParaRPr lang="hr-HR" sz="2400" dirty="0" smtClean="0">
              <a:latin typeface="Bell MT" panose="02020503060305020303" pitchFamily="18" charset="0"/>
            </a:endParaRPr>
          </a:p>
          <a:p>
            <a:pPr marL="0" indent="0">
              <a:buNone/>
            </a:pPr>
            <a:endParaRPr lang="hr-HR" sz="2400" dirty="0" smtClean="0">
              <a:latin typeface="Bell MT" panose="02020503060305020303" pitchFamily="18" charset="0"/>
            </a:endParaRPr>
          </a:p>
          <a:p>
            <a:endParaRPr lang="hr-HR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1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13509" y="1711235"/>
            <a:ext cx="11011988" cy="4330128"/>
          </a:xfrm>
        </p:spPr>
        <p:txBody>
          <a:bodyPr>
            <a:normAutofit fontScale="92500" lnSpcReduction="20000"/>
          </a:bodyPr>
          <a:lstStyle/>
          <a:p>
            <a:r>
              <a:rPr lang="hr-HR" sz="2400" dirty="0" smtClean="0">
                <a:latin typeface="Bell MT" panose="02020503060305020303" pitchFamily="18" charset="0"/>
              </a:rPr>
              <a:t>Kovačić konzalting želi Vam ugodan boravak i da dobiveno znanje dijelite dalje svojim kolegama.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Ukoliko niste pretplatnik časopisa za 2022. godinu vrijeme je da iskoristite posebnu pogodnost i iskoristite 10 % popusta na cijenu pretplate za 2022. godinu. Naručite svoj časopis i postanite dio naše obitelji. Uz popust dobivate i gratis knjigu  Priručnik za izricanje pedagoških mjera, autorice Marijete </a:t>
            </a:r>
            <a:r>
              <a:rPr lang="hr-HR" sz="2400" dirty="0" err="1" smtClean="0">
                <a:latin typeface="Bell MT" panose="02020503060305020303" pitchFamily="18" charset="0"/>
              </a:rPr>
              <a:t>Usmiani</a:t>
            </a:r>
            <a:r>
              <a:rPr lang="hr-HR" sz="2400" dirty="0" smtClean="0">
                <a:latin typeface="Bell MT" panose="02020503060305020303" pitchFamily="18" charset="0"/>
              </a:rPr>
              <a:t>.</a:t>
            </a:r>
          </a:p>
          <a:p>
            <a:pPr marL="0" indent="0" algn="ctr">
              <a:buNone/>
            </a:pPr>
            <a:r>
              <a:rPr lang="hr-HR" sz="2800" dirty="0">
                <a:latin typeface="Bell MT" panose="02020503060305020303" pitchFamily="18" charset="0"/>
              </a:rPr>
              <a:t>S</a:t>
            </a:r>
            <a:r>
              <a:rPr lang="hr-HR" sz="2800" dirty="0" smtClean="0">
                <a:latin typeface="Bell MT" panose="02020503060305020303" pitchFamily="18" charset="0"/>
              </a:rPr>
              <a:t>ve </a:t>
            </a:r>
            <a:r>
              <a:rPr lang="hr-HR" sz="2800" dirty="0">
                <a:latin typeface="Bell MT" panose="02020503060305020303" pitchFamily="18" charset="0"/>
              </a:rPr>
              <a:t>što radimo </a:t>
            </a:r>
            <a:endParaRPr lang="hr-HR" sz="2800" dirty="0" smtClean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latin typeface="Bell MT" panose="02020503060305020303" pitchFamily="18" charset="0"/>
              </a:rPr>
              <a:t>radimo </a:t>
            </a:r>
            <a:r>
              <a:rPr lang="hr-HR" sz="2800" dirty="0">
                <a:latin typeface="Bell MT" panose="02020503060305020303" pitchFamily="18" charset="0"/>
              </a:rPr>
              <a:t>zbog Vas i za </a:t>
            </a:r>
            <a:r>
              <a:rPr lang="hr-HR" sz="2800" dirty="0" smtClean="0">
                <a:latin typeface="Bell MT" panose="02020503060305020303" pitchFamily="18" charset="0"/>
              </a:rPr>
              <a:t>Vas</a:t>
            </a:r>
            <a:r>
              <a:rPr lang="hr-HR" sz="2800" dirty="0">
                <a:latin typeface="Bell MT" panose="02020503060305020303" pitchFamily="18" charset="0"/>
              </a:rPr>
              <a:t>.</a:t>
            </a:r>
            <a:endParaRPr lang="hr-HR" sz="2800" dirty="0" smtClean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latin typeface="Bell MT" panose="02020503060305020303" pitchFamily="18" charset="0"/>
              </a:rPr>
              <a:t>Vaš Kovačić konzalting</a:t>
            </a:r>
          </a:p>
          <a:p>
            <a:pPr marL="0" indent="0" algn="ctr">
              <a:buNone/>
            </a:pPr>
            <a:endParaRPr lang="hr-HR" sz="2800" dirty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www.kovacic-konzalting.com</a:t>
            </a:r>
          </a:p>
          <a:p>
            <a:pPr marL="0" indent="0" algn="ctr">
              <a:buNone/>
            </a:pPr>
            <a:endParaRPr lang="hr-HR" sz="28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62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pPr algn="ctr"/>
            <a:r>
              <a:rPr lang="hr-HR" dirty="0" smtClean="0">
                <a:latin typeface="Bell MT" panose="02020503060305020303" pitchFamily="18" charset="0"/>
              </a:rPr>
              <a:t>DOBRODOŠLI </a:t>
            </a:r>
            <a:endParaRPr lang="hr-HR" dirty="0">
              <a:latin typeface="Bell MT" panose="02020503060305020303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0629" y="1280160"/>
            <a:ext cx="11730445" cy="4761203"/>
          </a:xfrm>
        </p:spPr>
        <p:txBody>
          <a:bodyPr>
            <a:normAutofit fontScale="92500" lnSpcReduction="10000"/>
          </a:bodyPr>
          <a:lstStyle/>
          <a:p>
            <a:r>
              <a:rPr lang="hr-HR" sz="2400" dirty="0" smtClean="0">
                <a:latin typeface="Bell MT" panose="02020503060305020303" pitchFamily="18" charset="0"/>
              </a:rPr>
              <a:t>ORGANIZATOR: KOVAČIĆ KONZALTING D.O.O. izdavač časopisa Poslovni edukator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PREDAVAĆI: AUTORI U ČASOPISU POSLOVNI EDUKATOR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SUDIONICI: RAVNATELJI, TAJNICI I RAČUNOVOĐE U ŠKOLSTVU te ostali zainteresirani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POA (POSLOVNA ONLINE AKADEMIJA KOVAČIĆ KONZALTING) EDUKACIJA I DRUŽENJE S ONLINE PRELAZIMO UŽIVO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Tko je tko?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UTIRUŠ – 20 godina /2002. – neprofitna udruga </a:t>
            </a:r>
          </a:p>
          <a:p>
            <a:r>
              <a:rPr lang="hr-HR" sz="2400" dirty="0">
                <a:latin typeface="Bell MT" panose="02020503060305020303" pitchFamily="18" charset="0"/>
              </a:rPr>
              <a:t>ČASOPIS POSLOVNI EDUKATOR -</a:t>
            </a:r>
            <a:r>
              <a:rPr lang="hr-HR" sz="2400" dirty="0" smtClean="0">
                <a:latin typeface="Bell MT" panose="02020503060305020303" pitchFamily="18" charset="0"/>
              </a:rPr>
              <a:t>GODINA/2007.(izdavač </a:t>
            </a:r>
            <a:r>
              <a:rPr lang="hr-HR" sz="2400" dirty="0" err="1" smtClean="0">
                <a:latin typeface="Bell MT" panose="02020503060305020303" pitchFamily="18" charset="0"/>
              </a:rPr>
              <a:t>Utiruš</a:t>
            </a:r>
            <a:r>
              <a:rPr lang="hr-HR" sz="2400" dirty="0" smtClean="0">
                <a:latin typeface="Bell MT" panose="02020503060305020303" pitchFamily="18" charset="0"/>
              </a:rPr>
              <a:t>, Poslovni edukator d.o.o., Kovačić konzalting </a:t>
            </a:r>
            <a:r>
              <a:rPr lang="hr-HR" sz="2400" dirty="0" err="1" smtClean="0">
                <a:latin typeface="Bell MT" panose="02020503060305020303" pitchFamily="18" charset="0"/>
              </a:rPr>
              <a:t>d.o.o</a:t>
            </a:r>
            <a:r>
              <a:rPr lang="hr-HR" sz="2400" dirty="0" smtClean="0">
                <a:latin typeface="Bell MT" panose="02020503060305020303" pitchFamily="18" charset="0"/>
              </a:rPr>
              <a:t>)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Trgovačko društvo Poslovni edukator d.o.o./2007. – obavlja gospodarsku djelatnost/nema suradnju s </a:t>
            </a:r>
            <a:r>
              <a:rPr lang="hr-HR" sz="2400" dirty="0" err="1" smtClean="0">
                <a:latin typeface="Bell MT" panose="02020503060305020303" pitchFamily="18" charset="0"/>
              </a:rPr>
              <a:t>Utiruš</a:t>
            </a:r>
            <a:r>
              <a:rPr lang="hr-HR" sz="2400" dirty="0" smtClean="0">
                <a:latin typeface="Bell MT" panose="02020503060305020303" pitchFamily="18" charset="0"/>
              </a:rPr>
              <a:t>-om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KOVAČIĆ KONZALTING D.O.O./2.2.2017. – izdavačka djelatnost</a:t>
            </a:r>
          </a:p>
          <a:p>
            <a:endParaRPr lang="hr-HR" sz="2400" dirty="0" smtClean="0">
              <a:latin typeface="Bell MT" panose="02020503060305020303" pitchFamily="18" charset="0"/>
            </a:endParaRPr>
          </a:p>
          <a:p>
            <a:endParaRPr lang="hr-HR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STE DOBILI OD MATERIJALA?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hr-HR" sz="2400" dirty="0" smtClean="0"/>
          </a:p>
          <a:p>
            <a:r>
              <a:rPr lang="hr-HR" sz="2400" dirty="0" smtClean="0">
                <a:latin typeface="Bell MT" panose="02020503060305020303" pitchFamily="18" charset="0"/>
              </a:rPr>
              <a:t>RADNA TORBA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KNJIGA AUTORICE mr.sc. IRIS GOVIĆ PENIĆ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„Diskriminacija, uznemiravanje i </a:t>
            </a:r>
            <a:r>
              <a:rPr lang="hr-HR" sz="2400" dirty="0" err="1" smtClean="0">
                <a:latin typeface="Bell MT" panose="02020503060305020303" pitchFamily="18" charset="0"/>
              </a:rPr>
              <a:t>mobing</a:t>
            </a:r>
            <a:r>
              <a:rPr lang="hr-HR" sz="2400" dirty="0" smtClean="0">
                <a:latin typeface="Bell MT" panose="02020503060305020303" pitchFamily="18" charset="0"/>
              </a:rPr>
              <a:t> – </a:t>
            </a:r>
            <a:r>
              <a:rPr lang="hr-HR" sz="2400" dirty="0" err="1" smtClean="0">
                <a:latin typeface="Bell MT" panose="02020503060305020303" pitchFamily="18" charset="0"/>
              </a:rPr>
              <a:t>radnopravni</a:t>
            </a:r>
            <a:r>
              <a:rPr lang="hr-HR" sz="2400" dirty="0" smtClean="0">
                <a:latin typeface="Bell MT" panose="02020503060305020303" pitchFamily="18" charset="0"/>
              </a:rPr>
              <a:t> okvir i sudska praksa”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PLANER ZA 2022.- na poklon od Kovačić konzaltinga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POTVRDAO SUDJELOVANJU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PENKALA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PROGRAM RADA</a:t>
            </a:r>
          </a:p>
          <a:p>
            <a:endParaRPr lang="hr-HR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296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82879" y="156754"/>
            <a:ext cx="11247121" cy="1071155"/>
          </a:xfrm>
        </p:spPr>
        <p:txBody>
          <a:bodyPr>
            <a:normAutofit/>
          </a:bodyPr>
          <a:lstStyle/>
          <a:p>
            <a:pPr algn="ctr"/>
            <a:r>
              <a:rPr lang="hr-HR" dirty="0" smtClean="0"/>
              <a:t>PROGRAM RADA POSLOVNOG SAVJETOVANJA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2879" y="875211"/>
            <a:ext cx="11930743" cy="5865224"/>
          </a:xfrm>
        </p:spPr>
        <p:txBody>
          <a:bodyPr>
            <a:noAutofit/>
          </a:bodyPr>
          <a:lstStyle/>
          <a:p>
            <a:r>
              <a:rPr lang="hr-HR" sz="2000" dirty="0" smtClean="0">
                <a:latin typeface="Bell MT" panose="02020503060305020303" pitchFamily="18" charset="0"/>
              </a:rPr>
              <a:t>9.00-9.15. OTVARANJE SKUPA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9.15-9.25 IZVLAČENJE SRETNIH DOBITNIKA</a:t>
            </a:r>
          </a:p>
          <a:p>
            <a:pPr marL="0" indent="0" algn="ctr">
              <a:buNone/>
            </a:pPr>
            <a:r>
              <a:rPr lang="hr-HR" sz="2000" b="1" dirty="0">
                <a:latin typeface="Bell MT" panose="02020503060305020303" pitchFamily="18" charset="0"/>
              </a:rPr>
              <a:t>PRVA NAGRADA LAPTOP</a:t>
            </a:r>
          </a:p>
          <a:p>
            <a:pPr marL="0" indent="0" algn="ctr">
              <a:buNone/>
            </a:pPr>
            <a:r>
              <a:rPr lang="hr-HR" sz="2000" b="1" dirty="0">
                <a:latin typeface="Bell MT" panose="02020503060305020303" pitchFamily="18" charset="0"/>
              </a:rPr>
              <a:t>DRUGA NAGRADA </a:t>
            </a:r>
            <a:r>
              <a:rPr lang="hr-HR" sz="2000" b="1" dirty="0" smtClean="0">
                <a:latin typeface="Bell MT" panose="02020503060305020303" pitchFamily="18" charset="0"/>
              </a:rPr>
              <a:t>TABLET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9.25.-9.45 FINANCIJSKA PISMENOST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9.45- 10.20 – HANA ZORIČIĆ, dipl. </a:t>
            </a:r>
            <a:r>
              <a:rPr lang="hr-HR" sz="2000" dirty="0" err="1" smtClean="0">
                <a:latin typeface="Bell MT" panose="02020503060305020303" pitchFamily="18" charset="0"/>
              </a:rPr>
              <a:t>oec</a:t>
            </a:r>
            <a:r>
              <a:rPr lang="hr-HR" sz="2000" dirty="0" smtClean="0">
                <a:latin typeface="Bell MT" panose="02020503060305020303" pitchFamily="18" charset="0"/>
              </a:rPr>
              <a:t>.</a:t>
            </a:r>
          </a:p>
          <a:p>
            <a:pPr marL="0" indent="0">
              <a:buNone/>
            </a:pPr>
            <a:r>
              <a:rPr lang="hr-HR" sz="2000" dirty="0" smtClean="0">
                <a:latin typeface="Bell MT" panose="02020503060305020303" pitchFamily="18" charset="0"/>
              </a:rPr>
              <a:t>AKTUALNOSTI U SUSTAVU PRORAČUNA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PROCES PRILAGODBE PRORAČUNSKIH KORISNIKA ZA POSLOVANJE U EURU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PROMJENE U NAČINU PODNOŠENJA FINANCIJSKIH IZVJEŠTAJA I VOĐENJU REGISTRA PRORAČUNSKIH I IZVANPRORAČUNSKIH KORISNIKA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10.20-11.00 MARTINA ŠTEFKOVIĆ dipl. </a:t>
            </a:r>
            <a:r>
              <a:rPr lang="hr-HR" sz="2000" dirty="0" err="1" smtClean="0">
                <a:latin typeface="Bell MT" panose="02020503060305020303" pitchFamily="18" charset="0"/>
              </a:rPr>
              <a:t>oec</a:t>
            </a:r>
            <a:r>
              <a:rPr lang="hr-HR" sz="2000" dirty="0" smtClean="0">
                <a:latin typeface="Bell MT" panose="02020503060305020303" pitchFamily="18" charset="0"/>
              </a:rPr>
              <a:t>.</a:t>
            </a:r>
          </a:p>
          <a:p>
            <a:pPr marL="0" indent="0">
              <a:buNone/>
            </a:pPr>
            <a:r>
              <a:rPr lang="hr-HR" sz="2000" dirty="0" smtClean="0">
                <a:latin typeface="Bell MT" panose="02020503060305020303" pitchFamily="18" charset="0"/>
              </a:rPr>
              <a:t>AKTUALNE KNJIGOVODSTVENE EVIDENCIJE KOD PRORAČUNSKIH KORISNIKA</a:t>
            </a:r>
            <a:endParaRPr lang="hr-HR" sz="2000" dirty="0">
              <a:latin typeface="Bell MT" panose="02020503060305020303" pitchFamily="18" charset="0"/>
            </a:endParaRPr>
          </a:p>
          <a:p>
            <a:r>
              <a:rPr lang="hr-HR" sz="2000" dirty="0" smtClean="0">
                <a:latin typeface="Bell MT" panose="02020503060305020303" pitchFamily="18" charset="0"/>
              </a:rPr>
              <a:t>11.00-12.00 – ODGOVORI NA PITANJA – HANA ZORIČIĆ I MARTINA ŠTEFKOVIĆ</a:t>
            </a:r>
            <a:endParaRPr lang="hr-HR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57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39634" y="169818"/>
            <a:ext cx="8934368" cy="574765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Mala sala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39635" y="914400"/>
            <a:ext cx="10763794" cy="5126963"/>
          </a:xfrm>
        </p:spPr>
        <p:txBody>
          <a:bodyPr>
            <a:normAutofit fontScale="92500" lnSpcReduction="20000"/>
          </a:bodyPr>
          <a:lstStyle/>
          <a:p>
            <a:r>
              <a:rPr lang="hr-HR" sz="2400" dirty="0" smtClean="0">
                <a:latin typeface="Bell MT" panose="02020503060305020303" pitchFamily="18" charset="0"/>
              </a:rPr>
              <a:t>10.00-12.00 ODGOVORI NA VAŠA PITANJA</a:t>
            </a:r>
          </a:p>
          <a:p>
            <a:pPr marL="0" indent="0">
              <a:buNone/>
            </a:pPr>
            <a:r>
              <a:rPr lang="hr-HR" sz="2400" dirty="0" smtClean="0">
                <a:latin typeface="Bell MT" panose="02020503060305020303" pitchFamily="18" charset="0"/>
              </a:rPr>
              <a:t>TEME: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ŠKOLSKI ODBOR, IZBOR RAVNATELJA, JAVNA NABAVA</a:t>
            </a:r>
          </a:p>
          <a:p>
            <a:pPr marL="0" indent="0">
              <a:buNone/>
            </a:pPr>
            <a:r>
              <a:rPr lang="hr-HR" sz="2400" dirty="0" smtClean="0">
                <a:latin typeface="Bell MT" panose="02020503060305020303" pitchFamily="18" charset="0"/>
              </a:rPr>
              <a:t>Objavljeni su:</a:t>
            </a:r>
          </a:p>
          <a:p>
            <a:r>
              <a:rPr lang="hr-HR" sz="2400" dirty="0">
                <a:latin typeface="Bell MT" panose="02020503060305020303" pitchFamily="18" charset="0"/>
              </a:rPr>
              <a:t>V</a:t>
            </a:r>
            <a:r>
              <a:rPr lang="hr-HR" sz="2400" dirty="0" smtClean="0">
                <a:latin typeface="Bell MT" panose="02020503060305020303" pitchFamily="18" charset="0"/>
              </a:rPr>
              <a:t>ODIČ ZA PROVEDBU IZBORA RAVNATELJA,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VODIČ ZA PROVEDBU IZBORA ČLANOVA ŠKOLSKIH ODBORA,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VODIČ ZA ŠKOLSKE USTANOVE – OGLEDNI PRIMJERI UGOVORA, ODLUKA, SPORAZUMA, OBAVIJESTI I POTVRDA IZ RADNIH ODNOSA U ŠKOLSKIM USTANOVAMA)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Autorica svih vodiča je Ružica </a:t>
            </a:r>
            <a:r>
              <a:rPr lang="hr-HR" sz="2400" dirty="0" err="1" smtClean="0">
                <a:latin typeface="Bell MT" panose="02020503060305020303" pitchFamily="18" charset="0"/>
              </a:rPr>
              <a:t>Vukobratović</a:t>
            </a:r>
            <a:r>
              <a:rPr lang="hr-HR" sz="2400" dirty="0" smtClean="0">
                <a:latin typeface="Bell MT" panose="02020503060305020303" pitchFamily="18" charset="0"/>
              </a:rPr>
              <a:t>, dipl. </a:t>
            </a:r>
            <a:r>
              <a:rPr lang="hr-HR" sz="2400" dirty="0" err="1" smtClean="0">
                <a:latin typeface="Bell MT" panose="02020503060305020303" pitchFamily="18" charset="0"/>
              </a:rPr>
              <a:t>iur</a:t>
            </a:r>
            <a:r>
              <a:rPr lang="hr-HR" sz="2400" dirty="0" smtClean="0">
                <a:latin typeface="Bell MT" panose="02020503060305020303" pitchFamily="18" charset="0"/>
              </a:rPr>
              <a:t>.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Digitalizacija urudžbiranja . </a:t>
            </a:r>
            <a:r>
              <a:rPr lang="hr-HR" sz="2400" dirty="0" smtClean="0">
                <a:latin typeface="Bell MT" panose="02020503060305020303" pitchFamily="18" charset="0"/>
              </a:rPr>
              <a:t>Dokument </a:t>
            </a:r>
            <a:r>
              <a:rPr lang="hr-HR" sz="2400" dirty="0" err="1" smtClean="0">
                <a:latin typeface="Bell MT" panose="02020503060305020303" pitchFamily="18" charset="0"/>
              </a:rPr>
              <a:t>it</a:t>
            </a:r>
            <a:r>
              <a:rPr lang="hr-HR" sz="2400" dirty="0" smtClean="0">
                <a:latin typeface="Bell MT" panose="02020503060305020303" pitchFamily="18" charset="0"/>
              </a:rPr>
              <a:t>. – informirajte se!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15.00-16.00 Radno mjesto računovođa i svi izazovi radnog mjesta .......Rajka </a:t>
            </a:r>
            <a:r>
              <a:rPr lang="hr-HR" sz="2400" dirty="0" err="1" smtClean="0">
                <a:latin typeface="Bell MT" panose="02020503060305020303" pitchFamily="18" charset="0"/>
              </a:rPr>
              <a:t>Domin</a:t>
            </a:r>
            <a:r>
              <a:rPr lang="hr-HR" sz="2400" dirty="0" smtClean="0">
                <a:latin typeface="Bell MT" panose="02020503060305020303" pitchFamily="18" charset="0"/>
              </a:rPr>
              <a:t>, </a:t>
            </a:r>
            <a:r>
              <a:rPr lang="hr-HR" sz="2400" dirty="0" err="1" smtClean="0">
                <a:latin typeface="Bell MT" panose="02020503060305020303" pitchFamily="18" charset="0"/>
              </a:rPr>
              <a:t>Loredana</a:t>
            </a:r>
            <a:r>
              <a:rPr lang="hr-HR" sz="2400" dirty="0" smtClean="0">
                <a:latin typeface="Bell MT" panose="02020503060305020303" pitchFamily="18" charset="0"/>
              </a:rPr>
              <a:t> Anić, Pavo Maglica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16.00-17.00 Prijava inozemnih primitaka ..... Odgovara na Vaša pitanja... Vinka </a:t>
            </a:r>
            <a:r>
              <a:rPr lang="hr-HR" sz="2400" dirty="0" err="1" smtClean="0">
                <a:latin typeface="Bell MT" panose="02020503060305020303" pitchFamily="18" charset="0"/>
              </a:rPr>
              <a:t>Rašetina</a:t>
            </a:r>
            <a:endParaRPr lang="hr-HR" sz="24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48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8194" y="91441"/>
            <a:ext cx="9025808" cy="431074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Velika sala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679269"/>
            <a:ext cx="11861074" cy="5747657"/>
          </a:xfrm>
        </p:spPr>
        <p:txBody>
          <a:bodyPr>
            <a:normAutofit lnSpcReduction="10000"/>
          </a:bodyPr>
          <a:lstStyle/>
          <a:p>
            <a:r>
              <a:rPr lang="hr-HR" sz="2000" dirty="0" smtClean="0">
                <a:latin typeface="Bell MT" panose="02020503060305020303" pitchFamily="18" charset="0"/>
              </a:rPr>
              <a:t>15.00 – 15.40 ZDENKA ČUKELJ, prof.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ZADUŽENJA I POTREBE ISKAZIVANJA U ZAPOŠLJAVANJU NA NOVIM I UPRAŽNJENIM RADNIM MEJSTIMA U ŠKOLSTVU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15.40 – 16.30 MARIJA ANA TOMAŠ ZOVKO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RADNI ODNOSI U ŠKOLSKIM USTANOVAMA OD ZASNIVANJA DO PRESTANKA TE PRIMJENA PRAVILNIKA  ODGOVARAJUĆOJ VRSTI OBRAZOVANJA UČITELJA I STRUČNIH SURADNIKA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16.30 -17.00 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ODGOVORI NA PITANJA ZDENKA ČUKELJ I MARIJA ANA TOMAŠ ZOVKO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17.00-17.30  Firma: DOKUMENT IT /sponzor / predavač Nika </a:t>
            </a:r>
            <a:r>
              <a:rPr lang="hr-HR" sz="2000" dirty="0" err="1" smtClean="0">
                <a:latin typeface="Bell MT" panose="02020503060305020303" pitchFamily="18" charset="0"/>
              </a:rPr>
              <a:t>Terze</a:t>
            </a:r>
            <a:endParaRPr lang="hr-HR" sz="2000" dirty="0" smtClean="0">
              <a:latin typeface="Bell MT" panose="02020503060305020303" pitchFamily="18" charset="0"/>
            </a:endParaRPr>
          </a:p>
          <a:p>
            <a:r>
              <a:rPr lang="hr-HR" sz="2000" dirty="0" smtClean="0">
                <a:latin typeface="Bell MT" panose="02020503060305020303" pitchFamily="18" charset="0"/>
              </a:rPr>
              <a:t>DIGITALIZACIJA URUDŽBIRANJA – KORACI KOJE JE POTREBNO NAPRAVITI DA BISMO DOŠLI DO  DIGITALIZACIJE URUDŽBIRANJA I OSNOVNI POJMOVI KOJE JE POTREBNO SAVLADATI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17.30 -18.00  ZDENKA GRĐAN, prof.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ULOGA RAVNATELJA U PROCESU EVOLUCIJE UČITELJA I NASTAVNIKA</a:t>
            </a:r>
          </a:p>
          <a:p>
            <a:endParaRPr lang="hr-HR" sz="2000" dirty="0" smtClean="0">
              <a:latin typeface="Bell MT" panose="02020503060305020303" pitchFamily="18" charset="0"/>
            </a:endParaRPr>
          </a:p>
          <a:p>
            <a:r>
              <a:rPr lang="hr-HR" sz="2000" dirty="0" smtClean="0">
                <a:latin typeface="Bell MT" panose="02020503060305020303" pitchFamily="18" charset="0"/>
              </a:rPr>
              <a:t>VEČERA I UGODNO DRUŽENJE UZ MUZIKU UŽIVO</a:t>
            </a:r>
            <a:endParaRPr lang="hr-HR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201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182881"/>
            <a:ext cx="8596668" cy="613954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UTORAK  29.3.2022.- drugi dan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09006" y="796835"/>
            <a:ext cx="11887200" cy="56170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VELIKA SALA: /izmjena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9.00 -10.00  MARIJA ZUBER</a:t>
            </a:r>
          </a:p>
          <a:p>
            <a:r>
              <a:rPr lang="hr-HR" sz="2000" dirty="0">
                <a:solidFill>
                  <a:schemeClr val="tx1"/>
                </a:solidFill>
                <a:latin typeface="Bell MT" panose="02020503060305020303" pitchFamily="18" charset="0"/>
              </a:rPr>
              <a:t>O</a:t>
            </a:r>
            <a:r>
              <a:rPr lang="hr-HR" sz="2000" dirty="0" smtClean="0">
                <a:solidFill>
                  <a:schemeClr val="tx1"/>
                </a:solidFill>
                <a:latin typeface="Bell MT" panose="02020503060305020303" pitchFamily="18" charset="0"/>
              </a:rPr>
              <a:t>DREĐIVANJE NOVČANIH PRIMITAKA POVEZANIH S PRAVOM NA GODIŠNJI ODMOR</a:t>
            </a:r>
          </a:p>
          <a:p>
            <a:r>
              <a:rPr lang="hr-HR" sz="2000" b="1" dirty="0" smtClean="0">
                <a:solidFill>
                  <a:srgbClr val="FF0000"/>
                </a:solidFill>
                <a:latin typeface="Bell MT" panose="02020503060305020303" pitchFamily="18" charset="0"/>
              </a:rPr>
              <a:t>10.00-11.00 JASNA NIKIĆ</a:t>
            </a:r>
          </a:p>
          <a:p>
            <a:r>
              <a:rPr lang="hr-HR" sz="2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PRIPREMA ZA IZRADU POLUGODIŠNJEG I GODIŠNJEG IZVJEŠĆA O IZVRŠENJU FINANCIJSKOG PLANA U ŠKOLSKIM USTANOVAMA / prebačeno predavanje za 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10.00-11.00 MIRJANA MAHOVIĆ KOMLJENOVIĆ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IZMJENE U SPECIFIKACIJI NEOPOREZIVIH UPLATA PO JOPPD OBRASCIMA –SNU APLIKACIJA OD 1.SIJEČNJA 2022. GODINE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PRIMJERI OBRAČUNA JAVNIH DAVANJA NA ISPLATU PLAĆE TEMELJEM SUDSKE PRESUDE , UPLATNI RAČUNIU I BROJČANE OZNAKE VRSTE PRIHODA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11.00-12.00 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ODGOVORI </a:t>
            </a:r>
            <a:r>
              <a:rPr lang="hr-HR" sz="2000" dirty="0">
                <a:latin typeface="Bell MT" panose="02020503060305020303" pitchFamily="18" charset="0"/>
              </a:rPr>
              <a:t>NA PITANJA- </a:t>
            </a:r>
            <a:r>
              <a:rPr lang="hr-HR" sz="2000" b="1" dirty="0">
                <a:latin typeface="Bell MT" panose="02020503060305020303" pitchFamily="18" charset="0"/>
              </a:rPr>
              <a:t>MARIJA ZUBER</a:t>
            </a:r>
          </a:p>
          <a:p>
            <a:r>
              <a:rPr lang="hr-HR" sz="2000" dirty="0" smtClean="0">
                <a:latin typeface="Bell MT" panose="02020503060305020303" pitchFamily="18" charset="0"/>
              </a:rPr>
              <a:t>ODGOVORI </a:t>
            </a:r>
            <a:r>
              <a:rPr lang="hr-HR" sz="2000" dirty="0">
                <a:latin typeface="Bell MT" panose="02020503060305020303" pitchFamily="18" charset="0"/>
              </a:rPr>
              <a:t>NA PITANJA – </a:t>
            </a:r>
            <a:r>
              <a:rPr lang="hr-HR" sz="2000" b="1" dirty="0">
                <a:latin typeface="Bell MT" panose="02020503060305020303" pitchFamily="18" charset="0"/>
              </a:rPr>
              <a:t>MIRJANA MAHOVIĆ KOMLJENOVIĆ</a:t>
            </a:r>
          </a:p>
          <a:p>
            <a:endParaRPr lang="hr-HR" sz="2000" dirty="0" smtClean="0">
              <a:latin typeface="Bell MT" panose="02020503060305020303" pitchFamily="18" charset="0"/>
            </a:endParaRPr>
          </a:p>
          <a:p>
            <a:r>
              <a:rPr lang="hr-HR" sz="2000" dirty="0" smtClean="0">
                <a:latin typeface="Bell MT" panose="02020503060305020303" pitchFamily="18" charset="0"/>
              </a:rPr>
              <a:t>RUČAK 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16696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447" y="195944"/>
            <a:ext cx="8973555" cy="4572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MALA SALA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00446" y="953589"/>
            <a:ext cx="11586753" cy="5087773"/>
          </a:xfrm>
        </p:spPr>
        <p:txBody>
          <a:bodyPr>
            <a:normAutofit lnSpcReduction="10000"/>
          </a:bodyPr>
          <a:lstStyle/>
          <a:p>
            <a:r>
              <a:rPr lang="hr-HR" sz="2400" dirty="0" smtClean="0">
                <a:latin typeface="Bell MT" panose="02020503060305020303" pitchFamily="18" charset="0"/>
              </a:rPr>
              <a:t>10.00 -12.00 PITALI STE, ODGOVARAMO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JAVNA NABAVA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ZASNIVANJE I PRESTANAK RADNOG ODNOSA (ZASNIVANJE, PRESTANAK, GODIŠNJI ODMORI, RAZMEJRNI GODIŠNJI ODMORI, ISPLATA NEISKORIŠENOG RGO)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RAD ŠKOLSKOG ODBORA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IZBOR RAVNATELJA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RADNO MJESTO VODITELJ RAČUNOVODSTVA I SVI IZAZOVI RADNOG MJESTA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RADNO MJESTO TAJNIKA ŠKOLSKE USTANOVE I SVI IZAZOVI RADNOG MJESTA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OSTALE AKTUALNOSTI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561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4137" y="104503"/>
            <a:ext cx="8829865" cy="261257"/>
          </a:xfrm>
        </p:spPr>
        <p:txBody>
          <a:bodyPr>
            <a:normAutofit fontScale="90000"/>
          </a:bodyPr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7566" y="600890"/>
            <a:ext cx="11926388" cy="5734595"/>
          </a:xfrm>
        </p:spPr>
        <p:txBody>
          <a:bodyPr>
            <a:noAutofit/>
          </a:bodyPr>
          <a:lstStyle/>
          <a:p>
            <a:r>
              <a:rPr lang="hr-HR" sz="24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VELIKA SALA: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15.30-17.00 IRIS GOVIĆ PENIĆ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ZAKON O ZAŠTITI PRIJAVITELJA NEPRAVILNOSTI, IMENOVANJE NOVE POVJERLJIVE OSOBE I ZAMJENIKA TE USKLAĐIVANJE PRAVILNIKA SA ZAKONOM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DISKRIMINACIJA, UZNEMIRAVANJE I MOBING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ODGOVORI NA PITANJA</a:t>
            </a:r>
          </a:p>
          <a:p>
            <a:r>
              <a:rPr lang="hr-HR" sz="2400" b="1" dirty="0" smtClean="0">
                <a:solidFill>
                  <a:srgbClr val="FF0000"/>
                </a:solidFill>
                <a:latin typeface="Bell MT" panose="02020503060305020303" pitchFamily="18" charset="0"/>
              </a:rPr>
              <a:t>17.00-18.00 </a:t>
            </a:r>
            <a:r>
              <a:rPr lang="hr-HR" sz="2400" b="1" dirty="0">
                <a:solidFill>
                  <a:srgbClr val="FF0000"/>
                </a:solidFill>
                <a:latin typeface="Bell MT" panose="02020503060305020303" pitchFamily="18" charset="0"/>
              </a:rPr>
              <a:t>JASNA NIKIĆ</a:t>
            </a:r>
          </a:p>
          <a:p>
            <a:r>
              <a:rPr lang="hr-HR" sz="2400" dirty="0">
                <a:solidFill>
                  <a:srgbClr val="FF0000"/>
                </a:solidFill>
                <a:latin typeface="Bell MT" panose="02020503060305020303" pitchFamily="18" charset="0"/>
              </a:rPr>
              <a:t>PRIPREMA ZA IZRADU POLUGODIŠNJEG I GODIŠNJEG IZVJEŠĆA O IZVRŠENJU FINANCIJSKOG PLANA U ŠKOLSKIM USTANOVAMA </a:t>
            </a:r>
            <a:endParaRPr lang="hr-HR" sz="2400" dirty="0" smtClean="0">
              <a:latin typeface="Bell MT" panose="02020503060305020303" pitchFamily="18" charset="0"/>
            </a:endParaRPr>
          </a:p>
          <a:p>
            <a:r>
              <a:rPr lang="hr-HR" sz="2400" dirty="0" smtClean="0">
                <a:latin typeface="Bell MT" panose="02020503060305020303" pitchFamily="18" charset="0"/>
              </a:rPr>
              <a:t>18.00-20.00VEČERA </a:t>
            </a:r>
          </a:p>
          <a:p>
            <a:r>
              <a:rPr lang="hr-HR" sz="2400" dirty="0" smtClean="0">
                <a:latin typeface="Bell MT" panose="02020503060305020303" pitchFamily="18" charset="0"/>
              </a:rPr>
              <a:t>20.00- 23.00UGODNO DRUŽENJE UZ MUZIKU UŽIVO</a:t>
            </a:r>
            <a:endParaRPr lang="hr-HR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64654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251</TotalTime>
  <Words>833</Words>
  <Application>Microsoft Office PowerPoint</Application>
  <PresentationFormat>Široki zaslon</PresentationFormat>
  <Paragraphs>111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Bell MT</vt:lpstr>
      <vt:lpstr>Trebuchet MS</vt:lpstr>
      <vt:lpstr>Wingdings 3</vt:lpstr>
      <vt:lpstr>Faseta</vt:lpstr>
      <vt:lpstr>DOBRODOŠLI   POSLOVNO SAVJETOVANJE</vt:lpstr>
      <vt:lpstr>DOBRODOŠLI </vt:lpstr>
      <vt:lpstr>ŠTO STE DOBILI OD MATERIJALA?</vt:lpstr>
      <vt:lpstr>PROGRAM RADA POSLOVNOG SAVJETOVANJA</vt:lpstr>
      <vt:lpstr>Mala sala</vt:lpstr>
      <vt:lpstr>Velika sala</vt:lpstr>
      <vt:lpstr>UTORAK  29.3.2022.- drugi dan</vt:lpstr>
      <vt:lpstr>MALA SALA</vt:lpstr>
      <vt:lpstr>PowerPoint prezentacija</vt:lpstr>
      <vt:lpstr>SRIJEDA,30.3.2022.- treći dan 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DOBRODOŠLI   POSLOVNO SAVJETOVANJE</dc:title>
  <dc:creator>PC</dc:creator>
  <cp:lastModifiedBy>PC</cp:lastModifiedBy>
  <cp:revision>22</cp:revision>
  <dcterms:created xsi:type="dcterms:W3CDTF">2022-03-24T21:57:33Z</dcterms:created>
  <dcterms:modified xsi:type="dcterms:W3CDTF">2022-03-27T19:46:54Z</dcterms:modified>
</cp:coreProperties>
</file>