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256" r:id="rId2"/>
    <p:sldId id="327" r:id="rId3"/>
    <p:sldId id="331" r:id="rId4"/>
    <p:sldId id="333" r:id="rId5"/>
    <p:sldId id="257" r:id="rId6"/>
    <p:sldId id="258" r:id="rId7"/>
    <p:sldId id="259" r:id="rId8"/>
    <p:sldId id="282" r:id="rId9"/>
    <p:sldId id="294" r:id="rId10"/>
    <p:sldId id="295" r:id="rId11"/>
    <p:sldId id="286" r:id="rId12"/>
    <p:sldId id="326" r:id="rId13"/>
    <p:sldId id="334" r:id="rId14"/>
    <p:sldId id="338" r:id="rId15"/>
    <p:sldId id="336" r:id="rId16"/>
    <p:sldId id="335" r:id="rId17"/>
    <p:sldId id="288" r:id="rId18"/>
    <p:sldId id="292" r:id="rId19"/>
    <p:sldId id="289" r:id="rId20"/>
    <p:sldId id="293" r:id="rId21"/>
    <p:sldId id="281" r:id="rId22"/>
    <p:sldId id="285" r:id="rId23"/>
    <p:sldId id="274" r:id="rId24"/>
    <p:sldId id="296" r:id="rId25"/>
    <p:sldId id="300" r:id="rId26"/>
    <p:sldId id="297" r:id="rId27"/>
    <p:sldId id="302" r:id="rId28"/>
    <p:sldId id="303" r:id="rId29"/>
    <p:sldId id="301" r:id="rId30"/>
    <p:sldId id="305" r:id="rId31"/>
    <p:sldId id="306" r:id="rId32"/>
    <p:sldId id="307" r:id="rId33"/>
    <p:sldId id="298" r:id="rId34"/>
    <p:sldId id="308" r:id="rId35"/>
    <p:sldId id="309" r:id="rId36"/>
    <p:sldId id="299" r:id="rId37"/>
    <p:sldId id="310" r:id="rId38"/>
    <p:sldId id="311" r:id="rId39"/>
    <p:sldId id="312" r:id="rId40"/>
    <p:sldId id="313" r:id="rId41"/>
    <p:sldId id="314" r:id="rId42"/>
    <p:sldId id="315" r:id="rId43"/>
    <p:sldId id="316" r:id="rId44"/>
    <p:sldId id="317" r:id="rId45"/>
    <p:sldId id="318" r:id="rId46"/>
    <p:sldId id="350" r:id="rId47"/>
    <p:sldId id="339" r:id="rId48"/>
    <p:sldId id="340" r:id="rId49"/>
    <p:sldId id="341" r:id="rId50"/>
    <p:sldId id="342" r:id="rId51"/>
    <p:sldId id="343" r:id="rId52"/>
    <p:sldId id="344" r:id="rId53"/>
    <p:sldId id="345" r:id="rId54"/>
    <p:sldId id="346" r:id="rId55"/>
    <p:sldId id="347" r:id="rId56"/>
    <p:sldId id="348" r:id="rId57"/>
    <p:sldId id="349" r:id="rId58"/>
  </p:sldIdLst>
  <p:sldSz cx="12192000" cy="6858000"/>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395" autoAdjust="0"/>
  </p:normalViewPr>
  <p:slideViewPr>
    <p:cSldViewPr snapToGrid="0">
      <p:cViewPr varScale="1">
        <p:scale>
          <a:sx n="73" d="100"/>
          <a:sy n="73" d="100"/>
        </p:scale>
        <p:origin x="58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204D16-135B-4721-A6D4-675BBEB42019}" type="datetimeFigureOut">
              <a:rPr lang="hr-HR" smtClean="0"/>
              <a:t>30.3.2022.</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40C58D-DDB1-4000-9846-36E441A3CC7C}" type="slidenum">
              <a:rPr lang="hr-HR" smtClean="0"/>
              <a:t>‹#›</a:t>
            </a:fld>
            <a:endParaRPr lang="hr-HR"/>
          </a:p>
        </p:txBody>
      </p:sp>
    </p:spTree>
    <p:extLst>
      <p:ext uri="{BB962C8B-B14F-4D97-AF65-F5344CB8AC3E}">
        <p14:creationId xmlns:p14="http://schemas.microsoft.com/office/powerpoint/2010/main" val="4018206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a:ln/>
        </p:spPr>
      </p:sp>
      <p:sp>
        <p:nvSpPr>
          <p:cNvPr id="8195" name="Rezervirano mjesto bilježaka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smtClean="0">
              <a:latin typeface="Arial" panose="020B0604020202020204" pitchFamily="34" charset="0"/>
            </a:endParaRPr>
          </a:p>
        </p:txBody>
      </p:sp>
      <p:sp>
        <p:nvSpPr>
          <p:cNvPr id="8196" name="Rezervirano mjesto broja slajda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52475" indent="-288925">
              <a:defRPr sz="2400">
                <a:solidFill>
                  <a:schemeClr val="tx1"/>
                </a:solidFill>
                <a:latin typeface="Arial" panose="020B0604020202020204" pitchFamily="34" charset="0"/>
                <a:ea typeface="ＭＳ Ｐゴシック" panose="020B0600070205080204" pitchFamily="34" charset="-128"/>
              </a:defRPr>
            </a:lvl2pPr>
            <a:lvl3pPr marL="1157288" indent="-230188">
              <a:defRPr sz="2400">
                <a:solidFill>
                  <a:schemeClr val="tx1"/>
                </a:solidFill>
                <a:latin typeface="Arial" panose="020B0604020202020204" pitchFamily="34" charset="0"/>
                <a:ea typeface="ＭＳ Ｐゴシック" panose="020B0600070205080204" pitchFamily="34" charset="-128"/>
              </a:defRPr>
            </a:lvl3pPr>
            <a:lvl4pPr marL="1620838" indent="-230188">
              <a:defRPr sz="2400">
                <a:solidFill>
                  <a:schemeClr val="tx1"/>
                </a:solidFill>
                <a:latin typeface="Arial" panose="020B0604020202020204" pitchFamily="34" charset="0"/>
                <a:ea typeface="ＭＳ Ｐゴシック" panose="020B0600070205080204" pitchFamily="34" charset="-128"/>
              </a:defRPr>
            </a:lvl4pPr>
            <a:lvl5pPr marL="2084388" indent="-230188">
              <a:defRPr sz="2400">
                <a:solidFill>
                  <a:schemeClr val="tx1"/>
                </a:solidFill>
                <a:latin typeface="Arial" panose="020B0604020202020204" pitchFamily="34" charset="0"/>
                <a:ea typeface="ＭＳ Ｐゴシック" panose="020B0600070205080204" pitchFamily="34" charset="-128"/>
              </a:defRPr>
            </a:lvl5pPr>
            <a:lvl6pPr marL="2541588" indent="-2301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98788" indent="-2301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55988" indent="-2301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13188" indent="-2301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CDC74387-828D-48FF-8FFB-FBFADE935C58}" type="slidenum">
              <a:rPr lang="hr-HR" altLang="sr-Latn-RS" sz="1200" smtClean="0">
                <a:solidFill>
                  <a:srgbClr val="000000"/>
                </a:solidFill>
              </a:rPr>
              <a:pPr/>
              <a:t>2</a:t>
            </a:fld>
            <a:endParaRPr lang="hr-HR" altLang="sr-Latn-RS" sz="1200" smtClean="0">
              <a:solidFill>
                <a:srgbClr val="000000"/>
              </a:solidFill>
            </a:endParaRPr>
          </a:p>
        </p:txBody>
      </p:sp>
    </p:spTree>
    <p:extLst>
      <p:ext uri="{BB962C8B-B14F-4D97-AF65-F5344CB8AC3E}">
        <p14:creationId xmlns:p14="http://schemas.microsoft.com/office/powerpoint/2010/main" val="2205004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ChangeArrowheads="1" noTextEdit="1"/>
          </p:cNvSpPr>
          <p:nvPr>
            <p:ph type="sldImg"/>
          </p:nvPr>
        </p:nvSpPr>
        <p:spPr>
          <a:ln/>
        </p:spPr>
      </p:sp>
      <p:sp>
        <p:nvSpPr>
          <p:cNvPr id="921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r-HR" altLang="sr-Latn-RS" smtClean="0">
              <a:latin typeface="Arial" panose="020B0604020202020204" pitchFamily="34" charset="0"/>
            </a:endParaRPr>
          </a:p>
        </p:txBody>
      </p:sp>
      <p:sp>
        <p:nvSpPr>
          <p:cNvPr id="922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9D06B47D-32D8-4B1E-A81D-EE074F773380}" type="slidenum">
              <a:rPr lang="hr-HR" altLang="sr-Latn-RS" sz="1200" smtClean="0">
                <a:solidFill>
                  <a:srgbClr val="000000"/>
                </a:solidFill>
              </a:rPr>
              <a:pPr/>
              <a:t>3</a:t>
            </a:fld>
            <a:endParaRPr lang="hr-HR" altLang="sr-Latn-RS" sz="1200" dirty="0" smtClean="0">
              <a:solidFill>
                <a:srgbClr val="000000"/>
              </a:solidFill>
            </a:endParaRPr>
          </a:p>
        </p:txBody>
      </p:sp>
    </p:spTree>
    <p:extLst>
      <p:ext uri="{BB962C8B-B14F-4D97-AF65-F5344CB8AC3E}">
        <p14:creationId xmlns:p14="http://schemas.microsoft.com/office/powerpoint/2010/main" val="2447839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zervirano mjesto slike slajda 1"/>
          <p:cNvSpPr>
            <a:spLocks noGrp="1" noRot="1" noChangeAspect="1" noChangeArrowheads="1" noTextEdit="1"/>
          </p:cNvSpPr>
          <p:nvPr>
            <p:ph type="sldImg"/>
          </p:nvPr>
        </p:nvSpPr>
        <p:spPr>
          <a:ln/>
        </p:spPr>
      </p:sp>
      <p:sp>
        <p:nvSpPr>
          <p:cNvPr id="33795" name="Rezervirano mjesto bilježaka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smtClean="0">
              <a:latin typeface="Arial" panose="020B0604020202020204" pitchFamily="34" charset="0"/>
            </a:endParaRPr>
          </a:p>
        </p:txBody>
      </p:sp>
      <p:sp>
        <p:nvSpPr>
          <p:cNvPr id="33796" name="Rezervirano mjesto broja slajda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763F1AAD-C334-4D0B-89CE-27F4782D36BC}" type="slidenum">
              <a:rPr lang="hr-HR" altLang="sr-Latn-RS" sz="1200" smtClean="0"/>
              <a:pPr/>
              <a:t>4</a:t>
            </a:fld>
            <a:endParaRPr lang="hr-HR" altLang="sr-Latn-RS" sz="1200" smtClean="0"/>
          </a:p>
        </p:txBody>
      </p:sp>
    </p:spTree>
    <p:extLst>
      <p:ext uri="{BB962C8B-B14F-4D97-AF65-F5344CB8AC3E}">
        <p14:creationId xmlns:p14="http://schemas.microsoft.com/office/powerpoint/2010/main" val="82348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A40C58D-DDB1-4000-9846-36E441A3CC7C}" type="slidenum">
              <a:rPr kumimoji="0" lang="hr-H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hr-H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9335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smtClean="0"/>
              <a:t>u poslovnim prostorijama na prodajnom mjestu ili na robi ili na cjeniku, na internetskoj stranici, u obavijestima koje se potrošaču daju prije ili tijekom sklapanja ugovora izvan poslovnih prostorija i ugovora na daljinu, u ponudi na trajnom mediju, tijekom  provođenja oglašavanja u bilo kojem obliku, kojim se nudi prodaja robe ili usluge i putem drugih oblika iskazivanja cijena.</a:t>
            </a:r>
          </a:p>
          <a:p>
            <a:endParaRPr lang="hr-HR" dirty="0"/>
          </a:p>
        </p:txBody>
      </p:sp>
      <p:sp>
        <p:nvSpPr>
          <p:cNvPr id="4" name="Rezervirano mjesto broja slajd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A40C58D-DDB1-4000-9846-36E441A3CC7C}" type="slidenum">
              <a:rPr kumimoji="0" lang="hr-H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hr-H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3478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slajd">
    <p:spTree>
      <p:nvGrpSpPr>
        <p:cNvPr id="1" name=""/>
        <p:cNvGrpSpPr/>
        <p:nvPr/>
      </p:nvGrpSpPr>
      <p:grpSpPr>
        <a:xfrm>
          <a:off x="0" y="0"/>
          <a:ext cx="0" cy="0"/>
          <a:chOff x="0" y="0"/>
          <a:chExt cx="0" cy="0"/>
        </a:xfrm>
      </p:grpSpPr>
      <p:sp>
        <p:nvSpPr>
          <p:cNvPr id="2" name="Naslov 1"/>
          <p:cNvSpPr>
            <a:spLocks noGrp="1"/>
          </p:cNvSpPr>
          <p:nvPr>
            <p:ph type="ctrTitle"/>
          </p:nvPr>
        </p:nvSpPr>
        <p:spPr>
          <a:xfrm>
            <a:off x="1524000" y="1122363"/>
            <a:ext cx="9144000" cy="2387600"/>
          </a:xfrm>
        </p:spPr>
        <p:txBody>
          <a:bodyPr anchor="b"/>
          <a:lstStyle>
            <a:lvl1pPr algn="ctr">
              <a:defRPr sz="6000"/>
            </a:lvl1pPr>
          </a:lstStyle>
          <a:p>
            <a:r>
              <a:rPr lang="hr-HR" smtClean="0"/>
              <a:t>Uredite stil naslova matrice</a:t>
            </a:r>
            <a:endParaRPr lang="hr-HR"/>
          </a:p>
        </p:txBody>
      </p:sp>
      <p:sp>
        <p:nvSpPr>
          <p:cNvPr id="3" name="Podnaslov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r-HR" smtClean="0"/>
              <a:t>Kliknite da biste uredili stil podnaslova matrice</a:t>
            </a:r>
            <a:endParaRPr lang="hr-HR"/>
          </a:p>
        </p:txBody>
      </p:sp>
      <p:sp>
        <p:nvSpPr>
          <p:cNvPr id="4" name="Rezervirano mjesto datuma 3"/>
          <p:cNvSpPr>
            <a:spLocks noGrp="1"/>
          </p:cNvSpPr>
          <p:nvPr>
            <p:ph type="dt" sz="half" idx="10"/>
          </p:nvPr>
        </p:nvSpPr>
        <p:spPr/>
        <p:txBody>
          <a:bodyPr/>
          <a:lstStyle/>
          <a:p>
            <a:fld id="{C22F87E5-0ED5-4E61-A02B-F27B6279A691}" type="datetime1">
              <a:rPr lang="hr-HR" smtClean="0"/>
              <a:t>30.3.2022.</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E1AD7626-FD1D-45F6-A5A8-3E5EEDE02373}" type="slidenum">
              <a:rPr lang="hr-HR" smtClean="0"/>
              <a:t>‹#›</a:t>
            </a:fld>
            <a:endParaRPr lang="hr-HR"/>
          </a:p>
        </p:txBody>
      </p:sp>
    </p:spTree>
    <p:extLst>
      <p:ext uri="{BB962C8B-B14F-4D97-AF65-F5344CB8AC3E}">
        <p14:creationId xmlns:p14="http://schemas.microsoft.com/office/powerpoint/2010/main" val="2481312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mtClean="0"/>
              <a:t>Uredite stil naslova matrice</a:t>
            </a:r>
            <a:endParaRPr lang="hr-HR"/>
          </a:p>
        </p:txBody>
      </p:sp>
      <p:sp>
        <p:nvSpPr>
          <p:cNvPr id="3" name="Rezervirano mjesto okomitog teksta 2"/>
          <p:cNvSpPr>
            <a:spLocks noGrp="1"/>
          </p:cNvSpPr>
          <p:nvPr>
            <p:ph type="body" orient="vert" idx="1"/>
          </p:nvPr>
        </p:nvSpPr>
        <p:spPr/>
        <p:txBody>
          <a:bodyPr vert="eaVert"/>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datuma 3"/>
          <p:cNvSpPr>
            <a:spLocks noGrp="1"/>
          </p:cNvSpPr>
          <p:nvPr>
            <p:ph type="dt" sz="half" idx="10"/>
          </p:nvPr>
        </p:nvSpPr>
        <p:spPr/>
        <p:txBody>
          <a:bodyPr/>
          <a:lstStyle/>
          <a:p>
            <a:fld id="{D48EF009-779A-4B42-9AC1-86E4D8610AF9}" type="datetime1">
              <a:rPr lang="hr-HR" smtClean="0"/>
              <a:t>30.3.2022.</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E1AD7626-FD1D-45F6-A5A8-3E5EEDE02373}" type="slidenum">
              <a:rPr lang="hr-HR" smtClean="0"/>
              <a:t>‹#›</a:t>
            </a:fld>
            <a:endParaRPr lang="hr-HR"/>
          </a:p>
        </p:txBody>
      </p:sp>
    </p:spTree>
    <p:extLst>
      <p:ext uri="{BB962C8B-B14F-4D97-AF65-F5344CB8AC3E}">
        <p14:creationId xmlns:p14="http://schemas.microsoft.com/office/powerpoint/2010/main" val="2688314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Okomiti naslov 1"/>
          <p:cNvSpPr>
            <a:spLocks noGrp="1"/>
          </p:cNvSpPr>
          <p:nvPr>
            <p:ph type="title" orient="vert"/>
          </p:nvPr>
        </p:nvSpPr>
        <p:spPr>
          <a:xfrm>
            <a:off x="8724900" y="365125"/>
            <a:ext cx="2628900" cy="5811838"/>
          </a:xfrm>
        </p:spPr>
        <p:txBody>
          <a:bodyPr vert="eaVert"/>
          <a:lstStyle/>
          <a:p>
            <a:r>
              <a:rPr lang="hr-HR" smtClean="0"/>
              <a:t>Uredite stil naslova matrice</a:t>
            </a:r>
            <a:endParaRPr lang="hr-HR"/>
          </a:p>
        </p:txBody>
      </p:sp>
      <p:sp>
        <p:nvSpPr>
          <p:cNvPr id="3" name="Rezervirano mjesto okomitog teksta 2"/>
          <p:cNvSpPr>
            <a:spLocks noGrp="1"/>
          </p:cNvSpPr>
          <p:nvPr>
            <p:ph type="body" orient="vert" idx="1"/>
          </p:nvPr>
        </p:nvSpPr>
        <p:spPr>
          <a:xfrm>
            <a:off x="838200" y="365125"/>
            <a:ext cx="7734300" cy="5811838"/>
          </a:xfrm>
        </p:spPr>
        <p:txBody>
          <a:bodyPr vert="eaVert"/>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datuma 3"/>
          <p:cNvSpPr>
            <a:spLocks noGrp="1"/>
          </p:cNvSpPr>
          <p:nvPr>
            <p:ph type="dt" sz="half" idx="10"/>
          </p:nvPr>
        </p:nvSpPr>
        <p:spPr/>
        <p:txBody>
          <a:bodyPr/>
          <a:lstStyle/>
          <a:p>
            <a:fld id="{7838D5D1-10A7-4DB9-9158-EE7DEA794AB2}" type="datetime1">
              <a:rPr lang="hr-HR" smtClean="0"/>
              <a:t>30.3.2022.</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E1AD7626-FD1D-45F6-A5A8-3E5EEDE02373}" type="slidenum">
              <a:rPr lang="hr-HR" smtClean="0"/>
              <a:t>‹#›</a:t>
            </a:fld>
            <a:endParaRPr lang="hr-HR"/>
          </a:p>
        </p:txBody>
      </p:sp>
    </p:spTree>
    <p:extLst>
      <p:ext uri="{BB962C8B-B14F-4D97-AF65-F5344CB8AC3E}">
        <p14:creationId xmlns:p14="http://schemas.microsoft.com/office/powerpoint/2010/main" val="1908029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mtClean="0"/>
              <a:t>Uredite stil naslova matrice</a:t>
            </a:r>
            <a:endParaRPr lang="hr-HR"/>
          </a:p>
        </p:txBody>
      </p:sp>
      <p:sp>
        <p:nvSpPr>
          <p:cNvPr id="3" name="Rezervirano mjesto sadržaja 2"/>
          <p:cNvSpPr>
            <a:spLocks noGrp="1"/>
          </p:cNvSpPr>
          <p:nvPr>
            <p:ph idx="1"/>
          </p:nvPr>
        </p:nvSpPr>
        <p:spPr/>
        <p:txBody>
          <a:body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datuma 3"/>
          <p:cNvSpPr>
            <a:spLocks noGrp="1"/>
          </p:cNvSpPr>
          <p:nvPr>
            <p:ph type="dt" sz="half" idx="10"/>
          </p:nvPr>
        </p:nvSpPr>
        <p:spPr/>
        <p:txBody>
          <a:bodyPr/>
          <a:lstStyle/>
          <a:p>
            <a:fld id="{53E2060F-86F7-4249-A346-FEBCE777FCA5}" type="datetime1">
              <a:rPr lang="hr-HR" smtClean="0"/>
              <a:t>30.3.2022.</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E1AD7626-FD1D-45F6-A5A8-3E5EEDE02373}" type="slidenum">
              <a:rPr lang="hr-HR" smtClean="0"/>
              <a:t>‹#›</a:t>
            </a:fld>
            <a:endParaRPr lang="hr-HR"/>
          </a:p>
        </p:txBody>
      </p:sp>
    </p:spTree>
    <p:extLst>
      <p:ext uri="{BB962C8B-B14F-4D97-AF65-F5344CB8AC3E}">
        <p14:creationId xmlns:p14="http://schemas.microsoft.com/office/powerpoint/2010/main" val="3644062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sekcije">
    <p:spTree>
      <p:nvGrpSpPr>
        <p:cNvPr id="1" name=""/>
        <p:cNvGrpSpPr/>
        <p:nvPr/>
      </p:nvGrpSpPr>
      <p:grpSpPr>
        <a:xfrm>
          <a:off x="0" y="0"/>
          <a:ext cx="0" cy="0"/>
          <a:chOff x="0" y="0"/>
          <a:chExt cx="0" cy="0"/>
        </a:xfrm>
      </p:grpSpPr>
      <p:sp>
        <p:nvSpPr>
          <p:cNvPr id="2" name="Naslov 1"/>
          <p:cNvSpPr>
            <a:spLocks noGrp="1"/>
          </p:cNvSpPr>
          <p:nvPr>
            <p:ph type="title"/>
          </p:nvPr>
        </p:nvSpPr>
        <p:spPr>
          <a:xfrm>
            <a:off x="831850" y="1709738"/>
            <a:ext cx="10515600" cy="2852737"/>
          </a:xfrm>
        </p:spPr>
        <p:txBody>
          <a:bodyPr anchor="b"/>
          <a:lstStyle>
            <a:lvl1pPr>
              <a:defRPr sz="6000"/>
            </a:lvl1pPr>
          </a:lstStyle>
          <a:p>
            <a:r>
              <a:rPr lang="hr-HR" smtClean="0"/>
              <a:t>Uredite stil naslova matrice</a:t>
            </a:r>
            <a:endParaRPr lang="hr-HR"/>
          </a:p>
        </p:txBody>
      </p:sp>
      <p:sp>
        <p:nvSpPr>
          <p:cNvPr id="3" name="Rezervirano mjesto teksta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r-HR" smtClean="0"/>
              <a:t>Uredite stilove teksta matrice</a:t>
            </a:r>
          </a:p>
        </p:txBody>
      </p:sp>
      <p:sp>
        <p:nvSpPr>
          <p:cNvPr id="4" name="Rezervirano mjesto datuma 3"/>
          <p:cNvSpPr>
            <a:spLocks noGrp="1"/>
          </p:cNvSpPr>
          <p:nvPr>
            <p:ph type="dt" sz="half" idx="10"/>
          </p:nvPr>
        </p:nvSpPr>
        <p:spPr/>
        <p:txBody>
          <a:bodyPr/>
          <a:lstStyle/>
          <a:p>
            <a:fld id="{BE70F90C-CE5D-499F-972B-7FA1D070195A}" type="datetime1">
              <a:rPr lang="hr-HR" smtClean="0"/>
              <a:t>30.3.2022.</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E1AD7626-FD1D-45F6-A5A8-3E5EEDE02373}" type="slidenum">
              <a:rPr lang="hr-HR" smtClean="0"/>
              <a:t>‹#›</a:t>
            </a:fld>
            <a:endParaRPr lang="hr-HR"/>
          </a:p>
        </p:txBody>
      </p:sp>
    </p:spTree>
    <p:extLst>
      <p:ext uri="{BB962C8B-B14F-4D97-AF65-F5344CB8AC3E}">
        <p14:creationId xmlns:p14="http://schemas.microsoft.com/office/powerpoint/2010/main" val="3727922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mtClean="0"/>
              <a:t>Uredite stil naslova matrice</a:t>
            </a:r>
            <a:endParaRPr lang="hr-HR"/>
          </a:p>
        </p:txBody>
      </p:sp>
      <p:sp>
        <p:nvSpPr>
          <p:cNvPr id="3" name="Rezervirano mjesto sadržaja 2"/>
          <p:cNvSpPr>
            <a:spLocks noGrp="1"/>
          </p:cNvSpPr>
          <p:nvPr>
            <p:ph sz="half" idx="1"/>
          </p:nvPr>
        </p:nvSpPr>
        <p:spPr>
          <a:xfrm>
            <a:off x="838200" y="1825625"/>
            <a:ext cx="5181600" cy="4351338"/>
          </a:xfrm>
        </p:spPr>
        <p:txBody>
          <a:body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sadržaja 3"/>
          <p:cNvSpPr>
            <a:spLocks noGrp="1"/>
          </p:cNvSpPr>
          <p:nvPr>
            <p:ph sz="half" idx="2"/>
          </p:nvPr>
        </p:nvSpPr>
        <p:spPr>
          <a:xfrm>
            <a:off x="6172200" y="1825625"/>
            <a:ext cx="5181600" cy="4351338"/>
          </a:xfrm>
        </p:spPr>
        <p:txBody>
          <a:body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5" name="Rezervirano mjesto datuma 4"/>
          <p:cNvSpPr>
            <a:spLocks noGrp="1"/>
          </p:cNvSpPr>
          <p:nvPr>
            <p:ph type="dt" sz="half" idx="10"/>
          </p:nvPr>
        </p:nvSpPr>
        <p:spPr/>
        <p:txBody>
          <a:bodyPr/>
          <a:lstStyle/>
          <a:p>
            <a:fld id="{C4251A6B-DD5B-4200-A752-A213D6371FDE}" type="datetime1">
              <a:rPr lang="hr-HR" smtClean="0"/>
              <a:t>30.3.2022.</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E1AD7626-FD1D-45F6-A5A8-3E5EEDE02373}" type="slidenum">
              <a:rPr lang="hr-HR" smtClean="0"/>
              <a:t>‹#›</a:t>
            </a:fld>
            <a:endParaRPr lang="hr-HR"/>
          </a:p>
        </p:txBody>
      </p:sp>
    </p:spTree>
    <p:extLst>
      <p:ext uri="{BB962C8B-B14F-4D97-AF65-F5344CB8AC3E}">
        <p14:creationId xmlns:p14="http://schemas.microsoft.com/office/powerpoint/2010/main" val="776849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Naslov 1"/>
          <p:cNvSpPr>
            <a:spLocks noGrp="1"/>
          </p:cNvSpPr>
          <p:nvPr>
            <p:ph type="title"/>
          </p:nvPr>
        </p:nvSpPr>
        <p:spPr>
          <a:xfrm>
            <a:off x="839788" y="365125"/>
            <a:ext cx="10515600" cy="1325563"/>
          </a:xfrm>
        </p:spPr>
        <p:txBody>
          <a:bodyPr/>
          <a:lstStyle/>
          <a:p>
            <a:r>
              <a:rPr lang="hr-HR" smtClean="0"/>
              <a:t>Uredite stil naslova matrice</a:t>
            </a:r>
            <a:endParaRPr lang="hr-HR"/>
          </a:p>
        </p:txBody>
      </p:sp>
      <p:sp>
        <p:nvSpPr>
          <p:cNvPr id="3" name="Rezervirano mjesto teksta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smtClean="0"/>
              <a:t>Uredite stilove teksta matrice</a:t>
            </a:r>
          </a:p>
        </p:txBody>
      </p:sp>
      <p:sp>
        <p:nvSpPr>
          <p:cNvPr id="4" name="Rezervirano mjesto sadržaja 3"/>
          <p:cNvSpPr>
            <a:spLocks noGrp="1"/>
          </p:cNvSpPr>
          <p:nvPr>
            <p:ph sz="half" idx="2"/>
          </p:nvPr>
        </p:nvSpPr>
        <p:spPr>
          <a:xfrm>
            <a:off x="839788" y="2505075"/>
            <a:ext cx="5157787" cy="3684588"/>
          </a:xfrm>
        </p:spPr>
        <p:txBody>
          <a:body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5" name="Rezervirano mjesto teksta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smtClean="0"/>
              <a:t>Uredite stilove teksta matrice</a:t>
            </a:r>
          </a:p>
        </p:txBody>
      </p:sp>
      <p:sp>
        <p:nvSpPr>
          <p:cNvPr id="6" name="Rezervirano mjesto sadržaja 5"/>
          <p:cNvSpPr>
            <a:spLocks noGrp="1"/>
          </p:cNvSpPr>
          <p:nvPr>
            <p:ph sz="quarter" idx="4"/>
          </p:nvPr>
        </p:nvSpPr>
        <p:spPr>
          <a:xfrm>
            <a:off x="6172200" y="2505075"/>
            <a:ext cx="5183188" cy="3684588"/>
          </a:xfrm>
        </p:spPr>
        <p:txBody>
          <a:body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7" name="Rezervirano mjesto datuma 6"/>
          <p:cNvSpPr>
            <a:spLocks noGrp="1"/>
          </p:cNvSpPr>
          <p:nvPr>
            <p:ph type="dt" sz="half" idx="10"/>
          </p:nvPr>
        </p:nvSpPr>
        <p:spPr/>
        <p:txBody>
          <a:bodyPr/>
          <a:lstStyle/>
          <a:p>
            <a:fld id="{A9D49003-465B-4884-A6EF-E6A5E410407F}" type="datetime1">
              <a:rPr lang="hr-HR" smtClean="0"/>
              <a:t>30.3.2022.</a:t>
            </a:fld>
            <a:endParaRPr lang="hr-HR"/>
          </a:p>
        </p:txBody>
      </p:sp>
      <p:sp>
        <p:nvSpPr>
          <p:cNvPr id="8" name="Rezervirano mjesto podnožja 7"/>
          <p:cNvSpPr>
            <a:spLocks noGrp="1"/>
          </p:cNvSpPr>
          <p:nvPr>
            <p:ph type="ftr" sz="quarter" idx="11"/>
          </p:nvPr>
        </p:nvSpPr>
        <p:spPr/>
        <p:txBody>
          <a:bodyPr/>
          <a:lstStyle/>
          <a:p>
            <a:endParaRPr lang="hr-HR"/>
          </a:p>
        </p:txBody>
      </p:sp>
      <p:sp>
        <p:nvSpPr>
          <p:cNvPr id="9" name="Rezervirano mjesto broja slajda 8"/>
          <p:cNvSpPr>
            <a:spLocks noGrp="1"/>
          </p:cNvSpPr>
          <p:nvPr>
            <p:ph type="sldNum" sz="quarter" idx="12"/>
          </p:nvPr>
        </p:nvSpPr>
        <p:spPr/>
        <p:txBody>
          <a:bodyPr/>
          <a:lstStyle/>
          <a:p>
            <a:fld id="{E1AD7626-FD1D-45F6-A5A8-3E5EEDE02373}" type="slidenum">
              <a:rPr lang="hr-HR" smtClean="0"/>
              <a:t>‹#›</a:t>
            </a:fld>
            <a:endParaRPr lang="hr-HR"/>
          </a:p>
        </p:txBody>
      </p:sp>
    </p:spTree>
    <p:extLst>
      <p:ext uri="{BB962C8B-B14F-4D97-AF65-F5344CB8AC3E}">
        <p14:creationId xmlns:p14="http://schemas.microsoft.com/office/powerpoint/2010/main" val="119670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mtClean="0"/>
              <a:t>Uredite stil naslova matrice</a:t>
            </a:r>
            <a:endParaRPr lang="hr-HR"/>
          </a:p>
        </p:txBody>
      </p:sp>
      <p:sp>
        <p:nvSpPr>
          <p:cNvPr id="3" name="Rezervirano mjesto datuma 2"/>
          <p:cNvSpPr>
            <a:spLocks noGrp="1"/>
          </p:cNvSpPr>
          <p:nvPr>
            <p:ph type="dt" sz="half" idx="10"/>
          </p:nvPr>
        </p:nvSpPr>
        <p:spPr/>
        <p:txBody>
          <a:bodyPr/>
          <a:lstStyle/>
          <a:p>
            <a:fld id="{EC26AFA1-1B74-466F-BD23-8EEB753F4CE5}" type="datetime1">
              <a:rPr lang="hr-HR" smtClean="0"/>
              <a:t>30.3.2022.</a:t>
            </a:fld>
            <a:endParaRPr lang="hr-HR"/>
          </a:p>
        </p:txBody>
      </p:sp>
      <p:sp>
        <p:nvSpPr>
          <p:cNvPr id="4" name="Rezervirano mjesto podnožja 3"/>
          <p:cNvSpPr>
            <a:spLocks noGrp="1"/>
          </p:cNvSpPr>
          <p:nvPr>
            <p:ph type="ftr" sz="quarter" idx="11"/>
          </p:nvPr>
        </p:nvSpPr>
        <p:spPr/>
        <p:txBody>
          <a:bodyPr/>
          <a:lstStyle/>
          <a:p>
            <a:endParaRPr lang="hr-HR"/>
          </a:p>
        </p:txBody>
      </p:sp>
      <p:sp>
        <p:nvSpPr>
          <p:cNvPr id="5" name="Rezervirano mjesto broja slajda 4"/>
          <p:cNvSpPr>
            <a:spLocks noGrp="1"/>
          </p:cNvSpPr>
          <p:nvPr>
            <p:ph type="sldNum" sz="quarter" idx="12"/>
          </p:nvPr>
        </p:nvSpPr>
        <p:spPr/>
        <p:txBody>
          <a:bodyPr/>
          <a:lstStyle/>
          <a:p>
            <a:fld id="{E1AD7626-FD1D-45F6-A5A8-3E5EEDE02373}" type="slidenum">
              <a:rPr lang="hr-HR" smtClean="0"/>
              <a:t>‹#›</a:t>
            </a:fld>
            <a:endParaRPr lang="hr-HR"/>
          </a:p>
        </p:txBody>
      </p:sp>
    </p:spTree>
    <p:extLst>
      <p:ext uri="{BB962C8B-B14F-4D97-AF65-F5344CB8AC3E}">
        <p14:creationId xmlns:p14="http://schemas.microsoft.com/office/powerpoint/2010/main" val="8205729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Rezervirano mjesto datuma 1"/>
          <p:cNvSpPr>
            <a:spLocks noGrp="1"/>
          </p:cNvSpPr>
          <p:nvPr>
            <p:ph type="dt" sz="half" idx="10"/>
          </p:nvPr>
        </p:nvSpPr>
        <p:spPr/>
        <p:txBody>
          <a:bodyPr/>
          <a:lstStyle/>
          <a:p>
            <a:fld id="{98C1D65B-1592-481F-87B3-E5311D775508}" type="datetime1">
              <a:rPr lang="hr-HR" smtClean="0"/>
              <a:t>30.3.2022.</a:t>
            </a:fld>
            <a:endParaRPr lang="hr-HR"/>
          </a:p>
        </p:txBody>
      </p:sp>
      <p:sp>
        <p:nvSpPr>
          <p:cNvPr id="3" name="Rezervirano mjesto podnožja 2"/>
          <p:cNvSpPr>
            <a:spLocks noGrp="1"/>
          </p:cNvSpPr>
          <p:nvPr>
            <p:ph type="ftr" sz="quarter" idx="11"/>
          </p:nvPr>
        </p:nvSpPr>
        <p:spPr/>
        <p:txBody>
          <a:bodyPr/>
          <a:lstStyle/>
          <a:p>
            <a:endParaRPr lang="hr-HR"/>
          </a:p>
        </p:txBody>
      </p:sp>
      <p:sp>
        <p:nvSpPr>
          <p:cNvPr id="4" name="Rezervirano mjesto broja slajda 3"/>
          <p:cNvSpPr>
            <a:spLocks noGrp="1"/>
          </p:cNvSpPr>
          <p:nvPr>
            <p:ph type="sldNum" sz="quarter" idx="12"/>
          </p:nvPr>
        </p:nvSpPr>
        <p:spPr/>
        <p:txBody>
          <a:bodyPr/>
          <a:lstStyle/>
          <a:p>
            <a:fld id="{E1AD7626-FD1D-45F6-A5A8-3E5EEDE02373}" type="slidenum">
              <a:rPr lang="hr-HR" smtClean="0"/>
              <a:t>‹#›</a:t>
            </a:fld>
            <a:endParaRPr lang="hr-HR"/>
          </a:p>
        </p:txBody>
      </p:sp>
    </p:spTree>
    <p:extLst>
      <p:ext uri="{BB962C8B-B14F-4D97-AF65-F5344CB8AC3E}">
        <p14:creationId xmlns:p14="http://schemas.microsoft.com/office/powerpoint/2010/main" val="3784785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Naslov 1"/>
          <p:cNvSpPr>
            <a:spLocks noGrp="1"/>
          </p:cNvSpPr>
          <p:nvPr>
            <p:ph type="title"/>
          </p:nvPr>
        </p:nvSpPr>
        <p:spPr>
          <a:xfrm>
            <a:off x="839788" y="457200"/>
            <a:ext cx="3932237" cy="1600200"/>
          </a:xfrm>
        </p:spPr>
        <p:txBody>
          <a:bodyPr anchor="b"/>
          <a:lstStyle>
            <a:lvl1pPr>
              <a:defRPr sz="3200"/>
            </a:lvl1pPr>
          </a:lstStyle>
          <a:p>
            <a:r>
              <a:rPr lang="hr-HR" smtClean="0"/>
              <a:t>Uredite stil naslova matrice</a:t>
            </a:r>
            <a:endParaRPr lang="hr-HR"/>
          </a:p>
        </p:txBody>
      </p:sp>
      <p:sp>
        <p:nvSpPr>
          <p:cNvPr id="3" name="Rezervirano mjesto sadržaja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teksta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r-HR" smtClean="0"/>
              <a:t>Uredite stilove teksta matrice</a:t>
            </a:r>
          </a:p>
        </p:txBody>
      </p:sp>
      <p:sp>
        <p:nvSpPr>
          <p:cNvPr id="5" name="Rezervirano mjesto datuma 4"/>
          <p:cNvSpPr>
            <a:spLocks noGrp="1"/>
          </p:cNvSpPr>
          <p:nvPr>
            <p:ph type="dt" sz="half" idx="10"/>
          </p:nvPr>
        </p:nvSpPr>
        <p:spPr/>
        <p:txBody>
          <a:bodyPr/>
          <a:lstStyle/>
          <a:p>
            <a:fld id="{F5E6C4C0-0BC2-4976-8F92-337FA1C8DEA4}" type="datetime1">
              <a:rPr lang="hr-HR" smtClean="0"/>
              <a:t>30.3.2022.</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E1AD7626-FD1D-45F6-A5A8-3E5EEDE02373}" type="slidenum">
              <a:rPr lang="hr-HR" smtClean="0"/>
              <a:t>‹#›</a:t>
            </a:fld>
            <a:endParaRPr lang="hr-HR"/>
          </a:p>
        </p:txBody>
      </p:sp>
    </p:spTree>
    <p:extLst>
      <p:ext uri="{BB962C8B-B14F-4D97-AF65-F5344CB8AC3E}">
        <p14:creationId xmlns:p14="http://schemas.microsoft.com/office/powerpoint/2010/main" val="961220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Naslov 1"/>
          <p:cNvSpPr>
            <a:spLocks noGrp="1"/>
          </p:cNvSpPr>
          <p:nvPr>
            <p:ph type="title"/>
          </p:nvPr>
        </p:nvSpPr>
        <p:spPr>
          <a:xfrm>
            <a:off x="839788" y="457200"/>
            <a:ext cx="3932237" cy="1600200"/>
          </a:xfrm>
        </p:spPr>
        <p:txBody>
          <a:bodyPr anchor="b"/>
          <a:lstStyle>
            <a:lvl1pPr>
              <a:defRPr sz="3200"/>
            </a:lvl1pPr>
          </a:lstStyle>
          <a:p>
            <a:r>
              <a:rPr lang="hr-HR" smtClean="0"/>
              <a:t>Uredite stil naslova matrice</a:t>
            </a:r>
            <a:endParaRPr lang="hr-HR"/>
          </a:p>
        </p:txBody>
      </p:sp>
      <p:sp>
        <p:nvSpPr>
          <p:cNvPr id="3" name="Rezervirano mjesto slik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Rezervirano mjesto teksta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r-HR" smtClean="0"/>
              <a:t>Uredite stilove teksta matrice</a:t>
            </a:r>
          </a:p>
        </p:txBody>
      </p:sp>
      <p:sp>
        <p:nvSpPr>
          <p:cNvPr id="5" name="Rezervirano mjesto datuma 4"/>
          <p:cNvSpPr>
            <a:spLocks noGrp="1"/>
          </p:cNvSpPr>
          <p:nvPr>
            <p:ph type="dt" sz="half" idx="10"/>
          </p:nvPr>
        </p:nvSpPr>
        <p:spPr/>
        <p:txBody>
          <a:bodyPr/>
          <a:lstStyle/>
          <a:p>
            <a:fld id="{F228FF81-2D25-4355-8621-46617822263C}" type="datetime1">
              <a:rPr lang="hr-HR" smtClean="0"/>
              <a:t>30.3.2022.</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E1AD7626-FD1D-45F6-A5A8-3E5EEDE02373}" type="slidenum">
              <a:rPr lang="hr-HR" smtClean="0"/>
              <a:t>‹#›</a:t>
            </a:fld>
            <a:endParaRPr lang="hr-HR"/>
          </a:p>
        </p:txBody>
      </p:sp>
    </p:spTree>
    <p:extLst>
      <p:ext uri="{BB962C8B-B14F-4D97-AF65-F5344CB8AC3E}">
        <p14:creationId xmlns:p14="http://schemas.microsoft.com/office/powerpoint/2010/main" val="47578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naslova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r-HR" smtClean="0"/>
              <a:t>Uredite stil naslova matrice</a:t>
            </a:r>
            <a:endParaRPr lang="hr-HR"/>
          </a:p>
        </p:txBody>
      </p:sp>
      <p:sp>
        <p:nvSpPr>
          <p:cNvPr id="3" name="Rezervirano mjesto teksta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datum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CFDBA5-6DFE-4CF0-879D-F3F1E0649B3C}" type="datetime1">
              <a:rPr lang="hr-HR" smtClean="0"/>
              <a:t>30.3.2022.</a:t>
            </a:fld>
            <a:endParaRPr lang="hr-HR"/>
          </a:p>
        </p:txBody>
      </p:sp>
      <p:sp>
        <p:nvSpPr>
          <p:cNvPr id="5" name="Rezervirano mjesto podnožj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Rezervirano mjesto broja slajd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AD7626-FD1D-45F6-A5A8-3E5EEDE02373}" type="slidenum">
              <a:rPr lang="hr-HR" smtClean="0"/>
              <a:t>‹#›</a:t>
            </a:fld>
            <a:endParaRPr lang="hr-HR"/>
          </a:p>
        </p:txBody>
      </p:sp>
    </p:spTree>
    <p:extLst>
      <p:ext uri="{BB962C8B-B14F-4D97-AF65-F5344CB8AC3E}">
        <p14:creationId xmlns:p14="http://schemas.microsoft.com/office/powerpoint/2010/main" val="17732369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cid:1__=4EBB0D4EDFA21AA18f9e8a93df938690@fina.hr" TargetMode="External"/><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e-ovlastenja.gov.hr/" TargetMode="External"/><Relationship Id="rId2" Type="http://schemas.openxmlformats.org/officeDocument/2006/relationships/hyperlink" Target="https://rkpfi.drzavna-riznica.hr/RKPFI/Upute/Korisnicke_upute-ovlastenja.pdf" TargetMode="External"/><Relationship Id="rId1" Type="http://schemas.openxmlformats.org/officeDocument/2006/relationships/slideLayout" Target="../slideLayouts/slideLayout2.xml"/><Relationship Id="rId4" Type="http://schemas.openxmlformats.org/officeDocument/2006/relationships/hyperlink" Target="https://gov.hr/hr/lista-prihvacenih-vjerodajnica/1792"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mfin.gov.hr/" TargetMode="External"/><Relationship Id="rId2" Type="http://schemas.openxmlformats.org/officeDocument/2006/relationships/hyperlink" Target="mailto:euro2023@mfin.hr"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0.xml.rels><?xml version="1.0" encoding="UTF-8" standalone="yes"?>
<Relationships xmlns="http://schemas.openxmlformats.org/package/2006/relationships"><Relationship Id="rId3" Type="http://schemas.openxmlformats.org/officeDocument/2006/relationships/hyperlink" Target="https://rkpfi.drzavna-riznica.hr/RKPFI"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mfin.gov.hr/UserDocsImages/dokumenti/drzavna-riznica/racunovodstvo/Upute%20za%20Registar%20u%20aplikaciji%20RKPFI%2014.3.2022.docx" TargetMode="External"/><Relationship Id="rId7" Type="http://schemas.openxmlformats.org/officeDocument/2006/relationships/hyperlink" Target="mailto:rkpfi@mfin.hr" TargetMode="External"/><Relationship Id="rId2" Type="http://schemas.openxmlformats.org/officeDocument/2006/relationships/hyperlink" Target="https://mfin.gov.hr/UserDocsImages/dokumenti/drzavna-riznica/racunovodstvo/Pitanja%20i%20odgovori%20s%20edukacija%20-%20KONA%C4%8CNO%2014.3.2022.docx" TargetMode="External"/><Relationship Id="rId1" Type="http://schemas.openxmlformats.org/officeDocument/2006/relationships/slideLayout" Target="../slideLayouts/slideLayout2.xml"/><Relationship Id="rId6" Type="http://schemas.openxmlformats.org/officeDocument/2006/relationships/hyperlink" Target="https://rkpfi.drzavna-riznica.hr/RKPFI/Upute/Korisnicke_upute.pdf" TargetMode="External"/><Relationship Id="rId5" Type="http://schemas.openxmlformats.org/officeDocument/2006/relationships/hyperlink" Target="https://rkpfi.drzavna-riznica.hr/RKPFI/Upute/Korisnicke_upute-podnosenjeFI.pdf" TargetMode="External"/><Relationship Id="rId4" Type="http://schemas.openxmlformats.org/officeDocument/2006/relationships/hyperlink" Target="https://rkpfi.drzavna-riznica.hr/RKPFI/Upute/Korisnicke_upute-ovlastenja.pdf"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mingor.gov.hr/UserDocsImages/Istaknute%20teme/Smjernice%20za%20prilagodbu%20gospodarstva%20u%20procesu%20zamjene%20hrvatske%20kune%20eurom_sije%C4%8Danj%202022.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p:cNvPicPr>
            <a:picLocks noChangeAspect="1"/>
          </p:cNvPicPr>
          <p:nvPr/>
        </p:nvPicPr>
        <p:blipFill>
          <a:blip r:embed="rId2"/>
          <a:stretch>
            <a:fillRect/>
          </a:stretch>
        </p:blipFill>
        <p:spPr>
          <a:xfrm>
            <a:off x="174567" y="91440"/>
            <a:ext cx="457240" cy="792549"/>
          </a:xfrm>
          <a:prstGeom prst="rect">
            <a:avLst/>
          </a:prstGeom>
        </p:spPr>
      </p:pic>
      <p:sp>
        <p:nvSpPr>
          <p:cNvPr id="7" name="Naslov 1"/>
          <p:cNvSpPr>
            <a:spLocks noGrp="1"/>
          </p:cNvSpPr>
          <p:nvPr>
            <p:ph type="ctrTitle"/>
          </p:nvPr>
        </p:nvSpPr>
        <p:spPr bwMode="auto">
          <a:xfrm>
            <a:off x="1524000" y="1293974"/>
            <a:ext cx="9144000" cy="2215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ctr" rtl="0" eaLnBrk="1" fontAlgn="base" hangingPunct="1">
              <a:lnSpc>
                <a:spcPct val="90000"/>
              </a:lnSpc>
              <a:spcBef>
                <a:spcPct val="0"/>
              </a:spcBef>
              <a:spcAft>
                <a:spcPct val="0"/>
              </a:spcAft>
              <a:defRPr sz="2600" b="0">
                <a:solidFill>
                  <a:schemeClr val="accent1"/>
                </a:solidFill>
                <a:latin typeface="+mj-lt"/>
                <a:ea typeface="Segoe UI" panose="020B0502040204020203" pitchFamily="34" charset="0"/>
                <a:cs typeface="Segoe UI" panose="020B0502040204020203" pitchFamily="34" charset="0"/>
              </a:defRPr>
            </a:lvl1pPr>
            <a:lvl2pPr algn="l" rtl="0" eaLnBrk="1" fontAlgn="base" hangingPunct="1">
              <a:spcBef>
                <a:spcPct val="0"/>
              </a:spcBef>
              <a:spcAft>
                <a:spcPct val="0"/>
              </a:spcAft>
              <a:defRPr sz="3200">
                <a:solidFill>
                  <a:srgbClr val="C0311A"/>
                </a:solidFill>
                <a:latin typeface="Arial" charset="0"/>
              </a:defRPr>
            </a:lvl2pPr>
            <a:lvl3pPr algn="l" rtl="0" eaLnBrk="1" fontAlgn="base" hangingPunct="1">
              <a:spcBef>
                <a:spcPct val="0"/>
              </a:spcBef>
              <a:spcAft>
                <a:spcPct val="0"/>
              </a:spcAft>
              <a:defRPr sz="3200">
                <a:solidFill>
                  <a:srgbClr val="C0311A"/>
                </a:solidFill>
                <a:latin typeface="Arial" charset="0"/>
              </a:defRPr>
            </a:lvl3pPr>
            <a:lvl4pPr algn="l" rtl="0" eaLnBrk="1" fontAlgn="base" hangingPunct="1">
              <a:spcBef>
                <a:spcPct val="0"/>
              </a:spcBef>
              <a:spcAft>
                <a:spcPct val="0"/>
              </a:spcAft>
              <a:defRPr sz="3200">
                <a:solidFill>
                  <a:srgbClr val="C0311A"/>
                </a:solidFill>
                <a:latin typeface="Arial" charset="0"/>
              </a:defRPr>
            </a:lvl4pPr>
            <a:lvl5pPr algn="l" rtl="0" eaLnBrk="1" fontAlgn="base" hangingPunct="1">
              <a:spcBef>
                <a:spcPct val="0"/>
              </a:spcBef>
              <a:spcAft>
                <a:spcPct val="0"/>
              </a:spcAft>
              <a:defRPr sz="3200">
                <a:solidFill>
                  <a:srgbClr val="C0311A"/>
                </a:solidFill>
                <a:latin typeface="Arial" charset="0"/>
              </a:defRPr>
            </a:lvl5pPr>
            <a:lvl6pPr marL="457200" algn="l" rtl="0" eaLnBrk="1" fontAlgn="base" hangingPunct="1">
              <a:spcBef>
                <a:spcPct val="0"/>
              </a:spcBef>
              <a:spcAft>
                <a:spcPct val="0"/>
              </a:spcAft>
              <a:defRPr sz="3200">
                <a:solidFill>
                  <a:srgbClr val="C0311A"/>
                </a:solidFill>
                <a:latin typeface="Arial" charset="0"/>
              </a:defRPr>
            </a:lvl6pPr>
            <a:lvl7pPr marL="914400" algn="l" rtl="0" eaLnBrk="1" fontAlgn="base" hangingPunct="1">
              <a:spcBef>
                <a:spcPct val="0"/>
              </a:spcBef>
              <a:spcAft>
                <a:spcPct val="0"/>
              </a:spcAft>
              <a:defRPr sz="3200">
                <a:solidFill>
                  <a:srgbClr val="C0311A"/>
                </a:solidFill>
                <a:latin typeface="Arial" charset="0"/>
              </a:defRPr>
            </a:lvl7pPr>
            <a:lvl8pPr marL="1371600" algn="l" rtl="0" eaLnBrk="1" fontAlgn="base" hangingPunct="1">
              <a:spcBef>
                <a:spcPct val="0"/>
              </a:spcBef>
              <a:spcAft>
                <a:spcPct val="0"/>
              </a:spcAft>
              <a:defRPr sz="3200">
                <a:solidFill>
                  <a:srgbClr val="C0311A"/>
                </a:solidFill>
                <a:latin typeface="Arial" charset="0"/>
              </a:defRPr>
            </a:lvl8pPr>
            <a:lvl9pPr marL="1828800" algn="l" rtl="0" eaLnBrk="1" fontAlgn="base" hangingPunct="1">
              <a:spcBef>
                <a:spcPct val="0"/>
              </a:spcBef>
              <a:spcAft>
                <a:spcPct val="0"/>
              </a:spcAft>
              <a:defRPr sz="3200">
                <a:solidFill>
                  <a:srgbClr val="C0311A"/>
                </a:solidFill>
                <a:latin typeface="Arial" charset="0"/>
              </a:defRPr>
            </a:lvl9pPr>
          </a:lstStyle>
          <a:p>
            <a:r>
              <a:rPr lang="hr-HR" sz="3200" b="1" dirty="0" smtClean="0">
                <a:solidFill>
                  <a:schemeClr val="accent1">
                    <a:lumMod val="60000"/>
                    <a:lumOff val="40000"/>
                  </a:schemeClr>
                </a:solidFill>
              </a:rPr>
              <a:t>PROCES PRILAGODBE POSLOVNIH PROCESA SUBJEKATA OPĆE DRŽAVE ZA POSLOVANJE U </a:t>
            </a:r>
            <a:r>
              <a:rPr lang="hr-HR" sz="3200" b="1" dirty="0" smtClean="0">
                <a:solidFill>
                  <a:schemeClr val="accent1">
                    <a:lumMod val="60000"/>
                    <a:lumOff val="40000"/>
                  </a:schemeClr>
                </a:solidFill>
              </a:rPr>
              <a:t>EURU</a:t>
            </a:r>
            <a:br>
              <a:rPr lang="hr-HR" sz="3200" b="1" dirty="0" smtClean="0">
                <a:solidFill>
                  <a:schemeClr val="accent1">
                    <a:lumMod val="60000"/>
                    <a:lumOff val="40000"/>
                  </a:schemeClr>
                </a:solidFill>
              </a:rPr>
            </a:br>
            <a:r>
              <a:rPr lang="hr-HR" sz="3200" b="1" dirty="0">
                <a:solidFill>
                  <a:schemeClr val="accent1">
                    <a:lumMod val="60000"/>
                    <a:lumOff val="40000"/>
                  </a:schemeClr>
                </a:solidFill>
              </a:rPr>
              <a:t/>
            </a:r>
            <a:br>
              <a:rPr lang="hr-HR" sz="3200" b="1" dirty="0">
                <a:solidFill>
                  <a:schemeClr val="accent1">
                    <a:lumMod val="60000"/>
                    <a:lumOff val="40000"/>
                  </a:schemeClr>
                </a:solidFill>
              </a:rPr>
            </a:br>
            <a:r>
              <a:rPr lang="hr-HR" sz="3200" b="1" dirty="0" smtClean="0">
                <a:solidFill>
                  <a:schemeClr val="accent1">
                    <a:lumMod val="60000"/>
                    <a:lumOff val="40000"/>
                  </a:schemeClr>
                </a:solidFill>
              </a:rPr>
              <a:t/>
            </a:r>
            <a:br>
              <a:rPr lang="hr-HR" sz="3200" b="1" dirty="0" smtClean="0">
                <a:solidFill>
                  <a:schemeClr val="accent1">
                    <a:lumMod val="60000"/>
                    <a:lumOff val="40000"/>
                  </a:schemeClr>
                </a:solidFill>
              </a:rPr>
            </a:br>
            <a:r>
              <a:rPr lang="hr-HR" sz="3200" b="1" dirty="0" smtClean="0">
                <a:solidFill>
                  <a:schemeClr val="accent1">
                    <a:lumMod val="60000"/>
                    <a:lumOff val="40000"/>
                  </a:schemeClr>
                </a:solidFill>
              </a:rPr>
              <a:t>Kovačić konzalting d.o.o. – </a:t>
            </a:r>
            <a:r>
              <a:rPr lang="hr-HR" sz="3200" b="1" dirty="0" err="1" smtClean="0">
                <a:solidFill>
                  <a:schemeClr val="accent1">
                    <a:lumMod val="60000"/>
                    <a:lumOff val="40000"/>
                  </a:schemeClr>
                </a:solidFill>
              </a:rPr>
              <a:t>Tučepi</a:t>
            </a:r>
            <a:r>
              <a:rPr lang="hr-HR" sz="3200" b="1" dirty="0" smtClean="0">
                <a:solidFill>
                  <a:schemeClr val="accent1">
                    <a:lumMod val="60000"/>
                    <a:lumOff val="40000"/>
                  </a:schemeClr>
                </a:solidFill>
              </a:rPr>
              <a:t>, ožujak 2022.</a:t>
            </a:r>
            <a:endParaRPr lang="en-GB" sz="3200" b="1" dirty="0">
              <a:solidFill>
                <a:schemeClr val="accent1">
                  <a:lumMod val="60000"/>
                  <a:lumOff val="40000"/>
                </a:schemeClr>
              </a:solidFill>
            </a:endParaRPr>
          </a:p>
        </p:txBody>
      </p:sp>
    </p:spTree>
    <p:extLst>
      <p:ext uri="{BB962C8B-B14F-4D97-AF65-F5344CB8AC3E}">
        <p14:creationId xmlns:p14="http://schemas.microsoft.com/office/powerpoint/2010/main" val="12834097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DVOJNO ISKAZIVANJE U SEKTORU OPĆE DRŽAVE</a:t>
            </a:r>
            <a:endParaRPr lang="hr-HR" sz="4000" dirty="0"/>
          </a:p>
        </p:txBody>
      </p:sp>
      <p:sp>
        <p:nvSpPr>
          <p:cNvPr id="3" name="Rezervirano mjesto sadržaja 2"/>
          <p:cNvSpPr>
            <a:spLocks noGrp="1"/>
          </p:cNvSpPr>
          <p:nvPr>
            <p:ph idx="1"/>
          </p:nvPr>
        </p:nvSpPr>
        <p:spPr>
          <a:xfrm>
            <a:off x="133004" y="1690688"/>
            <a:ext cx="11971012" cy="5040049"/>
          </a:xfrm>
        </p:spPr>
        <p:txBody>
          <a:bodyPr>
            <a:normAutofit/>
          </a:bodyPr>
          <a:lstStyle/>
          <a:p>
            <a:pPr marL="0" indent="0" algn="just">
              <a:buNone/>
            </a:pPr>
            <a:r>
              <a:rPr lang="en-US" sz="2400" b="1" u="sng" dirty="0" smtClean="0">
                <a:solidFill>
                  <a:srgbClr val="000000"/>
                </a:solidFill>
                <a:latin typeface="Calibri" panose="020F0502020204030204" pitchFamily="34" charset="0"/>
                <a:ea typeface="Calibri" panose="020F0502020204030204" pitchFamily="34" charset="0"/>
              </a:rPr>
              <a:t>VAŽNO:</a:t>
            </a:r>
            <a:endParaRPr lang="hr-HR" sz="2400" b="1" dirty="0" smtClean="0">
              <a:solidFill>
                <a:srgbClr val="000000"/>
              </a:solidFill>
              <a:latin typeface="Calibri" panose="020F0502020204030204" pitchFamily="34" charset="0"/>
              <a:ea typeface="Calibri" panose="020F0502020204030204" pitchFamily="34" charset="0"/>
            </a:endParaRPr>
          </a:p>
          <a:p>
            <a:pPr algn="just">
              <a:buFont typeface="Wingdings" panose="05000000000000000000" pitchFamily="2" charset="2"/>
              <a:buChar char="§"/>
            </a:pPr>
            <a:r>
              <a:rPr lang="hr-HR" sz="2000" dirty="0" smtClean="0">
                <a:solidFill>
                  <a:srgbClr val="000000"/>
                </a:solidFill>
                <a:latin typeface="Calibri" panose="020F0502020204030204" pitchFamily="34" charset="0"/>
                <a:ea typeface="Calibri" panose="020F0502020204030204" pitchFamily="34" charset="0"/>
              </a:rPr>
              <a:t>Subjekti </a:t>
            </a:r>
            <a:r>
              <a:rPr lang="hr-HR" sz="2000" dirty="0">
                <a:solidFill>
                  <a:srgbClr val="000000"/>
                </a:solidFill>
                <a:latin typeface="Calibri" panose="020F0502020204030204" pitchFamily="34" charset="0"/>
                <a:ea typeface="Calibri" panose="020F0502020204030204" pitchFamily="34" charset="0"/>
              </a:rPr>
              <a:t>opće države trebaju se voditi načelom da za ono za što nije Zakonom propisana obveza dvojnog iskazivanja takva obveza ne postoji (npr. registri, aplikacija za podnošenje imovinskih kartica, aplikacija o isplatama iz proračuna i sl.) </a:t>
            </a:r>
          </a:p>
          <a:p>
            <a:pPr algn="just">
              <a:buFont typeface="Wingdings" panose="05000000000000000000" pitchFamily="2" charset="2"/>
              <a:buChar char="§"/>
            </a:pPr>
            <a:r>
              <a:rPr lang="hr-HR" sz="2000" dirty="0" smtClean="0">
                <a:latin typeface="Calibri" panose="020F0502020204030204" pitchFamily="34" charset="0"/>
                <a:ea typeface="Calibri" panose="020F0502020204030204" pitchFamily="34" charset="0"/>
                <a:cs typeface="Calibri" panose="020F0502020204030204" pitchFamily="34" charset="0"/>
              </a:rPr>
              <a:t>Zakon </a:t>
            </a:r>
            <a:r>
              <a:rPr lang="hr-HR" sz="2000" dirty="0">
                <a:latin typeface="Calibri" panose="020F0502020204030204" pitchFamily="34" charset="0"/>
                <a:ea typeface="Calibri" panose="020F0502020204030204" pitchFamily="34" charset="0"/>
                <a:cs typeface="Calibri" panose="020F0502020204030204" pitchFamily="34" charset="0"/>
              </a:rPr>
              <a:t>o uvođenju eura propisuje obvezu dvojnog iskazivanja koji subjekti opće države </a:t>
            </a:r>
            <a:r>
              <a:rPr lang="hr-HR" sz="2000" b="1" dirty="0">
                <a:latin typeface="Calibri" panose="020F0502020204030204" pitchFamily="34" charset="0"/>
                <a:ea typeface="Calibri" panose="020F0502020204030204" pitchFamily="34" charset="0"/>
                <a:cs typeface="Calibri" panose="020F0502020204030204" pitchFamily="34" charset="0"/>
              </a:rPr>
              <a:t>minimalno</a:t>
            </a:r>
            <a:r>
              <a:rPr lang="hr-HR" sz="2000" dirty="0">
                <a:latin typeface="Calibri" panose="020F0502020204030204" pitchFamily="34" charset="0"/>
                <a:ea typeface="Calibri" panose="020F0502020204030204" pitchFamily="34" charset="0"/>
                <a:cs typeface="Calibri" panose="020F0502020204030204" pitchFamily="34" charset="0"/>
              </a:rPr>
              <a:t> moraju ispuniti, npr. ispostavljanje računa uz dvojno iskazivanje samo prema potrošaču. Međutim, subjekti opće države mogu odlučiti postupiti i iznad propisane minimalne obveze ako im navedeno pojednostavljuje proces prilagodbe sustava, odnosno smanjuje trošak </a:t>
            </a:r>
            <a:r>
              <a:rPr lang="hr-HR" sz="2000" dirty="0" smtClean="0">
                <a:latin typeface="Calibri" panose="020F0502020204030204" pitchFamily="34" charset="0"/>
                <a:ea typeface="Calibri" panose="020F0502020204030204" pitchFamily="34" charset="0"/>
                <a:cs typeface="Calibri" panose="020F0502020204030204" pitchFamily="34" charset="0"/>
              </a:rPr>
              <a:t>prilagodbe.</a:t>
            </a:r>
            <a:endParaRPr lang="hr-HR" sz="1800" dirty="0" smtClean="0">
              <a:latin typeface="Calibri" panose="020F0502020204030204" pitchFamily="34" charset="0"/>
              <a:ea typeface="Calibri" panose="020F0502020204030204" pitchFamily="34" charset="0"/>
              <a:cs typeface="Times New Roman" panose="02020603050405020304" pitchFamily="18" charset="0"/>
            </a:endParaRPr>
          </a:p>
          <a:p>
            <a:pPr algn="just">
              <a:buFont typeface="Wingdings" panose="05000000000000000000" pitchFamily="2" charset="2"/>
              <a:buChar char="§"/>
            </a:pPr>
            <a:r>
              <a:rPr lang="hr-HR" sz="2000" dirty="0" smtClean="0">
                <a:latin typeface="Calibri" panose="020F0502020204030204" pitchFamily="34" charset="0"/>
                <a:ea typeface="Calibri" panose="020F0502020204030204" pitchFamily="34" charset="0"/>
                <a:cs typeface="Calibri" panose="020F0502020204030204" pitchFamily="34" charset="0"/>
              </a:rPr>
              <a:t>Upravne</a:t>
            </a:r>
            <a:r>
              <a:rPr lang="hr-HR" sz="2000" dirty="0">
                <a:latin typeface="Calibri" panose="020F0502020204030204" pitchFamily="34" charset="0"/>
                <a:ea typeface="Calibri" panose="020F0502020204030204" pitchFamily="34" charset="0"/>
                <a:cs typeface="Calibri" panose="020F0502020204030204" pitchFamily="34" charset="0"/>
              </a:rPr>
              <a:t>, sudske i druge pojedinačne akte koje su tijela javne vlasti </a:t>
            </a:r>
            <a:r>
              <a:rPr lang="hr-HR" sz="2000" b="1" dirty="0">
                <a:latin typeface="Calibri" panose="020F0502020204030204" pitchFamily="34" charset="0"/>
                <a:ea typeface="Calibri" panose="020F0502020204030204" pitchFamily="34" charset="0"/>
                <a:cs typeface="Calibri" panose="020F0502020204030204" pitchFamily="34" charset="0"/>
              </a:rPr>
              <a:t>izdala prije uvođenja eura</a:t>
            </a:r>
            <a:r>
              <a:rPr lang="hr-HR" sz="2000" dirty="0">
                <a:latin typeface="Calibri" panose="020F0502020204030204" pitchFamily="34" charset="0"/>
                <a:ea typeface="Calibri" panose="020F0502020204030204" pitchFamily="34" charset="0"/>
                <a:cs typeface="Calibri" panose="020F0502020204030204" pitchFamily="34" charset="0"/>
              </a:rPr>
              <a:t>, nije potrebno ponovno izdavati jer se sukladno Zakonu o euru iznosi navedeni u ovim aktima u kuni smatraju iznosima u euru uz primjenu fiksnog tečaja konverzije. </a:t>
            </a:r>
            <a:endParaRPr lang="hr-HR" sz="1800" dirty="0" smtClean="0">
              <a:latin typeface="Calibri" panose="020F0502020204030204" pitchFamily="34" charset="0"/>
              <a:ea typeface="Calibri" panose="020F0502020204030204" pitchFamily="34" charset="0"/>
              <a:cs typeface="Times New Roman" panose="02020603050405020304" pitchFamily="18" charset="0"/>
            </a:endParaRPr>
          </a:p>
          <a:p>
            <a:pPr algn="just">
              <a:buFont typeface="Wingdings" panose="05000000000000000000" pitchFamily="2" charset="2"/>
              <a:buChar char="§"/>
            </a:pPr>
            <a:r>
              <a:rPr lang="hr-HR" sz="2000" dirty="0" smtClean="0">
                <a:solidFill>
                  <a:schemeClr val="accent1"/>
                </a:solidFill>
                <a:latin typeface="Calibri" panose="020F0502020204030204" pitchFamily="34" charset="0"/>
                <a:ea typeface="Calibri" panose="020F0502020204030204" pitchFamily="34" charset="0"/>
                <a:cs typeface="Calibri" panose="020F0502020204030204" pitchFamily="34" charset="0"/>
              </a:rPr>
              <a:t>Nalozi </a:t>
            </a:r>
            <a:r>
              <a:rPr lang="hr-HR" sz="2000" dirty="0">
                <a:solidFill>
                  <a:schemeClr val="accent1"/>
                </a:solidFill>
                <a:latin typeface="Calibri" panose="020F0502020204030204" pitchFamily="34" charset="0"/>
                <a:ea typeface="Calibri" panose="020F0502020204030204" pitchFamily="34" charset="0"/>
                <a:cs typeface="Calibri" panose="020F0502020204030204" pitchFamily="34" charset="0"/>
              </a:rPr>
              <a:t>za plaćanje ne moraju sadržavati iznose u obje valute ako je obveza dvojnog iskazivanja zadovoljena na izlaznom aktu (rješenja, ugovori i sl.). </a:t>
            </a:r>
            <a:endParaRPr lang="hr-HR" sz="1800" dirty="0" smtClean="0">
              <a:solidFill>
                <a:schemeClr val="accent1"/>
              </a:solidFill>
              <a:latin typeface="Calibri" panose="020F0502020204030204" pitchFamily="34" charset="0"/>
              <a:ea typeface="Calibri" panose="020F0502020204030204" pitchFamily="34" charset="0"/>
              <a:cs typeface="Times New Roman" panose="02020603050405020304" pitchFamily="18" charset="0"/>
            </a:endParaRPr>
          </a:p>
          <a:p>
            <a:pPr algn="just">
              <a:buFont typeface="Wingdings" panose="05000000000000000000" pitchFamily="2" charset="2"/>
              <a:buChar char="§"/>
            </a:pPr>
            <a:r>
              <a:rPr lang="hr-HR" sz="2000" dirty="0" smtClean="0">
                <a:solidFill>
                  <a:schemeClr val="accent1"/>
                </a:solidFill>
                <a:latin typeface="Calibri" panose="020F0502020204030204" pitchFamily="34" charset="0"/>
                <a:ea typeface="Calibri" panose="020F0502020204030204" pitchFamily="34" charset="0"/>
                <a:cs typeface="Calibri" panose="020F0502020204030204" pitchFamily="34" charset="0"/>
              </a:rPr>
              <a:t>Ako </a:t>
            </a:r>
            <a:r>
              <a:rPr lang="hr-HR" sz="2000" dirty="0">
                <a:solidFill>
                  <a:schemeClr val="accent1"/>
                </a:solidFill>
                <a:latin typeface="Calibri" panose="020F0502020204030204" pitchFamily="34" charset="0"/>
                <a:ea typeface="Calibri" panose="020F0502020204030204" pitchFamily="34" charset="0"/>
                <a:cs typeface="Calibri" panose="020F0502020204030204" pitchFamily="34" charset="0"/>
              </a:rPr>
              <a:t>obveza dvojnog iskazivanja nije zadovoljena na izlaznom aktu (rješenja, ugovori i sl.) iznos u obje valute treba iskazati na nalogu za plaćanje, u polju "opis plaćanja", zajedno sa navođenjem fiksnog tečaja konverzije.</a:t>
            </a:r>
            <a:endParaRPr lang="hr-HR" sz="1800" dirty="0">
              <a:solidFill>
                <a:schemeClr val="accent1"/>
              </a:solidFill>
              <a:latin typeface="Calibri" panose="020F0502020204030204" pitchFamily="34" charset="0"/>
              <a:ea typeface="Calibri" panose="020F0502020204030204" pitchFamily="34" charset="0"/>
              <a:cs typeface="Times New Roman" panose="02020603050405020304" pitchFamily="18" charset="0"/>
            </a:endParaRPr>
          </a:p>
          <a:p>
            <a:pPr algn="just">
              <a:buFont typeface="Wingdings" panose="05000000000000000000" pitchFamily="2" charset="2"/>
              <a:buChar char="§"/>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40862145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685800" y="90805"/>
            <a:ext cx="11506200" cy="1325563"/>
          </a:xfrm>
        </p:spPr>
        <p:txBody>
          <a:bodyPr>
            <a:normAutofit fontScale="90000"/>
          </a:bodyPr>
          <a:lstStyle/>
          <a:p>
            <a:r>
              <a:rPr lang="hr-HR" dirty="0"/>
              <a:t>Upravni, sudski i drugi pojedinačni akti (rješenja, ugovori, odluke)</a:t>
            </a:r>
            <a:br>
              <a:rPr lang="hr-HR" dirty="0"/>
            </a:br>
            <a:endParaRPr lang="hr-HR" dirty="0"/>
          </a:p>
        </p:txBody>
      </p:sp>
      <p:sp>
        <p:nvSpPr>
          <p:cNvPr id="3" name="Rezervirano mjesto sadržaja 2"/>
          <p:cNvSpPr>
            <a:spLocks noGrp="1"/>
          </p:cNvSpPr>
          <p:nvPr>
            <p:ph idx="1"/>
          </p:nvPr>
        </p:nvSpPr>
        <p:spPr>
          <a:xfrm>
            <a:off x="91441" y="1221971"/>
            <a:ext cx="11962014" cy="5511337"/>
          </a:xfrm>
        </p:spPr>
        <p:txBody>
          <a:bodyPr>
            <a:normAutofit/>
          </a:bodyPr>
          <a:lstStyle/>
          <a:p>
            <a:pPr algn="just"/>
            <a:r>
              <a:rPr lang="hr-HR" sz="2000" dirty="0"/>
              <a:t>Tijela javne vlasti koja izdaju upravne, sudske i druge pojedinačne akte u razdoblju dvojnog iskazivanja imaju obvezu dvojnog iskazivanja na način da ukupan novčani iznos utvrđene obveze ili prava na aktu po osnovi koje nastaje obveza uplate ili isplate iskažu dvojno u kunama i eurima uz navođenje fiksnog tečaja konverzije. </a:t>
            </a:r>
            <a:endParaRPr lang="en-US" sz="2000" dirty="0"/>
          </a:p>
          <a:p>
            <a:pPr algn="just"/>
            <a:r>
              <a:rPr lang="hr-HR" sz="2000" dirty="0"/>
              <a:t>Ostale novčane vrijednosti na pojedinačnom aktu neće biti potrebno dvojno iskazivati. </a:t>
            </a:r>
            <a:endParaRPr lang="en-US" sz="2000" dirty="0"/>
          </a:p>
          <a:p>
            <a:pPr algn="just"/>
            <a:r>
              <a:rPr lang="hr-HR" sz="2000" dirty="0"/>
              <a:t>Primjerice, na rješenjima, dozvolama i sl. nije potrebno dvojno iskazati iznos prethodno plaćene upravne pristojbe. Međutim, na aktu kojim se podnositelja zahtjeva za izdavanje rješenja, dozvole i sl. poziva na uplatu upravne pristojbe, iznos upravne pristojbe potrebno je dvojno iskazati. </a:t>
            </a:r>
          </a:p>
          <a:p>
            <a:pPr marL="0" indent="0">
              <a:buNone/>
            </a:pPr>
            <a:endParaRPr lang="en-US" sz="2000" dirty="0" smtClean="0"/>
          </a:p>
          <a:p>
            <a:r>
              <a:rPr lang="hr-HR" sz="2000" dirty="0" smtClean="0"/>
              <a:t>Kada </a:t>
            </a:r>
            <a:r>
              <a:rPr lang="hr-HR" sz="2000" dirty="0"/>
              <a:t>govorimo o drugim pojedinačnim aktima uz upravne i sudske akte navedeno podrazumijeva pojedinačne akte koji reguliraju </a:t>
            </a:r>
            <a:r>
              <a:rPr lang="hr-HR" sz="2000" b="1" dirty="0"/>
              <a:t>točno određeni, konkretni slučaj </a:t>
            </a:r>
            <a:r>
              <a:rPr lang="hr-HR" sz="2000" dirty="0"/>
              <a:t>i vrijede za tu određenu situaciju i određene subjekte koji su individualno određeni. </a:t>
            </a:r>
            <a:endParaRPr lang="en-US" sz="2000" dirty="0" smtClean="0"/>
          </a:p>
          <a:p>
            <a:pPr marL="0" indent="0" algn="just">
              <a:buNone/>
            </a:pPr>
            <a:endParaRPr lang="en-US" sz="2000" dirty="0" smtClean="0"/>
          </a:p>
          <a:p>
            <a:pPr algn="just"/>
            <a:r>
              <a:rPr lang="en-US" sz="2000" dirty="0" err="1" smtClean="0"/>
              <a:t>Kada</a:t>
            </a:r>
            <a:r>
              <a:rPr lang="en-US" sz="2000" dirty="0" smtClean="0"/>
              <a:t> p</a:t>
            </a:r>
            <a:r>
              <a:rPr lang="hr-HR" sz="2000" dirty="0" err="1" smtClean="0"/>
              <a:t>redstavnička</a:t>
            </a:r>
            <a:r>
              <a:rPr lang="hr-HR" sz="2000" dirty="0" smtClean="0"/>
              <a:t> </a:t>
            </a:r>
            <a:r>
              <a:rPr lang="en-US" sz="2000" dirty="0" err="1" smtClean="0"/>
              <a:t>i</a:t>
            </a:r>
            <a:r>
              <a:rPr lang="en-US" sz="2000" dirty="0" smtClean="0"/>
              <a:t>/</a:t>
            </a:r>
            <a:r>
              <a:rPr lang="en-US" sz="2000" dirty="0" err="1" smtClean="0"/>
              <a:t>ili</a:t>
            </a:r>
            <a:r>
              <a:rPr lang="en-US" sz="2000" dirty="0" smtClean="0"/>
              <a:t> </a:t>
            </a:r>
            <a:r>
              <a:rPr lang="en-US" sz="2000" dirty="0" err="1" smtClean="0"/>
              <a:t>izvršna</a:t>
            </a:r>
            <a:r>
              <a:rPr lang="en-US" sz="2000" dirty="0" smtClean="0"/>
              <a:t> </a:t>
            </a:r>
            <a:r>
              <a:rPr lang="hr-HR" sz="2000" dirty="0" smtClean="0"/>
              <a:t>tijela </a:t>
            </a:r>
            <a:r>
              <a:rPr lang="hr-HR" sz="2000" dirty="0"/>
              <a:t>donose opće akte stoga treba imati na umu da isti ne podliježu obvezi dvojnog iskazivanja jer se odnose na sve subjekte na cjelokupnom području, ili dijelu područja, na kojem se prostire nadležnost </a:t>
            </a:r>
            <a:r>
              <a:rPr lang="hr-HR" sz="2000" dirty="0" smtClean="0"/>
              <a:t>tijela</a:t>
            </a:r>
            <a:r>
              <a:rPr lang="hr-HR" sz="2000" dirty="0"/>
              <a:t>. </a:t>
            </a:r>
            <a:endParaRPr lang="en-US" sz="2000" dirty="0" smtClean="0"/>
          </a:p>
          <a:p>
            <a:pPr algn="just"/>
            <a:endParaRPr lang="en-US" sz="2000" dirty="0" smtClean="0"/>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37815853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14993" y="0"/>
            <a:ext cx="10515600" cy="1325563"/>
          </a:xfrm>
        </p:spPr>
        <p:txBody>
          <a:bodyPr/>
          <a:lstStyle/>
          <a:p>
            <a:r>
              <a:rPr lang="en-US" dirty="0" err="1" smtClean="0"/>
              <a:t>Primjer</a:t>
            </a:r>
            <a:r>
              <a:rPr lang="en-US" dirty="0" smtClean="0"/>
              <a:t>:</a:t>
            </a:r>
            <a:endParaRPr lang="hr-HR" dirty="0"/>
          </a:p>
        </p:txBody>
      </p:sp>
      <p:sp>
        <p:nvSpPr>
          <p:cNvPr id="3" name="Rezervirano mjesto sadržaja 2"/>
          <p:cNvSpPr>
            <a:spLocks noGrp="1"/>
          </p:cNvSpPr>
          <p:nvPr>
            <p:ph idx="1"/>
          </p:nvPr>
        </p:nvSpPr>
        <p:spPr>
          <a:xfrm>
            <a:off x="114993" y="1005840"/>
            <a:ext cx="11738956" cy="5636029"/>
          </a:xfrm>
        </p:spPr>
        <p:txBody>
          <a:bodyPr>
            <a:normAutofit/>
          </a:bodyPr>
          <a:lstStyle/>
          <a:p>
            <a:pPr marL="0" indent="0" algn="just">
              <a:lnSpc>
                <a:spcPct val="115000"/>
              </a:lnSpc>
              <a:spcAft>
                <a:spcPts val="0"/>
              </a:spcAft>
              <a:buNone/>
            </a:pPr>
            <a:r>
              <a:rPr lang="hr-HR" sz="2000" b="1" i="1" dirty="0" smtClean="0">
                <a:latin typeface="Times New Roman" panose="02020603050405020304" pitchFamily="18" charset="0"/>
                <a:ea typeface="Calibri" panose="020F0502020204030204" pitchFamily="34" charset="0"/>
                <a:cs typeface="Times New Roman" panose="02020603050405020304" pitchFamily="18" charset="0"/>
              </a:rPr>
              <a:t>Ugovor </a:t>
            </a:r>
            <a:r>
              <a:rPr lang="hr-HR" sz="2000" b="1" i="1" dirty="0">
                <a:latin typeface="Times New Roman" panose="02020603050405020304" pitchFamily="18" charset="0"/>
                <a:ea typeface="Calibri" panose="020F0502020204030204" pitchFamily="34" charset="0"/>
                <a:cs typeface="Times New Roman" panose="02020603050405020304" pitchFamily="18" charset="0"/>
              </a:rPr>
              <a:t>o pružanju usluge produženog boravka za školsku godinu 2022./2023</a:t>
            </a:r>
            <a:r>
              <a:rPr lang="hr-HR" sz="2000" b="1" i="1" dirty="0" smtClean="0">
                <a:latin typeface="Times New Roman" panose="02020603050405020304" pitchFamily="18" charset="0"/>
                <a:ea typeface="Calibri" panose="020F0502020204030204" pitchFamily="34" charset="0"/>
                <a:cs typeface="Times New Roman" panose="02020603050405020304" pitchFamily="18" charset="0"/>
              </a:rPr>
              <a:t>.:</a:t>
            </a:r>
            <a:endParaRPr lang="hr-HR" sz="18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hr-HR" sz="2000" dirty="0">
                <a:latin typeface="Times New Roman" panose="02020603050405020304" pitchFamily="18" charset="0"/>
                <a:ea typeface="Calibri" panose="020F0502020204030204" pitchFamily="34" charset="0"/>
                <a:cs typeface="Times New Roman" panose="02020603050405020304" pitchFamily="18" charset="0"/>
              </a:rPr>
              <a:t>Škola XY će u rujnu 2022. za korištenje usluge </a:t>
            </a:r>
            <a:r>
              <a:rPr lang="en-US" sz="2000" dirty="0" err="1" smtClean="0">
                <a:latin typeface="Times New Roman" panose="02020603050405020304" pitchFamily="18" charset="0"/>
                <a:ea typeface="Calibri" panose="020F0502020204030204" pitchFamily="34" charset="0"/>
                <a:cs typeface="Times New Roman" panose="02020603050405020304" pitchFamily="18" charset="0"/>
              </a:rPr>
              <a:t>produženog</a:t>
            </a:r>
            <a:r>
              <a:rPr lang="en-US" sz="2000"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smtClean="0">
                <a:latin typeface="Times New Roman" panose="02020603050405020304" pitchFamily="18" charset="0"/>
                <a:ea typeface="Calibri" panose="020F0502020204030204" pitchFamily="34" charset="0"/>
                <a:cs typeface="Times New Roman" panose="02020603050405020304" pitchFamily="18" charset="0"/>
              </a:rPr>
              <a:t>boravka</a:t>
            </a:r>
            <a:r>
              <a:rPr lang="en-US" sz="2000" dirty="0" smtClean="0">
                <a:latin typeface="Times New Roman" panose="02020603050405020304" pitchFamily="18" charset="0"/>
                <a:ea typeface="Calibri" panose="020F0502020204030204" pitchFamily="34" charset="0"/>
                <a:cs typeface="Times New Roman" panose="02020603050405020304" pitchFamily="18" charset="0"/>
              </a:rPr>
              <a:t> </a:t>
            </a:r>
            <a:r>
              <a:rPr lang="hr-HR" sz="2000" dirty="0" smtClean="0">
                <a:latin typeface="Times New Roman" panose="02020603050405020304" pitchFamily="18" charset="0"/>
                <a:ea typeface="Calibri" panose="020F0502020204030204" pitchFamily="34" charset="0"/>
                <a:cs typeface="Times New Roman" panose="02020603050405020304" pitchFamily="18" charset="0"/>
              </a:rPr>
              <a:t>s </a:t>
            </a:r>
            <a:r>
              <a:rPr lang="hr-HR" sz="2000" dirty="0">
                <a:latin typeface="Times New Roman" panose="02020603050405020304" pitchFamily="18" charset="0"/>
                <a:ea typeface="Calibri" panose="020F0502020204030204" pitchFamily="34" charset="0"/>
                <a:cs typeface="Times New Roman" panose="02020603050405020304" pitchFamily="18" charset="0"/>
              </a:rPr>
              <a:t>korisnikom usluge (roditelj/skrbnik) sklopiti </a:t>
            </a:r>
            <a:r>
              <a:rPr lang="hr-HR" sz="2000" i="1" dirty="0">
                <a:latin typeface="Times New Roman" panose="02020603050405020304" pitchFamily="18" charset="0"/>
                <a:ea typeface="Calibri" panose="020F0502020204030204" pitchFamily="34" charset="0"/>
                <a:cs typeface="Times New Roman" panose="02020603050405020304" pitchFamily="18" charset="0"/>
              </a:rPr>
              <a:t>Ugovor</a:t>
            </a:r>
            <a:r>
              <a:rPr lang="hr-HR" sz="2000" dirty="0">
                <a:latin typeface="Times New Roman" panose="02020603050405020304" pitchFamily="18" charset="0"/>
                <a:ea typeface="Calibri" panose="020F0502020204030204" pitchFamily="34" charset="0"/>
                <a:cs typeface="Times New Roman" panose="02020603050405020304" pitchFamily="18" charset="0"/>
              </a:rPr>
              <a:t> </a:t>
            </a:r>
            <a:r>
              <a:rPr lang="hr-HR" sz="2000" i="1" dirty="0">
                <a:latin typeface="Times New Roman" panose="02020603050405020304" pitchFamily="18" charset="0"/>
                <a:ea typeface="Calibri" panose="020F0502020204030204" pitchFamily="34" charset="0"/>
                <a:cs typeface="Times New Roman" panose="02020603050405020304" pitchFamily="18" charset="0"/>
              </a:rPr>
              <a:t>o pružanju usluge </a:t>
            </a:r>
            <a:r>
              <a:rPr lang="en-US" sz="2000" i="1" dirty="0" err="1" smtClean="0">
                <a:latin typeface="Times New Roman" panose="02020603050405020304" pitchFamily="18" charset="0"/>
                <a:ea typeface="Calibri" panose="020F0502020204030204" pitchFamily="34" charset="0"/>
                <a:cs typeface="Times New Roman" panose="02020603050405020304" pitchFamily="18" charset="0"/>
              </a:rPr>
              <a:t>produženog</a:t>
            </a:r>
            <a:r>
              <a:rPr lang="en-US" sz="2000" i="1"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2000" i="1" dirty="0" err="1" smtClean="0">
                <a:latin typeface="Times New Roman" panose="02020603050405020304" pitchFamily="18" charset="0"/>
                <a:ea typeface="Calibri" panose="020F0502020204030204" pitchFamily="34" charset="0"/>
                <a:cs typeface="Times New Roman" panose="02020603050405020304" pitchFamily="18" charset="0"/>
              </a:rPr>
              <a:t>boravka</a:t>
            </a:r>
            <a:r>
              <a:rPr lang="hr-HR" sz="2000" i="1" dirty="0" smtClean="0">
                <a:latin typeface="Times New Roman" panose="02020603050405020304" pitchFamily="18" charset="0"/>
                <a:ea typeface="Calibri" panose="020F0502020204030204" pitchFamily="34" charset="0"/>
                <a:cs typeface="Times New Roman" panose="02020603050405020304" pitchFamily="18" charset="0"/>
              </a:rPr>
              <a:t> </a:t>
            </a:r>
            <a:r>
              <a:rPr lang="hr-HR" sz="2000" i="1" dirty="0">
                <a:latin typeface="Times New Roman" panose="02020603050405020304" pitchFamily="18" charset="0"/>
                <a:ea typeface="Calibri" panose="020F0502020204030204" pitchFamily="34" charset="0"/>
                <a:cs typeface="Times New Roman" panose="02020603050405020304" pitchFamily="18" charset="0"/>
              </a:rPr>
              <a:t>za školsku godinu 2022./2023. </a:t>
            </a:r>
            <a:r>
              <a:rPr lang="hr-HR" sz="2000" dirty="0">
                <a:latin typeface="Times New Roman" panose="02020603050405020304" pitchFamily="18" charset="0"/>
                <a:ea typeface="Calibri" panose="020F0502020204030204" pitchFamily="34" charset="0"/>
                <a:cs typeface="Times New Roman" panose="02020603050405020304" pitchFamily="18" charset="0"/>
              </a:rPr>
              <a:t>Cijena usluge na </a:t>
            </a:r>
            <a:r>
              <a:rPr lang="hr-HR" sz="2000" i="1" dirty="0">
                <a:latin typeface="Times New Roman" panose="02020603050405020304" pitchFamily="18" charset="0"/>
                <a:ea typeface="Calibri" panose="020F0502020204030204" pitchFamily="34" charset="0"/>
                <a:cs typeface="Times New Roman" panose="02020603050405020304" pitchFamily="18" charset="0"/>
              </a:rPr>
              <a:t>Ugovoru</a:t>
            </a:r>
            <a:r>
              <a:rPr lang="hr-HR" sz="2000" dirty="0">
                <a:latin typeface="Times New Roman" panose="02020603050405020304" pitchFamily="18" charset="0"/>
                <a:ea typeface="Calibri" panose="020F0502020204030204" pitchFamily="34" charset="0"/>
                <a:cs typeface="Times New Roman" panose="02020603050405020304" pitchFamily="18" charset="0"/>
              </a:rPr>
              <a:t> će biti iskazana dvojno u kunama i eurima i uz navođenje fiksnog tečaja konverzije. </a:t>
            </a:r>
            <a:endParaRPr lang="hr-HR" sz="18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hr-HR" sz="2000" dirty="0">
                <a:latin typeface="Times New Roman" panose="02020603050405020304" pitchFamily="18" charset="0"/>
                <a:ea typeface="Calibri" panose="020F0502020204030204" pitchFamily="34" charset="0"/>
                <a:cs typeface="Times New Roman" panose="02020603050405020304" pitchFamily="18" charset="0"/>
              </a:rPr>
              <a:t>U tom slučaju škola nije obvezna iskazati dvojno u kunama i eurima iznos na uplatnici koju će temeljem Ugovora ispostavljati roditeljima do kraja 2022. i od siječnja 2023. do lipnja 2023. jer je ta obveza zadovoljena već kroz Ugovor. </a:t>
            </a:r>
            <a:endParaRPr lang="en-US" sz="2000" dirty="0" smtClean="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0139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lika 3" descr="cid:1__=4EBB0D4EDFA21AA18f9e8a93df938690@fina.hr"/>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587433" y="3957394"/>
            <a:ext cx="5969000" cy="2552065"/>
          </a:xfrm>
          <a:prstGeom prst="rect">
            <a:avLst/>
          </a:prstGeom>
          <a:noFill/>
          <a:ln w="3175">
            <a:solidFill>
              <a:sysClr val="windowText" lastClr="000000"/>
            </a:solidFill>
          </a:ln>
        </p:spPr>
      </p:pic>
      <p:sp>
        <p:nvSpPr>
          <p:cNvPr id="5" name="Pravokutnik 4"/>
          <p:cNvSpPr/>
          <p:nvPr/>
        </p:nvSpPr>
        <p:spPr>
          <a:xfrm>
            <a:off x="454428" y="457559"/>
            <a:ext cx="10792691" cy="3308598"/>
          </a:xfrm>
          <a:prstGeom prst="rect">
            <a:avLst/>
          </a:prstGeom>
        </p:spPr>
        <p:txBody>
          <a:bodyPr wrap="square">
            <a:spAutoFit/>
          </a:bodyPr>
          <a:lstStyle/>
          <a:p>
            <a:pPr lvl="0" algn="just">
              <a:lnSpc>
                <a:spcPct val="115000"/>
              </a:lnSpc>
              <a:spcBef>
                <a:spcPts val="1000"/>
              </a:spcBef>
            </a:pPr>
            <a:r>
              <a:rPr lang="hr-HR" sz="2000" b="1"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Ugovor o pružanju usluge </a:t>
            </a:r>
            <a:r>
              <a:rPr lang="en-US" sz="2000" b="1" i="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školske</a:t>
            </a:r>
            <a:r>
              <a:rPr lang="en-US" sz="2000" b="1"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2000" b="1" i="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prehrane</a:t>
            </a:r>
            <a:r>
              <a:rPr lang="en-US" sz="2000" b="1"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hr-HR" sz="2000" b="1"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za školsku godinu 2022./2023.:</a:t>
            </a:r>
          </a:p>
          <a:p>
            <a:pPr marL="228600" lvl="0" indent="-228600" algn="just">
              <a:lnSpc>
                <a:spcPct val="115000"/>
              </a:lnSpc>
              <a:spcBef>
                <a:spcPts val="1000"/>
              </a:spcBef>
              <a:buFont typeface="Arial" panose="020B0604020202020204" pitchFamily="34" charset="0"/>
              <a:buChar char="•"/>
            </a:pPr>
            <a:r>
              <a:rPr lang="en-US"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Nema</a:t>
            </a:r>
            <a:r>
              <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iskazanog</a:t>
            </a:r>
            <a:r>
              <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novčanog</a:t>
            </a:r>
            <a:r>
              <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iznosa</a:t>
            </a:r>
            <a:r>
              <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na</a:t>
            </a:r>
            <a:r>
              <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ugovoru</a:t>
            </a:r>
            <a:r>
              <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jer</a:t>
            </a:r>
            <a:r>
              <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mjesečna</a:t>
            </a:r>
            <a:r>
              <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cijena</a:t>
            </a:r>
            <a:r>
              <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ovisi</a:t>
            </a:r>
            <a:r>
              <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o </a:t>
            </a:r>
            <a:r>
              <a:rPr lang="en-US"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broju</a:t>
            </a:r>
            <a:r>
              <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dan</a:t>
            </a:r>
            <a:r>
              <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koje</a:t>
            </a:r>
            <a:r>
              <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dijete</a:t>
            </a:r>
            <a:r>
              <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provede</a:t>
            </a:r>
            <a:r>
              <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u </a:t>
            </a:r>
            <a:r>
              <a:rPr lang="en-US"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školi</a:t>
            </a:r>
            <a:endPar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228600" lvl="0" indent="-228600" algn="just">
              <a:lnSpc>
                <a:spcPct val="115000"/>
              </a:lnSpc>
              <a:spcBef>
                <a:spcPts val="1000"/>
              </a:spcBef>
              <a:buFont typeface="Arial" panose="020B0604020202020204" pitchFamily="34" charset="0"/>
              <a:buChar char="•"/>
            </a:pPr>
            <a:r>
              <a:rPr lang="hr-HR"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U tom slučaju škola je obvezna iskazati dvojno u kunama i eurima iznos na uplatnici</a:t>
            </a:r>
            <a:r>
              <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može</a:t>
            </a:r>
            <a:r>
              <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u </a:t>
            </a:r>
            <a:r>
              <a:rPr lang="en-US"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opisu</a:t>
            </a:r>
            <a:r>
              <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plaćanja</a:t>
            </a:r>
            <a:r>
              <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t>
            </a:r>
            <a:r>
              <a:rPr lang="hr-HR"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koju će temeljem Ugovora ispostavljati roditeljima do kraja 2022. i od siječnja 2023. do lipnja 2023. </a:t>
            </a:r>
            <a:endParaRPr lang="en-US"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15000"/>
              </a:lnSpc>
              <a:spcBef>
                <a:spcPts val="1000"/>
              </a:spcBef>
            </a:pPr>
            <a:r>
              <a:rPr lang="hr-HR"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Ukoliko je iz bilo kojih razloga za školu jednostavnije prikazati iznose dvojno uz Ugovor i na uplatnicama, navedeno nije pogrešno.</a:t>
            </a:r>
          </a:p>
        </p:txBody>
      </p:sp>
    </p:spTree>
    <p:extLst>
      <p:ext uri="{BB962C8B-B14F-4D97-AF65-F5344CB8AC3E}">
        <p14:creationId xmlns:p14="http://schemas.microsoft.com/office/powerpoint/2010/main" val="19869575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8897" y="122549"/>
            <a:ext cx="10515600" cy="587752"/>
          </a:xfrm>
        </p:spPr>
        <p:txBody>
          <a:bodyPr>
            <a:normAutofit fontScale="90000"/>
          </a:bodyPr>
          <a:lstStyle/>
          <a:p>
            <a:r>
              <a:rPr lang="en-US" dirty="0" err="1" smtClean="0"/>
              <a:t>Primjer</a:t>
            </a:r>
            <a:r>
              <a:rPr lang="en-US" dirty="0" smtClean="0"/>
              <a:t>:</a:t>
            </a:r>
            <a:endParaRPr lang="hr-HR" dirty="0"/>
          </a:p>
        </p:txBody>
      </p:sp>
      <p:pic>
        <p:nvPicPr>
          <p:cNvPr id="4" name="Rezervirano mjesto sadržaja 3"/>
          <p:cNvPicPr>
            <a:picLocks noGrp="1" noChangeAspect="1"/>
          </p:cNvPicPr>
          <p:nvPr>
            <p:ph idx="1"/>
          </p:nvPr>
        </p:nvPicPr>
        <p:blipFill>
          <a:blip r:embed="rId3"/>
          <a:stretch>
            <a:fillRect/>
          </a:stretch>
        </p:blipFill>
        <p:spPr>
          <a:xfrm>
            <a:off x="2378494" y="216816"/>
            <a:ext cx="5524108" cy="6297105"/>
          </a:xfrm>
          <a:prstGeom prst="rect">
            <a:avLst/>
          </a:prstGeom>
        </p:spPr>
        <p:style>
          <a:lnRef idx="2">
            <a:schemeClr val="dk1"/>
          </a:lnRef>
          <a:fillRef idx="1">
            <a:schemeClr val="lt1"/>
          </a:fillRef>
          <a:effectRef idx="0">
            <a:schemeClr val="dk1"/>
          </a:effectRef>
          <a:fontRef idx="minor">
            <a:schemeClr val="dk1"/>
          </a:fontRef>
        </p:style>
      </p:pic>
      <p:sp>
        <p:nvSpPr>
          <p:cNvPr id="5" name="Elipsa 4"/>
          <p:cNvSpPr/>
          <p:nvPr/>
        </p:nvSpPr>
        <p:spPr>
          <a:xfrm>
            <a:off x="3940829" y="2829903"/>
            <a:ext cx="2808763" cy="512853"/>
          </a:xfrm>
          <a:prstGeom prst="ellipse">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hr-H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Elipsa 5"/>
          <p:cNvSpPr/>
          <p:nvPr/>
        </p:nvSpPr>
        <p:spPr>
          <a:xfrm>
            <a:off x="2088089" y="6196698"/>
            <a:ext cx="1966452" cy="411490"/>
          </a:xfrm>
          <a:prstGeom prst="ellipse">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hr-H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Strelica ulijevo 6"/>
          <p:cNvSpPr/>
          <p:nvPr/>
        </p:nvSpPr>
        <p:spPr>
          <a:xfrm>
            <a:off x="8315141" y="2494542"/>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hr-H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kstniOkvir 7"/>
          <p:cNvSpPr txBox="1"/>
          <p:nvPr/>
        </p:nvSpPr>
        <p:spPr>
          <a:xfrm>
            <a:off x="9464937" y="1656485"/>
            <a:ext cx="1941496" cy="1600438"/>
          </a:xfrm>
          <a:prstGeom prst="rect">
            <a:avLst/>
          </a:prstGeom>
          <a:noFill/>
        </p:spPr>
        <p:txBody>
          <a:bodyPr wrap="square" rtlCol="0">
            <a:spAutoFit/>
          </a:bodyPr>
          <a:lstStyle/>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dvojno</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se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iskazuje</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samo</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iznos</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koji</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za</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posljedicu</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ima</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isplatu</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odnosno</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uplatu</a:t>
            </a:r>
            <a:endPar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p:txBody>
      </p:sp>
      <p:sp>
        <p:nvSpPr>
          <p:cNvPr id="9" name="TekstniOkvir 8"/>
          <p:cNvSpPr txBox="1"/>
          <p:nvPr/>
        </p:nvSpPr>
        <p:spPr>
          <a:xfrm>
            <a:off x="9221501" y="6088527"/>
            <a:ext cx="314855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i</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sticanje</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fiksnog</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tečaja</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konverzije</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na</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puni</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broj</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decimala</a:t>
            </a:r>
            <a:endParaRPr kumimoji="0" lang="hr-HR"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Strelica ulijevo 9"/>
          <p:cNvSpPr/>
          <p:nvPr/>
        </p:nvSpPr>
        <p:spPr>
          <a:xfrm>
            <a:off x="8243093" y="6000099"/>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hr-H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Elipsa 10"/>
          <p:cNvSpPr/>
          <p:nvPr/>
        </p:nvSpPr>
        <p:spPr>
          <a:xfrm>
            <a:off x="3355942" y="4562573"/>
            <a:ext cx="1329180" cy="34879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hr-H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TekstniOkvir 11"/>
          <p:cNvSpPr txBox="1"/>
          <p:nvPr/>
        </p:nvSpPr>
        <p:spPr>
          <a:xfrm>
            <a:off x="9619268" y="3641298"/>
            <a:ext cx="2130458" cy="20928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r-HR" sz="1400" b="0" i="0" u="none" strike="noStrike" kern="1200" cap="none" spc="0" normalizeH="0" baseline="0" noProof="0" dirty="0">
                <a:ln>
                  <a:noFill/>
                </a:ln>
                <a:solidFill>
                  <a:prstClr val="black"/>
                </a:solidFill>
                <a:effectLst/>
                <a:uLnTx/>
                <a:uFillTx/>
                <a:latin typeface="Calibri" panose="020F0502020204030204"/>
                <a:ea typeface="+mn-ea"/>
                <a:cs typeface="+mn-cs"/>
              </a:rPr>
              <a:t>ostale novčane vrijednosti na rješenju kao što je primjerice prosjek bruto plaće ostvaren u razdoblju koje je prethodilo prestanku radnog odnosa odnosno službe nije potrebno dvojno iskazivati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r-H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Strelica ulijevo 12"/>
          <p:cNvSpPr/>
          <p:nvPr/>
        </p:nvSpPr>
        <p:spPr>
          <a:xfrm>
            <a:off x="8243093" y="4203107"/>
            <a:ext cx="978408" cy="484632"/>
          </a:xfrm>
          <a:prstGeom prst="lef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hr-H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4" name="Slika 13"/>
          <p:cNvPicPr>
            <a:picLocks noChangeAspect="1"/>
          </p:cNvPicPr>
          <p:nvPr/>
        </p:nvPicPr>
        <p:blipFill>
          <a:blip r:embed="rId4"/>
          <a:stretch>
            <a:fillRect/>
          </a:stretch>
        </p:blipFill>
        <p:spPr>
          <a:xfrm>
            <a:off x="11521106" y="160559"/>
            <a:ext cx="457240" cy="792549"/>
          </a:xfrm>
          <a:prstGeom prst="rect">
            <a:avLst/>
          </a:prstGeom>
        </p:spPr>
      </p:pic>
    </p:spTree>
    <p:extLst>
      <p:ext uri="{BB962C8B-B14F-4D97-AF65-F5344CB8AC3E}">
        <p14:creationId xmlns:p14="http://schemas.microsoft.com/office/powerpoint/2010/main" val="41300964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741575" y="39313"/>
            <a:ext cx="10515600" cy="1325563"/>
          </a:xfrm>
        </p:spPr>
        <p:txBody>
          <a:bodyPr/>
          <a:lstStyle/>
          <a:p>
            <a:r>
              <a:rPr lang="pl-PL" dirty="0"/>
              <a:t>Cijene roba i usluga te naknada</a:t>
            </a:r>
            <a:br>
              <a:rPr lang="pl-PL" dirty="0"/>
            </a:br>
            <a:endParaRPr lang="hr-HR" dirty="0"/>
          </a:p>
        </p:txBody>
      </p:sp>
      <p:sp>
        <p:nvSpPr>
          <p:cNvPr id="3" name="Rezervirano mjesto sadržaja 2"/>
          <p:cNvSpPr>
            <a:spLocks noGrp="1"/>
          </p:cNvSpPr>
          <p:nvPr>
            <p:ph idx="1"/>
          </p:nvPr>
        </p:nvSpPr>
        <p:spPr>
          <a:xfrm>
            <a:off x="188537" y="1008668"/>
            <a:ext cx="11806728" cy="5500197"/>
          </a:xfrm>
        </p:spPr>
        <p:txBody>
          <a:bodyPr>
            <a:normAutofit/>
          </a:bodyPr>
          <a:lstStyle/>
          <a:p>
            <a:pPr algn="just"/>
            <a:r>
              <a:rPr lang="hr-HR" sz="2000" dirty="0"/>
              <a:t>Tijela javne vlasti </a:t>
            </a:r>
            <a:r>
              <a:rPr lang="en-US" sz="2000" dirty="0" err="1" smtClean="0"/>
              <a:t>su</a:t>
            </a:r>
            <a:r>
              <a:rPr lang="en-US" sz="2000" dirty="0" smtClean="0"/>
              <a:t>, </a:t>
            </a:r>
            <a:r>
              <a:rPr lang="hr-HR" sz="2000" dirty="0" smtClean="0"/>
              <a:t>isto </a:t>
            </a:r>
            <a:r>
              <a:rPr lang="hr-HR" sz="2000" dirty="0"/>
              <a:t>kao i trgovačka društva u vlasništvu </a:t>
            </a:r>
            <a:r>
              <a:rPr lang="en-US" sz="2000" dirty="0" smtClean="0"/>
              <a:t>RH </a:t>
            </a:r>
            <a:r>
              <a:rPr lang="hr-HR" sz="2000" dirty="0" smtClean="0"/>
              <a:t>i/ili </a:t>
            </a:r>
            <a:r>
              <a:rPr lang="hr-HR" sz="2000" dirty="0"/>
              <a:t>u vlasništvu jedne ili više </a:t>
            </a:r>
            <a:r>
              <a:rPr lang="en-US" sz="2000" dirty="0" smtClean="0"/>
              <a:t>JLP(R)S-a</a:t>
            </a:r>
            <a:r>
              <a:rPr lang="hr-HR" sz="2000" dirty="0" smtClean="0"/>
              <a:t>, obvezna </a:t>
            </a:r>
            <a:r>
              <a:rPr lang="hr-HR" sz="2000" dirty="0"/>
              <a:t>cjenike roba i usluga u razdoblju dvojnog iskazivanja iskazati u euru i kuni uz navođenje fiksnog tečaja konverzije </a:t>
            </a:r>
            <a:endParaRPr lang="en-US" sz="2000" dirty="0" smtClean="0"/>
          </a:p>
          <a:p>
            <a:pPr algn="just"/>
            <a:r>
              <a:rPr lang="hr-HR" sz="2000" dirty="0" smtClean="0"/>
              <a:t>Osnovni cilj ovakvog postupanja jest potrošačima i korisnicima usluga osigurati pravovremenu, transparentnu i potpunu informaciju o cijenama roba i usluga u kuni i euru i ne zaboraviti navesti fiksni tečaj konverzije</a:t>
            </a:r>
          </a:p>
          <a:p>
            <a:pPr marL="0" indent="0" algn="just">
              <a:buNone/>
            </a:pPr>
            <a:r>
              <a:rPr lang="en-US" sz="1600" i="1" dirty="0" smtClean="0"/>
              <a:t>PRIMJER: </a:t>
            </a:r>
            <a:r>
              <a:rPr lang="hr-HR" sz="1600" i="1" dirty="0" smtClean="0"/>
              <a:t>Fakultet </a:t>
            </a:r>
            <a:r>
              <a:rPr lang="hr-HR" sz="1600" i="1" dirty="0"/>
              <a:t>koji je proračunski korisnik državnog proračuna na svojim internetskim stranicama ima objavljen cjenik sa cijenama školarina redovnog studija, drugih različite vrsta studija, poslijediplomskih i doktorskih studija, ali i cijene različitih naknada (naknade za tiskanje diplome, naknade za postupak davanja mišljenja itd.) kao i cijene naknada za korištenje dvorana i prostora fakulteta. Navedene iskaze cijena u razdoblju obveznog dvojnog iskazivanja bit će potrebno iskazati u kunama i u eurima na jasan, čitljiv, vidljiv i lako uočljiv način. </a:t>
            </a:r>
          </a:p>
        </p:txBody>
      </p:sp>
      <p:pic>
        <p:nvPicPr>
          <p:cNvPr id="4" name="Slika 3"/>
          <p:cNvPicPr>
            <a:picLocks noChangeAspect="1"/>
          </p:cNvPicPr>
          <p:nvPr/>
        </p:nvPicPr>
        <p:blipFill>
          <a:blip r:embed="rId3"/>
          <a:stretch>
            <a:fillRect/>
          </a:stretch>
        </p:blipFill>
        <p:spPr>
          <a:xfrm>
            <a:off x="291445" y="3643515"/>
            <a:ext cx="6241329" cy="2865350"/>
          </a:xfrm>
          <a:prstGeom prst="rect">
            <a:avLst/>
          </a:prstGeom>
        </p:spPr>
      </p:pic>
      <p:sp>
        <p:nvSpPr>
          <p:cNvPr id="5" name="Strelica ulijevo 4"/>
          <p:cNvSpPr/>
          <p:nvPr/>
        </p:nvSpPr>
        <p:spPr>
          <a:xfrm>
            <a:off x="6635682" y="3758766"/>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hr-H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Slika 5"/>
          <p:cNvPicPr>
            <a:picLocks noChangeAspect="1"/>
          </p:cNvPicPr>
          <p:nvPr/>
        </p:nvPicPr>
        <p:blipFill>
          <a:blip r:embed="rId4"/>
          <a:stretch>
            <a:fillRect/>
          </a:stretch>
        </p:blipFill>
        <p:spPr>
          <a:xfrm>
            <a:off x="6720923" y="6177047"/>
            <a:ext cx="993734" cy="518205"/>
          </a:xfrm>
          <a:prstGeom prst="rect">
            <a:avLst/>
          </a:prstGeom>
        </p:spPr>
      </p:pic>
      <p:sp>
        <p:nvSpPr>
          <p:cNvPr id="7" name="TekstniOkvir 6"/>
          <p:cNvSpPr txBox="1"/>
          <p:nvPr/>
        </p:nvSpPr>
        <p:spPr>
          <a:xfrm>
            <a:off x="7918514" y="3643233"/>
            <a:ext cx="3148553"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Preračunavanje</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i</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zaokruživanje</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cijena</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temljem</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pravila</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propisanih</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Zakonom</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o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uvođenju</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eura</a:t>
            </a:r>
            <a:endParaRPr kumimoji="0" lang="hr-HR"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kstniOkvir 7"/>
          <p:cNvSpPr txBox="1"/>
          <p:nvPr/>
        </p:nvSpPr>
        <p:spPr>
          <a:xfrm>
            <a:off x="8108622" y="6201088"/>
            <a:ext cx="3148553"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Isticanje</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fiksnog</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tečaja</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konverzije</a:t>
            </a:r>
            <a:endParaRPr kumimoji="0" lang="hr-HR"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9" name="Slika 8"/>
          <p:cNvPicPr>
            <a:picLocks noChangeAspect="1"/>
          </p:cNvPicPr>
          <p:nvPr/>
        </p:nvPicPr>
        <p:blipFill>
          <a:blip r:embed="rId5"/>
          <a:stretch>
            <a:fillRect/>
          </a:stretch>
        </p:blipFill>
        <p:spPr>
          <a:xfrm>
            <a:off x="133004" y="90805"/>
            <a:ext cx="457240" cy="792549"/>
          </a:xfrm>
          <a:prstGeom prst="rect">
            <a:avLst/>
          </a:prstGeom>
        </p:spPr>
      </p:pic>
    </p:spTree>
    <p:extLst>
      <p:ext uri="{BB962C8B-B14F-4D97-AF65-F5344CB8AC3E}">
        <p14:creationId xmlns:p14="http://schemas.microsoft.com/office/powerpoint/2010/main" val="14153254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zervirano mjesto sadržaja 3"/>
          <p:cNvPicPr>
            <a:picLocks noGrp="1" noChangeAspect="1"/>
          </p:cNvPicPr>
          <p:nvPr>
            <p:ph idx="1"/>
          </p:nvPr>
        </p:nvPicPr>
        <p:blipFill rotWithShape="1">
          <a:blip r:embed="rId2"/>
          <a:srcRect l="19266" t="8741" r="35009" b="6540"/>
          <a:stretch/>
        </p:blipFill>
        <p:spPr>
          <a:xfrm>
            <a:off x="806333" y="457199"/>
            <a:ext cx="5478087" cy="5290073"/>
          </a:xfrm>
          <a:prstGeom prst="rect">
            <a:avLst/>
          </a:prstGeom>
          <a:ln>
            <a:solidFill>
              <a:schemeClr val="tx1"/>
            </a:solidFill>
          </a:ln>
        </p:spPr>
      </p:pic>
      <p:sp>
        <p:nvSpPr>
          <p:cNvPr id="5" name="Strelica ulijevo 4"/>
          <p:cNvSpPr/>
          <p:nvPr/>
        </p:nvSpPr>
        <p:spPr>
          <a:xfrm>
            <a:off x="6468533" y="2864075"/>
            <a:ext cx="1327543" cy="47631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hr-H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kstniOkvir 5"/>
          <p:cNvSpPr txBox="1"/>
          <p:nvPr/>
        </p:nvSpPr>
        <p:spPr>
          <a:xfrm>
            <a:off x="7992774" y="2914137"/>
            <a:ext cx="421115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Obveza</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dvojnog</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iskazivanja</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za</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OŠ </a:t>
            </a:r>
            <a:r>
              <a:rPr kumimoji="0" lang="en-US" sz="1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Tučepi</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endParaRPr kumimoji="0" lang="hr-H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66142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907329" y="220572"/>
            <a:ext cx="10515600" cy="1325563"/>
          </a:xfrm>
        </p:spPr>
        <p:txBody>
          <a:bodyPr>
            <a:normAutofit fontScale="90000"/>
          </a:bodyPr>
          <a:lstStyle/>
          <a:p>
            <a:r>
              <a:rPr lang="pl-PL" dirty="0"/>
              <a:t>Računi za prodaju roba i pružanje usluga prema potrošaču</a:t>
            </a:r>
            <a:br>
              <a:rPr lang="pl-PL" dirty="0"/>
            </a:br>
            <a:endParaRPr lang="hr-HR" dirty="0"/>
          </a:p>
        </p:txBody>
      </p:sp>
      <p:sp>
        <p:nvSpPr>
          <p:cNvPr id="3" name="Rezervirano mjesto sadržaja 2"/>
          <p:cNvSpPr>
            <a:spLocks noGrp="1"/>
          </p:cNvSpPr>
          <p:nvPr>
            <p:ph idx="1"/>
          </p:nvPr>
        </p:nvSpPr>
        <p:spPr>
          <a:xfrm>
            <a:off x="273377" y="1423447"/>
            <a:ext cx="11783505" cy="5316717"/>
          </a:xfrm>
        </p:spPr>
        <p:txBody>
          <a:bodyPr>
            <a:normAutofit/>
          </a:bodyPr>
          <a:lstStyle/>
          <a:p>
            <a:pPr algn="just"/>
            <a:r>
              <a:rPr lang="hr-HR" sz="2000" dirty="0"/>
              <a:t>Zakonom o uvođenju eura propisuje se obveza tijelima javne vlasti da pri ispostavljanju računa prema potrošaču u razdoblju obveznog dvojnog iskazivanja dvojno iskažu ukupan iznos računa uz prikaz fiksnog tečaja </a:t>
            </a:r>
            <a:r>
              <a:rPr lang="hr-HR" sz="2000" dirty="0" smtClean="0"/>
              <a:t>konverzije</a:t>
            </a:r>
            <a:endParaRPr lang="en-US" sz="2000" dirty="0" smtClean="0"/>
          </a:p>
          <a:p>
            <a:pPr lvl="1" algn="just"/>
            <a:r>
              <a:rPr lang="hr-HR" sz="2000" b="1" dirty="0" smtClean="0"/>
              <a:t>dovoljno </a:t>
            </a:r>
            <a:r>
              <a:rPr lang="hr-HR" sz="2000" b="1" dirty="0"/>
              <a:t>je u kunama i eurima iskazati samo </a:t>
            </a:r>
            <a:r>
              <a:rPr lang="hr-HR" sz="2000" b="1" u="sng" dirty="0"/>
              <a:t>ukupan iznos računa </a:t>
            </a:r>
            <a:r>
              <a:rPr lang="hr-HR" sz="2000" b="1" dirty="0"/>
              <a:t>uz prikaz fiksnog tečaja </a:t>
            </a:r>
            <a:r>
              <a:rPr lang="hr-HR" sz="2000" b="1" dirty="0" smtClean="0"/>
              <a:t>konverzije</a:t>
            </a:r>
            <a:endParaRPr lang="en-US" sz="2000" b="1" dirty="0"/>
          </a:p>
          <a:p>
            <a:pPr algn="just"/>
            <a:endParaRPr lang="en-US" sz="2000" dirty="0" smtClean="0"/>
          </a:p>
          <a:p>
            <a:pPr algn="just"/>
            <a:r>
              <a:rPr lang="hr-HR" sz="2000" dirty="0" smtClean="0"/>
              <a:t>Tijela </a:t>
            </a:r>
            <a:r>
              <a:rPr lang="hr-HR" sz="2000" dirty="0"/>
              <a:t>javne vlasti ispostavljaju račun za isporučenu robu, obavljene radove i usluge za poslove koje obavljaju na tržištu i u tržišnim uvjetima ili za usluge koje obavljaju temelje ovlasti koja im je dana zakonodavnim okvirom prema </a:t>
            </a:r>
            <a:r>
              <a:rPr lang="hr-HR" sz="2000" dirty="0" smtClean="0"/>
              <a:t>potrošaču</a:t>
            </a:r>
            <a:endParaRPr lang="en-US" sz="2000" dirty="0" smtClean="0"/>
          </a:p>
          <a:p>
            <a:pPr algn="just"/>
            <a:r>
              <a:rPr lang="hr-HR" sz="2000" dirty="0" smtClean="0"/>
              <a:t>Ukoliko </a:t>
            </a:r>
            <a:r>
              <a:rPr lang="hr-HR" sz="2000" dirty="0"/>
              <a:t>je ukupni iznos računa prikazan na dnu računa nije ga opet potrebno iskazivati na uplatnici koja je sastavni dio </a:t>
            </a:r>
            <a:r>
              <a:rPr lang="hr-HR" sz="2000" dirty="0" smtClean="0"/>
              <a:t>računa</a:t>
            </a:r>
            <a:endParaRPr lang="en-US" sz="2000" dirty="0" smtClean="0"/>
          </a:p>
          <a:p>
            <a:pPr algn="just"/>
            <a:endParaRPr lang="en-US" sz="2000" dirty="0" smtClean="0"/>
          </a:p>
          <a:p>
            <a:pPr algn="just"/>
            <a:r>
              <a:rPr lang="hr-HR" sz="2000" b="1" dirty="0" smtClean="0">
                <a:solidFill>
                  <a:schemeClr val="accent1"/>
                </a:solidFill>
              </a:rPr>
              <a:t>Računi </a:t>
            </a:r>
            <a:r>
              <a:rPr lang="hr-HR" sz="2000" b="1" dirty="0">
                <a:solidFill>
                  <a:schemeClr val="accent1"/>
                </a:solidFill>
              </a:rPr>
              <a:t>koji se izdaju poslovnim subjektima i drugim tijelima javne vlasti uključujući i račune koji se izdaju sukladno EU normi prema propisanoj HTML shemi (npr. </a:t>
            </a:r>
            <a:r>
              <a:rPr lang="hr-HR" sz="2000" b="1" dirty="0" err="1">
                <a:solidFill>
                  <a:schemeClr val="accent1"/>
                </a:solidFill>
              </a:rPr>
              <a:t>eRačun</a:t>
            </a:r>
            <a:r>
              <a:rPr lang="hr-HR" sz="2000" b="1" dirty="0">
                <a:solidFill>
                  <a:schemeClr val="accent1"/>
                </a:solidFill>
              </a:rPr>
              <a:t>) izuzeti su od dvojnog </a:t>
            </a:r>
            <a:r>
              <a:rPr lang="hr-HR" sz="2000" b="1" dirty="0" smtClean="0">
                <a:solidFill>
                  <a:schemeClr val="accent1"/>
                </a:solidFill>
              </a:rPr>
              <a:t>iskazivanja</a:t>
            </a:r>
            <a:endParaRPr lang="hr-HR" sz="2000" b="1" dirty="0">
              <a:solidFill>
                <a:schemeClr val="accent1"/>
              </a:solidFill>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6815964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zervirano mjesto sadržaja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92061" y="588489"/>
            <a:ext cx="6896100" cy="5503968"/>
          </a:xfrm>
          <a:prstGeom prst="rect">
            <a:avLst/>
          </a:prstGeom>
          <a:noFill/>
          <a:ln w="3175">
            <a:solidFill>
              <a:schemeClr val="tx1"/>
            </a:solidFill>
          </a:ln>
        </p:spPr>
      </p:pic>
      <p:pic>
        <p:nvPicPr>
          <p:cNvPr id="3" name="Slika 2"/>
          <p:cNvPicPr>
            <a:picLocks noChangeAspect="1"/>
          </p:cNvPicPr>
          <p:nvPr/>
        </p:nvPicPr>
        <p:blipFill>
          <a:blip r:embed="rId3"/>
          <a:stretch>
            <a:fillRect/>
          </a:stretch>
        </p:blipFill>
        <p:spPr>
          <a:xfrm>
            <a:off x="133004" y="90805"/>
            <a:ext cx="457240" cy="792549"/>
          </a:xfrm>
          <a:prstGeom prst="rect">
            <a:avLst/>
          </a:prstGeom>
        </p:spPr>
      </p:pic>
    </p:spTree>
    <p:extLst>
      <p:ext uri="{BB962C8B-B14F-4D97-AF65-F5344CB8AC3E}">
        <p14:creationId xmlns:p14="http://schemas.microsoft.com/office/powerpoint/2010/main" val="42676948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hr-HR" dirty="0"/>
              <a:t>Isplata plaća i naknada, obavijesti o mirovinama</a:t>
            </a:r>
            <a:br>
              <a:rPr lang="hr-HR" dirty="0"/>
            </a:br>
            <a:endParaRPr lang="hr-HR" dirty="0"/>
          </a:p>
        </p:txBody>
      </p:sp>
      <p:sp>
        <p:nvSpPr>
          <p:cNvPr id="3" name="Rezervirano mjesto sadržaja 2"/>
          <p:cNvSpPr>
            <a:spLocks noGrp="1"/>
          </p:cNvSpPr>
          <p:nvPr>
            <p:ph idx="1"/>
          </p:nvPr>
        </p:nvSpPr>
        <p:spPr>
          <a:xfrm>
            <a:off x="179109" y="1310326"/>
            <a:ext cx="11642103" cy="4866637"/>
          </a:xfrm>
        </p:spPr>
        <p:txBody>
          <a:bodyPr>
            <a:normAutofit/>
          </a:bodyPr>
          <a:lstStyle/>
          <a:p>
            <a:pPr lvl="0" algn="just"/>
            <a:r>
              <a:rPr lang="hr-HR" sz="2400" dirty="0">
                <a:solidFill>
                  <a:prstClr val="black"/>
                </a:solidFill>
              </a:rPr>
              <a:t>Zakonom o uvođenju eura navedeno je kako će u razdoblju dvojnog iskazivanja poslodavac biti dužan na ispravi o isplati plaće i drugih naknada iz radnog odnosa dvojno iskazati barem ukupan iznos isplaćen radniku. </a:t>
            </a:r>
            <a:endParaRPr lang="en-US" sz="2400" dirty="0" smtClean="0">
              <a:solidFill>
                <a:prstClr val="black"/>
              </a:solidFill>
            </a:endParaRPr>
          </a:p>
          <a:p>
            <a:pPr lvl="0" algn="just"/>
            <a:r>
              <a:rPr lang="en-US" sz="2400" dirty="0">
                <a:solidFill>
                  <a:prstClr val="black"/>
                </a:solidFill>
              </a:rPr>
              <a:t>COP – </a:t>
            </a:r>
            <a:r>
              <a:rPr lang="en-US" sz="2400" dirty="0" err="1">
                <a:solidFill>
                  <a:prstClr val="black"/>
                </a:solidFill>
              </a:rPr>
              <a:t>jednoobrazno</a:t>
            </a:r>
            <a:r>
              <a:rPr lang="en-US" sz="2400" dirty="0">
                <a:solidFill>
                  <a:prstClr val="black"/>
                </a:solidFill>
              </a:rPr>
              <a:t> </a:t>
            </a:r>
            <a:r>
              <a:rPr lang="en-US" sz="2400" dirty="0" err="1">
                <a:solidFill>
                  <a:prstClr val="black"/>
                </a:solidFill>
              </a:rPr>
              <a:t>postupanje</a:t>
            </a:r>
            <a:r>
              <a:rPr lang="en-US" sz="2400" dirty="0">
                <a:solidFill>
                  <a:prstClr val="black"/>
                </a:solidFill>
              </a:rPr>
              <a:t> </a:t>
            </a:r>
          </a:p>
          <a:p>
            <a:pPr lvl="2" algn="just"/>
            <a:r>
              <a:rPr lang="pt-BR" dirty="0">
                <a:solidFill>
                  <a:prstClr val="black"/>
                </a:solidFill>
              </a:rPr>
              <a:t>bruto</a:t>
            </a:r>
          </a:p>
          <a:p>
            <a:pPr lvl="2" algn="just"/>
            <a:r>
              <a:rPr lang="pt-BR" dirty="0">
                <a:solidFill>
                  <a:prstClr val="black"/>
                </a:solidFill>
              </a:rPr>
              <a:t>neto prije obustava</a:t>
            </a:r>
          </a:p>
          <a:p>
            <a:pPr lvl="2" algn="just"/>
            <a:r>
              <a:rPr lang="pt-BR" dirty="0">
                <a:solidFill>
                  <a:prstClr val="black"/>
                </a:solidFill>
              </a:rPr>
              <a:t>neto za isplatu</a:t>
            </a:r>
          </a:p>
          <a:p>
            <a:pPr lvl="2" algn="just"/>
            <a:endParaRPr lang="en-US" sz="1600" dirty="0">
              <a:solidFill>
                <a:prstClr val="black"/>
              </a:solidFill>
            </a:endParaRPr>
          </a:p>
          <a:p>
            <a:r>
              <a:rPr lang="en-US" sz="2400" dirty="0" err="1"/>
              <a:t>Obavijest</a:t>
            </a:r>
            <a:r>
              <a:rPr lang="en-US" sz="2400" dirty="0"/>
              <a:t> o </a:t>
            </a:r>
            <a:r>
              <a:rPr lang="en-US" sz="2400" dirty="0" err="1"/>
              <a:t>mirovinama</a:t>
            </a:r>
            <a:r>
              <a:rPr lang="en-US" sz="2400" dirty="0"/>
              <a:t>           </a:t>
            </a:r>
            <a:r>
              <a:rPr lang="hr-HR" sz="2400" dirty="0" err="1"/>
              <a:t>Potvrd</a:t>
            </a:r>
            <a:r>
              <a:rPr lang="en-US" sz="2400" dirty="0"/>
              <a:t>a</a:t>
            </a:r>
            <a:r>
              <a:rPr lang="hr-HR" sz="2400" dirty="0"/>
              <a:t> o isplaćenoj mirovini </a:t>
            </a:r>
          </a:p>
          <a:p>
            <a:pPr lvl="0" algn="just"/>
            <a:endParaRPr lang="en-US" sz="2400" dirty="0">
              <a:solidFill>
                <a:prstClr val="black"/>
              </a:solidFill>
            </a:endParaRPr>
          </a:p>
        </p:txBody>
      </p:sp>
      <p:sp>
        <p:nvSpPr>
          <p:cNvPr id="4" name="Nije jednako 3"/>
          <p:cNvSpPr/>
          <p:nvPr/>
        </p:nvSpPr>
        <p:spPr>
          <a:xfrm>
            <a:off x="3450211" y="4171467"/>
            <a:ext cx="744717" cy="420589"/>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solidFill>
                <a:schemeClr val="tx1"/>
              </a:solidFill>
            </a:endParaRPr>
          </a:p>
        </p:txBody>
      </p:sp>
    </p:spTree>
    <p:extLst>
      <p:ext uri="{BB962C8B-B14F-4D97-AF65-F5344CB8AC3E}">
        <p14:creationId xmlns:p14="http://schemas.microsoft.com/office/powerpoint/2010/main" val="41734922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Naslov 1"/>
          <p:cNvSpPr>
            <a:spLocks noGrp="1"/>
          </p:cNvSpPr>
          <p:nvPr>
            <p:ph type="title"/>
          </p:nvPr>
        </p:nvSpPr>
        <p:spPr>
          <a:xfrm>
            <a:off x="780011" y="16625"/>
            <a:ext cx="10515600" cy="1325563"/>
          </a:xfrm>
        </p:spPr>
        <p:txBody>
          <a:bodyPr/>
          <a:lstStyle/>
          <a:p>
            <a:r>
              <a:rPr lang="hr-HR" altLang="sr-Latn-RS" sz="2800" dirty="0" smtClean="0"/>
              <a:t>Uvod</a:t>
            </a:r>
            <a:endParaRPr lang="hr-HR" altLang="sr-Latn-RS" sz="2800" dirty="0"/>
          </a:p>
        </p:txBody>
      </p:sp>
      <p:sp>
        <p:nvSpPr>
          <p:cNvPr id="3" name="Rezervirano mjesto sadržaja 2"/>
          <p:cNvSpPr>
            <a:spLocks noGrp="1"/>
          </p:cNvSpPr>
          <p:nvPr>
            <p:ph idx="1"/>
          </p:nvPr>
        </p:nvSpPr>
        <p:spPr>
          <a:xfrm>
            <a:off x="264621" y="1122218"/>
            <a:ext cx="11730643" cy="5519651"/>
          </a:xfrm>
        </p:spPr>
        <p:txBody>
          <a:bodyPr>
            <a:normAutofit/>
          </a:bodyPr>
          <a:lstStyle/>
          <a:p>
            <a:pPr marL="342900" lvl="1" indent="-342900" algn="just">
              <a:spcBef>
                <a:spcPts val="2200"/>
              </a:spcBef>
              <a:buSzPct val="123000"/>
              <a:buFont typeface="Wingdings" panose="05000000000000000000" pitchFamily="2" charset="2"/>
              <a:buChar char="§"/>
              <a:tabLst>
                <a:tab pos="361950" algn="l"/>
              </a:tabLst>
              <a:defRPr/>
            </a:pPr>
            <a:r>
              <a:rPr lang="hr-HR" sz="2100" dirty="0" smtClean="0"/>
              <a:t>10</a:t>
            </a:r>
            <a:r>
              <a:rPr lang="hr-HR" sz="2100" dirty="0"/>
              <a:t>. srpnja 2020. hrvatska kuna priključena je europskom tečajnom mehanizmu II (ERM </a:t>
            </a:r>
            <a:r>
              <a:rPr lang="hr-HR" sz="2100" dirty="0" smtClean="0"/>
              <a:t>II)</a:t>
            </a:r>
            <a:endParaRPr lang="en-US" sz="2100" dirty="0" smtClean="0"/>
          </a:p>
          <a:p>
            <a:pPr marL="342900" lvl="1" indent="-342900" algn="just">
              <a:spcBef>
                <a:spcPts val="2200"/>
              </a:spcBef>
              <a:buSzPct val="123000"/>
              <a:buFont typeface="Wingdings" panose="05000000000000000000" pitchFamily="2" charset="2"/>
              <a:buChar char="§"/>
              <a:tabLst>
                <a:tab pos="361950" algn="l"/>
              </a:tabLst>
              <a:defRPr/>
            </a:pPr>
            <a:r>
              <a:rPr lang="hr-HR" sz="2100" dirty="0" smtClean="0"/>
              <a:t>Time </a:t>
            </a:r>
            <a:r>
              <a:rPr lang="hr-HR" sz="2100" dirty="0"/>
              <a:t>je ostvaren ključan korak na putu uvođenja eura</a:t>
            </a:r>
          </a:p>
          <a:p>
            <a:pPr lvl="2" algn="just">
              <a:tabLst>
                <a:tab pos="361950" algn="l"/>
              </a:tabLst>
              <a:defRPr/>
            </a:pPr>
            <a:r>
              <a:rPr lang="hr-HR" sz="2100" dirty="0"/>
              <a:t>Euro je moguće uvesti najranije 1. siječnja 2023. </a:t>
            </a:r>
          </a:p>
          <a:p>
            <a:pPr lvl="2" algn="just">
              <a:tabLst>
                <a:tab pos="361950" algn="l"/>
              </a:tabLst>
              <a:defRPr/>
            </a:pPr>
            <a:r>
              <a:rPr lang="hr-HR" sz="2100" dirty="0"/>
              <a:t>Za ostvarenje tog cilja, uz ispunjavanje </a:t>
            </a:r>
            <a:r>
              <a:rPr lang="hr-HR" sz="2100" dirty="0" err="1"/>
              <a:t>mastriških</a:t>
            </a:r>
            <a:r>
              <a:rPr lang="hr-HR" sz="2100" dirty="0"/>
              <a:t> kriterija nominalne konvergencije i provedbu reformskih mjera krajem 2020. godine započete su operativne pripreme za uvođenje eura → </a:t>
            </a:r>
            <a:r>
              <a:rPr lang="hr-HR" sz="2100" b="1" dirty="0">
                <a:solidFill>
                  <a:schemeClr val="accent1"/>
                </a:solidFill>
              </a:rPr>
              <a:t>Nacionalni plan zamjene hrvatske kune eurom</a:t>
            </a:r>
          </a:p>
          <a:p>
            <a:pPr marL="1800225" lvl="3" indent="-342900">
              <a:defRPr/>
            </a:pPr>
            <a:r>
              <a:rPr lang="hr-HR" sz="2100" dirty="0"/>
              <a:t>Strateški je dokument koji se nadovezuje na </a:t>
            </a:r>
            <a:r>
              <a:rPr lang="hr-HR" sz="2100" dirty="0" err="1"/>
              <a:t>Eurostrategiju</a:t>
            </a:r>
            <a:r>
              <a:rPr lang="hr-HR" sz="2100" dirty="0"/>
              <a:t> iz listopada 2017. godine </a:t>
            </a:r>
          </a:p>
          <a:p>
            <a:pPr marL="1800225" lvl="3" indent="-342900">
              <a:defRPr/>
            </a:pPr>
            <a:r>
              <a:rPr lang="hr-HR" sz="2100" dirty="0" err="1"/>
              <a:t>Iscrtava</a:t>
            </a:r>
            <a:r>
              <a:rPr lang="hr-HR" sz="2100" dirty="0"/>
              <a:t> zakonodavne, administrativne i logističke aktivnosti </a:t>
            </a:r>
            <a:r>
              <a:rPr lang="hr-HR" sz="2100" dirty="0" smtClean="0"/>
              <a:t>... </a:t>
            </a:r>
            <a:r>
              <a:rPr lang="hr-HR" sz="2100" dirty="0"/>
              <a:t>kao i temeljne elemente procesa</a:t>
            </a:r>
          </a:p>
          <a:p>
            <a:pPr marL="342900" lvl="1" indent="-342900" algn="just">
              <a:spcBef>
                <a:spcPts val="2200"/>
              </a:spcBef>
              <a:buSzPct val="123000"/>
              <a:buFont typeface="Wingdings" panose="05000000000000000000" pitchFamily="2" charset="2"/>
              <a:buChar char="§"/>
              <a:tabLst>
                <a:tab pos="361950" algn="l"/>
              </a:tabLst>
              <a:defRPr/>
            </a:pPr>
            <a:r>
              <a:rPr lang="hr-HR" sz="2100" dirty="0"/>
              <a:t>Cilj je osigurati glatko odvijanje procesa zamjene kune eurom</a:t>
            </a:r>
          </a:p>
          <a:p>
            <a:pPr marL="1800225" lvl="3" indent="-342900">
              <a:buSzPct val="123000"/>
              <a:tabLst>
                <a:tab pos="361950" algn="l"/>
              </a:tabLst>
              <a:defRPr/>
            </a:pPr>
            <a:r>
              <a:rPr lang="hr-HR" sz="2100" dirty="0"/>
              <a:t>pritom su bitni elementi vrijeme i učinkovita koordinacija</a:t>
            </a:r>
          </a:p>
          <a:p>
            <a:pPr marL="85725" indent="0">
              <a:buNone/>
              <a:defRPr/>
            </a:pPr>
            <a:endParaRPr lang="hr-HR" sz="1200" dirty="0"/>
          </a:p>
        </p:txBody>
      </p:sp>
      <p:pic>
        <p:nvPicPr>
          <p:cNvPr id="5" name="Slika 4"/>
          <p:cNvPicPr>
            <a:picLocks noChangeAspect="1"/>
          </p:cNvPicPr>
          <p:nvPr/>
        </p:nvPicPr>
        <p:blipFill>
          <a:blip r:embed="rId3"/>
          <a:stretch>
            <a:fillRect/>
          </a:stretch>
        </p:blipFill>
        <p:spPr>
          <a:xfrm>
            <a:off x="174567" y="91440"/>
            <a:ext cx="457240" cy="792549"/>
          </a:xfrm>
          <a:prstGeom prst="rect">
            <a:avLst/>
          </a:prstGeom>
        </p:spPr>
      </p:pic>
    </p:spTree>
    <p:extLst>
      <p:ext uri="{BB962C8B-B14F-4D97-AF65-F5344CB8AC3E}">
        <p14:creationId xmlns:p14="http://schemas.microsoft.com/office/powerpoint/2010/main" val="1817460617"/>
      </p:ext>
    </p:ext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lika 3"/>
          <p:cNvPicPr/>
          <p:nvPr/>
        </p:nvPicPr>
        <p:blipFill>
          <a:blip r:embed="rId2">
            <a:extLst>
              <a:ext uri="{28A0092B-C50C-407E-A947-70E740481C1C}">
                <a14:useLocalDpi xmlns:a14="http://schemas.microsoft.com/office/drawing/2010/main" val="0"/>
              </a:ext>
            </a:extLst>
          </a:blip>
          <a:srcRect/>
          <a:stretch>
            <a:fillRect/>
          </a:stretch>
        </p:blipFill>
        <p:spPr bwMode="auto">
          <a:xfrm>
            <a:off x="985494" y="273376"/>
            <a:ext cx="4746003" cy="640737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Elipsa 4"/>
          <p:cNvSpPr/>
          <p:nvPr/>
        </p:nvSpPr>
        <p:spPr>
          <a:xfrm>
            <a:off x="4440025" y="5269584"/>
            <a:ext cx="1527142" cy="631595"/>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6" name="Elipsa 5"/>
          <p:cNvSpPr/>
          <p:nvPr/>
        </p:nvSpPr>
        <p:spPr>
          <a:xfrm>
            <a:off x="3506771" y="1904214"/>
            <a:ext cx="1366887" cy="216817"/>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10777001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IZRADA PLANSKIH I IZVJEŠTAJNIH DOKUMENATA</a:t>
            </a:r>
            <a:endParaRPr lang="hr-HR" sz="4000" dirty="0"/>
          </a:p>
        </p:txBody>
      </p:sp>
      <p:sp>
        <p:nvSpPr>
          <p:cNvPr id="3" name="Rezervirano mjesto sadržaja 2"/>
          <p:cNvSpPr>
            <a:spLocks noGrp="1"/>
          </p:cNvSpPr>
          <p:nvPr>
            <p:ph idx="1"/>
          </p:nvPr>
        </p:nvSpPr>
        <p:spPr>
          <a:xfrm>
            <a:off x="133004" y="1690689"/>
            <a:ext cx="11887200" cy="4751676"/>
          </a:xfrm>
        </p:spPr>
        <p:txBody>
          <a:bodyPr>
            <a:normAutofit/>
          </a:bodyPr>
          <a:lstStyle/>
          <a:p>
            <a:pPr lvl="0" algn="just">
              <a:spcAft>
                <a:spcPts val="0"/>
              </a:spcAft>
            </a:pPr>
            <a:r>
              <a:rPr lang="hr-HR" sz="2000" dirty="0"/>
              <a:t>Zakon o uvođenju eura u članku 65. propisuje da proračuni, financijski planovi i drugi prateći dokumenti koji se u godini koja prethodi godini uvođenja eura pripremaju za godinu uvođenja eura sastavljaju se, donose i objavljuju na način da se vrijednosti u njima iskazuju u euru</a:t>
            </a:r>
          </a:p>
          <a:p>
            <a:pPr lvl="0" algn="just">
              <a:spcAft>
                <a:spcPts val="0"/>
              </a:spcAft>
            </a:pPr>
            <a:r>
              <a:rPr lang="hr-HR" sz="2000" dirty="0"/>
              <a:t>proračun koji se donosi za razdoblje 2023. – 2025. godine bit će donesen i iskazan u eurima obzirom na to da se od 1. siječnja 2023. mora omogućiti izvršavanje proračuna u novoj službenoj valuti</a:t>
            </a:r>
          </a:p>
          <a:p>
            <a:pPr algn="just"/>
            <a:r>
              <a:rPr lang="hr-HR" sz="2000" dirty="0"/>
              <a:t>radi bolje usporedivosti podataka podaci za tekuću godinu i prethodnu godinu bit će preračunati iz kuna u eure primjenom fiksnog tečaja konverzije</a:t>
            </a:r>
          </a:p>
          <a:p>
            <a:pPr marL="0" lvl="0" indent="0" algn="just">
              <a:spcAft>
                <a:spcPts val="0"/>
              </a:spcAft>
              <a:buNone/>
            </a:pPr>
            <a:endParaRPr lang="hr-HR" sz="2000" dirty="0"/>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graphicFrame>
        <p:nvGraphicFramePr>
          <p:cNvPr id="5" name="Rezervirano mjesto sadržaja 3"/>
          <p:cNvGraphicFramePr>
            <a:graphicFrameLocks/>
          </p:cNvGraphicFramePr>
          <p:nvPr>
            <p:extLst>
              <p:ext uri="{D42A27DB-BD31-4B8C-83A1-F6EECF244321}">
                <p14:modId xmlns:p14="http://schemas.microsoft.com/office/powerpoint/2010/main" val="1767310979"/>
              </p:ext>
            </p:extLst>
          </p:nvPr>
        </p:nvGraphicFramePr>
        <p:xfrm>
          <a:off x="489643" y="4448561"/>
          <a:ext cx="10515599" cy="2120265"/>
        </p:xfrm>
        <a:graphic>
          <a:graphicData uri="http://schemas.openxmlformats.org/drawingml/2006/table">
            <a:tbl>
              <a:tblPr firstRow="1" firstCol="1" bandRow="1"/>
              <a:tblGrid>
                <a:gridCol w="2164110">
                  <a:extLst>
                    <a:ext uri="{9D8B030D-6E8A-4147-A177-3AD203B41FA5}">
                      <a16:colId xmlns:a16="http://schemas.microsoft.com/office/drawing/2014/main" val="3801924352"/>
                    </a:ext>
                  </a:extLst>
                </a:gridCol>
                <a:gridCol w="2164110">
                  <a:extLst>
                    <a:ext uri="{9D8B030D-6E8A-4147-A177-3AD203B41FA5}">
                      <a16:colId xmlns:a16="http://schemas.microsoft.com/office/drawing/2014/main" val="3015415681"/>
                    </a:ext>
                  </a:extLst>
                </a:gridCol>
                <a:gridCol w="2103120">
                  <a:extLst>
                    <a:ext uri="{9D8B030D-6E8A-4147-A177-3AD203B41FA5}">
                      <a16:colId xmlns:a16="http://schemas.microsoft.com/office/drawing/2014/main" val="3429040060"/>
                    </a:ext>
                  </a:extLst>
                </a:gridCol>
                <a:gridCol w="2063161">
                  <a:extLst>
                    <a:ext uri="{9D8B030D-6E8A-4147-A177-3AD203B41FA5}">
                      <a16:colId xmlns:a16="http://schemas.microsoft.com/office/drawing/2014/main" val="1685859536"/>
                    </a:ext>
                  </a:extLst>
                </a:gridCol>
                <a:gridCol w="2021098">
                  <a:extLst>
                    <a:ext uri="{9D8B030D-6E8A-4147-A177-3AD203B41FA5}">
                      <a16:colId xmlns:a16="http://schemas.microsoft.com/office/drawing/2014/main" val="1879314743"/>
                    </a:ext>
                  </a:extLst>
                </a:gridCol>
              </a:tblGrid>
              <a:tr h="542925">
                <a:tc>
                  <a:txBody>
                    <a:bodyPr/>
                    <a:lstStyle/>
                    <a:p>
                      <a:pPr algn="ctr">
                        <a:lnSpc>
                          <a:spcPct val="115000"/>
                        </a:lnSpc>
                        <a:spcAft>
                          <a:spcPts val="0"/>
                        </a:spcAft>
                      </a:pPr>
                      <a:r>
                        <a:rPr lang="hr-HR" sz="1000" b="1" dirty="0">
                          <a:effectLst/>
                          <a:latin typeface="Times New Roman" panose="02020603050405020304" pitchFamily="18" charset="0"/>
                          <a:ea typeface="Times New Roman" panose="02020603050405020304" pitchFamily="18" charset="0"/>
                          <a:cs typeface="Times New Roman" panose="02020603050405020304" pitchFamily="18" charset="0"/>
                        </a:rPr>
                        <a:t>IZVRŠENJE</a:t>
                      </a:r>
                      <a:br>
                        <a:rPr lang="hr-HR" sz="1000" b="1" dirty="0">
                          <a:effectLst/>
                          <a:latin typeface="Times New Roman" panose="02020603050405020304" pitchFamily="18" charset="0"/>
                          <a:ea typeface="Times New Roman" panose="02020603050405020304" pitchFamily="18" charset="0"/>
                          <a:cs typeface="Times New Roman" panose="02020603050405020304" pitchFamily="18" charset="0"/>
                        </a:rPr>
                      </a:br>
                      <a:r>
                        <a:rPr lang="hr-HR" sz="1000" b="1" dirty="0">
                          <a:effectLst/>
                          <a:latin typeface="Times New Roman" panose="02020603050405020304" pitchFamily="18" charset="0"/>
                          <a:ea typeface="Times New Roman" panose="02020603050405020304" pitchFamily="18" charset="0"/>
                          <a:cs typeface="Times New Roman" panose="02020603050405020304" pitchFamily="18" charset="0"/>
                        </a:rPr>
                        <a:t>2021.</a:t>
                      </a:r>
                      <a:endParaRPr lang="hr-HR"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PLAN</a:t>
                      </a:r>
                      <a:b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b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2022.</a:t>
                      </a:r>
                      <a:endParaRPr lang="hr-HR"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PRORAČUN ZA 2023.</a:t>
                      </a:r>
                      <a:endParaRPr lang="hr-HR"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PROJEKCIJA PRORAČUNA ZA 2024.</a:t>
                      </a:r>
                      <a:endParaRPr lang="hr-HR"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PROJEKCIJA PRORAČUNA ZA 2025.</a:t>
                      </a:r>
                      <a:endParaRPr lang="hr-HR"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1305429"/>
                  </a:ext>
                </a:extLst>
              </a:tr>
              <a:tr h="542925">
                <a:tc gridSpan="2">
                  <a:txBody>
                    <a:bodyPr/>
                    <a:lstStyle/>
                    <a:p>
                      <a:pPr algn="ctr">
                        <a:lnSpc>
                          <a:spcPct val="115000"/>
                        </a:lnSpc>
                        <a:spcAft>
                          <a:spcPts val="0"/>
                        </a:spcAft>
                      </a:pPr>
                      <a:endParaRPr lang="hr-HR"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Aft>
                          <a:spcPts val="0"/>
                        </a:spcAft>
                      </a:pPr>
                      <a:r>
                        <a:rPr lang="hr-HR"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0"/>
                        </a:spcAft>
                      </a:pPr>
                      <a:r>
                        <a:rPr lang="hr-HR"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Aft>
                          <a:spcPts val="0"/>
                        </a:spcAft>
                      </a:pPr>
                      <a:r>
                        <a:rPr lang="hr-HR" sz="1400" dirty="0">
                          <a:effectLst/>
                          <a:latin typeface="Times New Roman" panose="02020603050405020304" pitchFamily="18" charset="0"/>
                          <a:ea typeface="Times New Roman" panose="02020603050405020304" pitchFamily="18" charset="0"/>
                          <a:cs typeface="Times New Roman" panose="02020603050405020304" pitchFamily="18" charset="0"/>
                        </a:rPr>
                        <a:t>iznose iskazane u kunama potrebno je preračunati u eure primjenom fiksnog tečaja konverzije i iskazati u eurima radi bolje usporedivosti podataka</a:t>
                      </a:r>
                      <a:endParaRPr lang="hr-HR"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Aft>
                          <a:spcPts val="0"/>
                        </a:spcAft>
                      </a:pPr>
                      <a:r>
                        <a:rPr lang="hr-HR"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hr-HR"/>
                    </a:p>
                  </a:txBody>
                  <a:tcPr/>
                </a:tc>
                <a:tc gridSpan="3">
                  <a:txBody>
                    <a:bodyPr/>
                    <a:lstStyle/>
                    <a:p>
                      <a:pPr algn="ctr">
                        <a:lnSpc>
                          <a:spcPct val="115000"/>
                        </a:lnSpc>
                        <a:spcAft>
                          <a:spcPts val="0"/>
                        </a:spcAft>
                      </a:pPr>
                      <a:endParaRPr lang="hr-HR"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Aft>
                          <a:spcPts val="0"/>
                        </a:spcAft>
                      </a:pPr>
                      <a:r>
                        <a:rPr lang="hr-HR"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0"/>
                        </a:spcAft>
                      </a:pPr>
                      <a:r>
                        <a:rPr lang="hr-HR"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Aft>
                          <a:spcPts val="0"/>
                        </a:spcAft>
                      </a:pPr>
                      <a:r>
                        <a:rPr lang="hr-HR" sz="1400" dirty="0">
                          <a:effectLst/>
                          <a:latin typeface="Times New Roman" panose="02020603050405020304" pitchFamily="18" charset="0"/>
                          <a:ea typeface="Times New Roman" panose="02020603050405020304" pitchFamily="18" charset="0"/>
                          <a:cs typeface="Times New Roman" panose="02020603050405020304" pitchFamily="18" charset="0"/>
                        </a:rPr>
                        <a:t>plan prihoda i primitaka i rashoda i izdataka potrebno je iskazati u eurima </a:t>
                      </a:r>
                      <a:endParaRPr lang="hr-HR"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2418226223"/>
                  </a:ext>
                </a:extLst>
              </a:tr>
            </a:tbl>
          </a:graphicData>
        </a:graphic>
      </p:graphicFrame>
      <p:sp>
        <p:nvSpPr>
          <p:cNvPr id="6" name="Strelica dolje 5"/>
          <p:cNvSpPr/>
          <p:nvPr/>
        </p:nvSpPr>
        <p:spPr>
          <a:xfrm>
            <a:off x="2396316" y="5125407"/>
            <a:ext cx="503238" cy="381000"/>
          </a:xfrm>
          <a:prstGeom prst="downArrow">
            <a:avLst/>
          </a:prstGeom>
          <a:solidFill>
            <a:schemeClr val="accent1">
              <a:lumMod val="40000"/>
              <a:lumOff val="60000"/>
            </a:schemeClr>
          </a:solidFill>
          <a:ln w="12700" cap="flat" cmpd="sng" algn="ctr">
            <a:solidFill>
              <a:sysClr val="window" lastClr="FFFFFF">
                <a:lumMod val="85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hr-HR"/>
          </a:p>
        </p:txBody>
      </p:sp>
      <p:sp>
        <p:nvSpPr>
          <p:cNvPr id="7" name="Strelica dolje 6"/>
          <p:cNvSpPr/>
          <p:nvPr/>
        </p:nvSpPr>
        <p:spPr>
          <a:xfrm>
            <a:off x="7611167" y="5291595"/>
            <a:ext cx="503238" cy="381000"/>
          </a:xfrm>
          <a:prstGeom prst="downArrow">
            <a:avLst/>
          </a:prstGeom>
          <a:solidFill>
            <a:schemeClr val="accent1">
              <a:lumMod val="40000"/>
              <a:lumOff val="60000"/>
            </a:schemeClr>
          </a:solidFill>
          <a:ln w="12700" cap="flat" cmpd="sng" algn="ctr">
            <a:solidFill>
              <a:sysClr val="window" lastClr="FFFFFF">
                <a:lumMod val="85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hr-HR"/>
          </a:p>
        </p:txBody>
      </p:sp>
      <p:sp>
        <p:nvSpPr>
          <p:cNvPr id="8" name="Rectangle 3"/>
          <p:cNvSpPr>
            <a:spLocks noChangeArrowheads="1"/>
          </p:cNvSpPr>
          <p:nvPr/>
        </p:nvSpPr>
        <p:spPr bwMode="auto">
          <a:xfrm>
            <a:off x="423141" y="4089329"/>
            <a:ext cx="911987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hr-HR" altLang="sr-Latn-RS" sz="1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Izgled Proračun za 2023. godinu i projekcije za 2024. i 2025. </a:t>
            </a:r>
            <a:endParaRPr kumimoji="0" lang="hr-HR" altLang="sr-Latn-RS" sz="20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697924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pl-PL" dirty="0"/>
              <a:t>IZRADA PLANSKIH I IZVJEŠTAJNIH DOKUMENATA</a:t>
            </a:r>
            <a:endParaRPr lang="hr-HR" dirty="0"/>
          </a:p>
        </p:txBody>
      </p:sp>
      <p:sp>
        <p:nvSpPr>
          <p:cNvPr id="3" name="Rezervirano mjesto sadržaja 2"/>
          <p:cNvSpPr>
            <a:spLocks noGrp="1"/>
          </p:cNvSpPr>
          <p:nvPr>
            <p:ph idx="1"/>
          </p:nvPr>
        </p:nvSpPr>
        <p:spPr>
          <a:xfrm>
            <a:off x="124691" y="1579418"/>
            <a:ext cx="11754195" cy="4788131"/>
          </a:xfrm>
        </p:spPr>
        <p:txBody>
          <a:bodyPr/>
          <a:lstStyle/>
          <a:p>
            <a:pPr lvl="1" algn="just">
              <a:buFont typeface="Wingdings" panose="05000000000000000000" pitchFamily="2" charset="2"/>
              <a:buChar char="§"/>
            </a:pPr>
            <a:r>
              <a:rPr lang="hr-HR" dirty="0">
                <a:solidFill>
                  <a:srgbClr val="000000"/>
                </a:solidFill>
                <a:latin typeface="Calibri" panose="020F0502020204030204" pitchFamily="34" charset="0"/>
                <a:ea typeface="Calibri" panose="020F0502020204030204" pitchFamily="34" charset="0"/>
              </a:rPr>
              <a:t>Izvještaji o izvršenju proračuna za 2022. godinu prikazuju se u kunama, iako će se o istome raspravljati u 2023. godini kada će službena valuta biti euro</a:t>
            </a:r>
          </a:p>
          <a:p>
            <a:pPr lvl="1" algn="just">
              <a:buFont typeface="Wingdings" panose="05000000000000000000" pitchFamily="2" charset="2"/>
              <a:buChar char="§"/>
            </a:pPr>
            <a:r>
              <a:rPr lang="hr-HR" dirty="0">
                <a:solidFill>
                  <a:srgbClr val="000000"/>
                </a:solidFill>
                <a:latin typeface="Calibri" panose="020F0502020204030204" pitchFamily="34" charset="0"/>
                <a:ea typeface="Calibri" panose="020F0502020204030204" pitchFamily="34" charset="0"/>
              </a:rPr>
              <a:t>Izvještaji koji se tiču 2023. godine – npr. Polugodišnji izvještaj o izvršenju za 2023. godinu iskazuje se u </a:t>
            </a:r>
            <a:r>
              <a:rPr lang="hr-HR" dirty="0" smtClean="0">
                <a:solidFill>
                  <a:srgbClr val="000000"/>
                </a:solidFill>
                <a:latin typeface="Calibri" panose="020F0502020204030204" pitchFamily="34" charset="0"/>
                <a:ea typeface="Calibri" panose="020F0502020204030204" pitchFamily="34" charset="0"/>
              </a:rPr>
              <a:t>eurima</a:t>
            </a:r>
            <a:endParaRPr lang="en-US" dirty="0" smtClean="0">
              <a:solidFill>
                <a:srgbClr val="000000"/>
              </a:solidFill>
              <a:latin typeface="Calibri" panose="020F0502020204030204" pitchFamily="34" charset="0"/>
              <a:ea typeface="Calibri" panose="020F0502020204030204" pitchFamily="34" charset="0"/>
            </a:endParaRPr>
          </a:p>
          <a:p>
            <a:endParaRPr lang="hr-HR" dirty="0"/>
          </a:p>
        </p:txBody>
      </p:sp>
      <p:graphicFrame>
        <p:nvGraphicFramePr>
          <p:cNvPr id="5" name="Tablica 4"/>
          <p:cNvGraphicFramePr>
            <a:graphicFrameLocks noGrp="1"/>
          </p:cNvGraphicFramePr>
          <p:nvPr>
            <p:extLst>
              <p:ext uri="{D42A27DB-BD31-4B8C-83A1-F6EECF244321}">
                <p14:modId xmlns:p14="http://schemas.microsoft.com/office/powerpoint/2010/main" val="988755348"/>
              </p:ext>
            </p:extLst>
          </p:nvPr>
        </p:nvGraphicFramePr>
        <p:xfrm>
          <a:off x="648392" y="3574473"/>
          <a:ext cx="10705408" cy="890732"/>
        </p:xfrm>
        <a:graphic>
          <a:graphicData uri="http://schemas.openxmlformats.org/drawingml/2006/table">
            <a:tbl>
              <a:tblPr firstRow="1" firstCol="1" bandRow="1"/>
              <a:tblGrid>
                <a:gridCol w="2676352">
                  <a:extLst>
                    <a:ext uri="{9D8B030D-6E8A-4147-A177-3AD203B41FA5}">
                      <a16:colId xmlns:a16="http://schemas.microsoft.com/office/drawing/2014/main" val="2289677753"/>
                    </a:ext>
                  </a:extLst>
                </a:gridCol>
                <a:gridCol w="2676352">
                  <a:extLst>
                    <a:ext uri="{9D8B030D-6E8A-4147-A177-3AD203B41FA5}">
                      <a16:colId xmlns:a16="http://schemas.microsoft.com/office/drawing/2014/main" val="2252965959"/>
                    </a:ext>
                  </a:extLst>
                </a:gridCol>
                <a:gridCol w="2676352">
                  <a:extLst>
                    <a:ext uri="{9D8B030D-6E8A-4147-A177-3AD203B41FA5}">
                      <a16:colId xmlns:a16="http://schemas.microsoft.com/office/drawing/2014/main" val="1195434822"/>
                    </a:ext>
                  </a:extLst>
                </a:gridCol>
                <a:gridCol w="2676352">
                  <a:extLst>
                    <a:ext uri="{9D8B030D-6E8A-4147-A177-3AD203B41FA5}">
                      <a16:colId xmlns:a16="http://schemas.microsoft.com/office/drawing/2014/main" val="690306014"/>
                    </a:ext>
                  </a:extLst>
                </a:gridCol>
              </a:tblGrid>
              <a:tr h="445366">
                <a:tc>
                  <a:txBody>
                    <a:bodyPr/>
                    <a:lstStyle/>
                    <a:p>
                      <a:pPr algn="ctr">
                        <a:lnSpc>
                          <a:spcPct val="115000"/>
                        </a:lnSpc>
                        <a:spcAft>
                          <a:spcPts val="0"/>
                        </a:spcAft>
                      </a:pPr>
                      <a:r>
                        <a:rPr lang="hr-HR" sz="1200" b="1" dirty="0">
                          <a:effectLst/>
                          <a:latin typeface="Times New Roman" panose="02020603050405020304" pitchFamily="18" charset="0"/>
                          <a:ea typeface="Times New Roman" panose="02020603050405020304" pitchFamily="18" charset="0"/>
                          <a:cs typeface="Times New Roman" panose="02020603050405020304" pitchFamily="18" charset="0"/>
                        </a:rPr>
                        <a:t>IZVRŠENJE</a:t>
                      </a:r>
                      <a:br>
                        <a:rPr lang="hr-HR" sz="1200" b="1" dirty="0">
                          <a:effectLst/>
                          <a:latin typeface="Times New Roman" panose="02020603050405020304" pitchFamily="18" charset="0"/>
                          <a:ea typeface="Times New Roman" panose="02020603050405020304" pitchFamily="18" charset="0"/>
                          <a:cs typeface="Times New Roman" panose="02020603050405020304" pitchFamily="18" charset="0"/>
                        </a:rPr>
                      </a:br>
                      <a:r>
                        <a:rPr lang="hr-HR" sz="1200" b="1" dirty="0">
                          <a:effectLst/>
                          <a:latin typeface="Times New Roman" panose="02020603050405020304" pitchFamily="18" charset="0"/>
                          <a:ea typeface="Times New Roman" panose="02020603050405020304" pitchFamily="18" charset="0"/>
                          <a:cs typeface="Times New Roman" panose="02020603050405020304" pitchFamily="18" charset="0"/>
                        </a:rPr>
                        <a:t>2021.</a:t>
                      </a:r>
                      <a:endParaRPr lang="hr-H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7500" marR="675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t>IZVORNI PLAN</a:t>
                      </a:r>
                      <a:b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br>
                      <a: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t>2022.</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7500" marR="675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t>TEKUĆI PLAN</a:t>
                      </a:r>
                      <a:b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br>
                      <a: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t>2022.</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7500" marR="675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t>IZVRŠENJE</a:t>
                      </a:r>
                      <a:b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br>
                      <a: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t>2022.</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7500" marR="675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15950967"/>
                  </a:ext>
                </a:extLst>
              </a:tr>
              <a:tr h="445366">
                <a:tc gridSpan="4">
                  <a:txBody>
                    <a:bodyPr/>
                    <a:lstStyle/>
                    <a:p>
                      <a:pPr algn="ctr">
                        <a:lnSpc>
                          <a:spcPct val="115000"/>
                        </a:lnSpc>
                        <a:spcAft>
                          <a:spcPts val="0"/>
                        </a:spcAft>
                      </a:pPr>
                      <a:r>
                        <a:rPr lang="hr-HR"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hr-HR" sz="1200" dirty="0">
                          <a:effectLst/>
                          <a:latin typeface="Times New Roman" panose="02020603050405020304" pitchFamily="18" charset="0"/>
                          <a:ea typeface="Times New Roman" panose="02020603050405020304" pitchFamily="18" charset="0"/>
                          <a:cs typeface="Times New Roman" panose="02020603050405020304" pitchFamily="18" charset="0"/>
                        </a:rPr>
                        <a:t>svi podaci iskazani su u kunama obzirom da je izvještajno razdoblje završilo prije dana uvođenja eura</a:t>
                      </a:r>
                      <a:r>
                        <a:rPr lang="hr-HR" sz="12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7500" marR="67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2252249116"/>
                  </a:ext>
                </a:extLst>
              </a:tr>
            </a:tbl>
          </a:graphicData>
        </a:graphic>
      </p:graphicFrame>
      <p:sp>
        <p:nvSpPr>
          <p:cNvPr id="6" name="Pravokutnik 5"/>
          <p:cNvSpPr/>
          <p:nvPr/>
        </p:nvSpPr>
        <p:spPr>
          <a:xfrm>
            <a:off x="560855" y="4482537"/>
            <a:ext cx="4697633" cy="369332"/>
          </a:xfrm>
          <a:prstGeom prst="rect">
            <a:avLst/>
          </a:prstGeom>
        </p:spPr>
        <p:txBody>
          <a:bodyPr wrap="none">
            <a:spAutoFit/>
          </a:bodyPr>
          <a:lstStyle/>
          <a:p>
            <a:r>
              <a:rPr lang="hr-HR" dirty="0"/>
              <a:t>Polugodišnji izvještaj o izvršenju za 2023. godinu</a:t>
            </a:r>
          </a:p>
        </p:txBody>
      </p:sp>
      <p:graphicFrame>
        <p:nvGraphicFramePr>
          <p:cNvPr id="7" name="Tablica 6"/>
          <p:cNvGraphicFramePr>
            <a:graphicFrameLocks noGrp="1"/>
          </p:cNvGraphicFramePr>
          <p:nvPr>
            <p:extLst>
              <p:ext uri="{D42A27DB-BD31-4B8C-83A1-F6EECF244321}">
                <p14:modId xmlns:p14="http://schemas.microsoft.com/office/powerpoint/2010/main" val="2624086304"/>
              </p:ext>
            </p:extLst>
          </p:nvPr>
        </p:nvGraphicFramePr>
        <p:xfrm>
          <a:off x="648394" y="4961294"/>
          <a:ext cx="10705190" cy="1801122"/>
        </p:xfrm>
        <a:graphic>
          <a:graphicData uri="http://schemas.openxmlformats.org/drawingml/2006/table">
            <a:tbl>
              <a:tblPr firstRow="1" firstCol="1" bandRow="1"/>
              <a:tblGrid>
                <a:gridCol w="3892407">
                  <a:extLst>
                    <a:ext uri="{9D8B030D-6E8A-4147-A177-3AD203B41FA5}">
                      <a16:colId xmlns:a16="http://schemas.microsoft.com/office/drawing/2014/main" val="2346995608"/>
                    </a:ext>
                  </a:extLst>
                </a:gridCol>
                <a:gridCol w="2106782">
                  <a:extLst>
                    <a:ext uri="{9D8B030D-6E8A-4147-A177-3AD203B41FA5}">
                      <a16:colId xmlns:a16="http://schemas.microsoft.com/office/drawing/2014/main" val="1284325846"/>
                    </a:ext>
                  </a:extLst>
                </a:gridCol>
                <a:gridCol w="2275923">
                  <a:extLst>
                    <a:ext uri="{9D8B030D-6E8A-4147-A177-3AD203B41FA5}">
                      <a16:colId xmlns:a16="http://schemas.microsoft.com/office/drawing/2014/main" val="2558475503"/>
                    </a:ext>
                  </a:extLst>
                </a:gridCol>
                <a:gridCol w="2430078">
                  <a:extLst>
                    <a:ext uri="{9D8B030D-6E8A-4147-A177-3AD203B41FA5}">
                      <a16:colId xmlns:a16="http://schemas.microsoft.com/office/drawing/2014/main" val="205204344"/>
                    </a:ext>
                  </a:extLst>
                </a:gridCol>
              </a:tblGrid>
              <a:tr h="434094">
                <a:tc>
                  <a:txBody>
                    <a:bodyPr/>
                    <a:lstStyle/>
                    <a:p>
                      <a:pPr algn="ctr">
                        <a:lnSpc>
                          <a:spcPct val="115000"/>
                        </a:lnSpc>
                        <a:spcAft>
                          <a:spcPts val="0"/>
                        </a:spcAft>
                      </a:pPr>
                      <a:r>
                        <a:rPr lang="hr-HR" sz="1200" b="1" dirty="0">
                          <a:effectLst/>
                          <a:latin typeface="Times New Roman" panose="02020603050405020304" pitchFamily="18" charset="0"/>
                          <a:ea typeface="Times New Roman" panose="02020603050405020304" pitchFamily="18" charset="0"/>
                          <a:cs typeface="Times New Roman" panose="02020603050405020304" pitchFamily="18" charset="0"/>
                        </a:rPr>
                        <a:t>IZVRŠENJE</a:t>
                      </a:r>
                      <a:br>
                        <a:rPr lang="hr-HR" sz="1200" b="1" dirty="0">
                          <a:effectLst/>
                          <a:latin typeface="Times New Roman" panose="02020603050405020304" pitchFamily="18" charset="0"/>
                          <a:ea typeface="Times New Roman" panose="02020603050405020304" pitchFamily="18" charset="0"/>
                          <a:cs typeface="Times New Roman" panose="02020603050405020304" pitchFamily="18" charset="0"/>
                        </a:rPr>
                      </a:br>
                      <a:r>
                        <a:rPr lang="hr-HR" sz="1200" b="1" dirty="0">
                          <a:effectLst/>
                          <a:latin typeface="Times New Roman" panose="02020603050405020304" pitchFamily="18" charset="0"/>
                          <a:ea typeface="Times New Roman" panose="02020603050405020304" pitchFamily="18" charset="0"/>
                          <a:cs typeface="Times New Roman" panose="02020603050405020304" pitchFamily="18" charset="0"/>
                        </a:rPr>
                        <a:t>1.-6. 2022.</a:t>
                      </a:r>
                      <a:endParaRPr lang="hr-H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7500" marR="675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t>IZVORNI PLAN</a:t>
                      </a:r>
                      <a:b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br>
                      <a: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t>2023.</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7500" marR="675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t>TEKUĆI PLAN</a:t>
                      </a:r>
                      <a:b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br>
                      <a: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t>2023.</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7500" marR="675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t>IZVRŠENJE</a:t>
                      </a:r>
                      <a:b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br>
                      <a: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t>1.-6. 2023.</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7500" marR="675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3970248"/>
                  </a:ext>
                </a:extLst>
              </a:tr>
              <a:tr h="1348998">
                <a:tc>
                  <a:txBody>
                    <a:bodyPr/>
                    <a:lstStyle/>
                    <a:p>
                      <a:pPr algn="ctr">
                        <a:lnSpc>
                          <a:spcPct val="115000"/>
                        </a:lnSpc>
                        <a:spcAft>
                          <a:spcPts val="0"/>
                        </a:spcAft>
                      </a:pPr>
                      <a:endParaRPr lang="hr-HR"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Aft>
                          <a:spcPts val="0"/>
                        </a:spcAft>
                      </a:pPr>
                      <a:r>
                        <a:rPr lang="hr-HR"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hr-HR" sz="1400" dirty="0">
                          <a:effectLst/>
                          <a:latin typeface="Times New Roman" panose="02020603050405020304" pitchFamily="18" charset="0"/>
                          <a:ea typeface="Times New Roman" panose="02020603050405020304" pitchFamily="18" charset="0"/>
                          <a:cs typeface="Times New Roman" panose="02020603050405020304" pitchFamily="18" charset="0"/>
                        </a:rPr>
                        <a:t>iznose iskazane u kunama potrebno je preračunati u eure primjenom fiksnog tečaja konverzije i iskazati u eurima radi bolje usporedivosti podataka</a:t>
                      </a:r>
                      <a:endParaRPr lang="hr-HR"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hr-HR"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7500" marR="675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endParaRPr lang="hr-HR"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Aft>
                          <a:spcPts val="0"/>
                        </a:spcAft>
                      </a:pPr>
                      <a:r>
                        <a:rPr lang="hr-HR"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hr-HR"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hr-HR"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hr-HR" sz="1800" dirty="0">
                          <a:effectLst/>
                          <a:latin typeface="Times New Roman" panose="02020603050405020304" pitchFamily="18" charset="0"/>
                          <a:ea typeface="Times New Roman" panose="02020603050405020304" pitchFamily="18" charset="0"/>
                          <a:cs typeface="Times New Roman" panose="02020603050405020304" pitchFamily="18" charset="0"/>
                        </a:rPr>
                        <a:t>podaci iskazani u eurima</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7500" marR="675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4227023142"/>
                  </a:ext>
                </a:extLst>
              </a:tr>
            </a:tbl>
          </a:graphicData>
        </a:graphic>
      </p:graphicFrame>
      <p:sp>
        <p:nvSpPr>
          <p:cNvPr id="8" name="Strelica dolje 7"/>
          <p:cNvSpPr/>
          <p:nvPr/>
        </p:nvSpPr>
        <p:spPr>
          <a:xfrm>
            <a:off x="5844166" y="12950595"/>
            <a:ext cx="503237" cy="523875"/>
          </a:xfrm>
          <a:prstGeom prst="downArrow">
            <a:avLst/>
          </a:prstGeom>
          <a:solidFill>
            <a:sysClr val="window" lastClr="FFFFFF">
              <a:lumMod val="85000"/>
            </a:sysClr>
          </a:solidFill>
          <a:ln w="12700" cap="flat" cmpd="sng" algn="ctr">
            <a:solidFill>
              <a:sysClr val="window" lastClr="FFFFFF">
                <a:lumMod val="85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hr-HR"/>
          </a:p>
        </p:txBody>
      </p:sp>
      <p:sp>
        <p:nvSpPr>
          <p:cNvPr id="9" name="Strelica dolje 8"/>
          <p:cNvSpPr/>
          <p:nvPr/>
        </p:nvSpPr>
        <p:spPr>
          <a:xfrm>
            <a:off x="2658053" y="12701358"/>
            <a:ext cx="503238" cy="381000"/>
          </a:xfrm>
          <a:prstGeom prst="downArrow">
            <a:avLst/>
          </a:prstGeom>
          <a:solidFill>
            <a:sysClr val="window" lastClr="FFFFFF">
              <a:lumMod val="85000"/>
            </a:sysClr>
          </a:solidFill>
          <a:ln w="12700" cap="flat" cmpd="sng" algn="ctr">
            <a:solidFill>
              <a:sysClr val="window" lastClr="FFFFFF">
                <a:lumMod val="85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hr-HR"/>
          </a:p>
        </p:txBody>
      </p:sp>
      <p:sp>
        <p:nvSpPr>
          <p:cNvPr id="10" name="Strelica dolje 9"/>
          <p:cNvSpPr/>
          <p:nvPr/>
        </p:nvSpPr>
        <p:spPr>
          <a:xfrm>
            <a:off x="2406434" y="5507792"/>
            <a:ext cx="503238" cy="381000"/>
          </a:xfrm>
          <a:prstGeom prst="downArrow">
            <a:avLst/>
          </a:prstGeom>
          <a:solidFill>
            <a:schemeClr val="accent1">
              <a:lumMod val="40000"/>
              <a:lumOff val="60000"/>
            </a:schemeClr>
          </a:solidFill>
          <a:ln w="12700" cap="flat" cmpd="sng" algn="ctr">
            <a:solidFill>
              <a:sysClr val="window" lastClr="FFFFFF">
                <a:lumMod val="85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hr-HR"/>
          </a:p>
        </p:txBody>
      </p:sp>
      <p:sp>
        <p:nvSpPr>
          <p:cNvPr id="11" name="Strelica dolje 10"/>
          <p:cNvSpPr/>
          <p:nvPr/>
        </p:nvSpPr>
        <p:spPr>
          <a:xfrm>
            <a:off x="7473142" y="5652655"/>
            <a:ext cx="601504" cy="534485"/>
          </a:xfrm>
          <a:prstGeom prst="downArrow">
            <a:avLst/>
          </a:prstGeom>
          <a:solidFill>
            <a:schemeClr val="accent1">
              <a:lumMod val="40000"/>
              <a:lumOff val="60000"/>
            </a:schemeClr>
          </a:solidFill>
          <a:ln w="12700" cap="flat" cmpd="sng" algn="ctr">
            <a:solidFill>
              <a:sysClr val="window" lastClr="FFFFFF">
                <a:lumMod val="85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hr-HR"/>
          </a:p>
        </p:txBody>
      </p:sp>
      <p:sp>
        <p:nvSpPr>
          <p:cNvPr id="13" name="Pravokutnik 12"/>
          <p:cNvSpPr/>
          <p:nvPr/>
        </p:nvSpPr>
        <p:spPr>
          <a:xfrm>
            <a:off x="648392" y="3141763"/>
            <a:ext cx="4325543" cy="369332"/>
          </a:xfrm>
          <a:prstGeom prst="rect">
            <a:avLst/>
          </a:prstGeom>
        </p:spPr>
        <p:txBody>
          <a:bodyPr wrap="none">
            <a:spAutoFit/>
          </a:bodyPr>
          <a:lstStyle/>
          <a:p>
            <a:r>
              <a:rPr lang="en-US" dirty="0" smtClean="0"/>
              <a:t>G</a:t>
            </a:r>
            <a:r>
              <a:rPr lang="hr-HR" dirty="0" err="1" smtClean="0"/>
              <a:t>odišnji</a:t>
            </a:r>
            <a:r>
              <a:rPr lang="hr-HR" dirty="0" smtClean="0"/>
              <a:t> </a:t>
            </a:r>
            <a:r>
              <a:rPr lang="hr-HR" dirty="0"/>
              <a:t>izvještaj o izvršenju za </a:t>
            </a:r>
            <a:r>
              <a:rPr lang="hr-HR" dirty="0" smtClean="0"/>
              <a:t>202</a:t>
            </a:r>
            <a:r>
              <a:rPr lang="en-US" dirty="0" smtClean="0"/>
              <a:t>2</a:t>
            </a:r>
            <a:r>
              <a:rPr lang="hr-HR" dirty="0" smtClean="0"/>
              <a:t>. </a:t>
            </a:r>
            <a:r>
              <a:rPr lang="hr-HR" dirty="0"/>
              <a:t>godinu</a:t>
            </a:r>
          </a:p>
        </p:txBody>
      </p:sp>
    </p:spTree>
    <p:extLst>
      <p:ext uri="{BB962C8B-B14F-4D97-AF65-F5344CB8AC3E}">
        <p14:creationId xmlns:p14="http://schemas.microsoft.com/office/powerpoint/2010/main" val="28244182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SUSTAV IZVRŠAVANJA PRORAČUNA I FINANCIJSKOG PLANA</a:t>
            </a:r>
            <a:endParaRPr lang="hr-HR" sz="4000" dirty="0"/>
          </a:p>
        </p:txBody>
      </p:sp>
      <p:sp>
        <p:nvSpPr>
          <p:cNvPr id="3" name="Rezervirano mjesto sadržaja 2"/>
          <p:cNvSpPr>
            <a:spLocks noGrp="1"/>
          </p:cNvSpPr>
          <p:nvPr>
            <p:ph idx="1"/>
          </p:nvPr>
        </p:nvSpPr>
        <p:spPr>
          <a:xfrm>
            <a:off x="133004" y="1690689"/>
            <a:ext cx="11887200" cy="4751676"/>
          </a:xfrm>
        </p:spPr>
        <p:txBody>
          <a:bodyPr>
            <a:normAutofit/>
          </a:bodyPr>
          <a:lstStyle/>
          <a:p>
            <a:pPr marL="457200" lvl="1" indent="0" algn="just">
              <a:buNone/>
            </a:pPr>
            <a:r>
              <a:rPr lang="hr-HR" sz="1800" b="1" dirty="0" smtClean="0">
                <a:solidFill>
                  <a:srgbClr val="000000"/>
                </a:solidFill>
                <a:latin typeface="Calibri" panose="020F0502020204030204" pitchFamily="34" charset="0"/>
                <a:ea typeface="Calibri" panose="020F0502020204030204" pitchFamily="34" charset="0"/>
              </a:rPr>
              <a:t>Plaćanja računa</a:t>
            </a:r>
          </a:p>
          <a:p>
            <a:pPr marL="457200" lvl="1" indent="0" algn="just">
              <a:buNone/>
            </a:pPr>
            <a:r>
              <a:rPr lang="hr-HR" sz="1800" dirty="0" smtClean="0">
                <a:solidFill>
                  <a:srgbClr val="000000"/>
                </a:solidFill>
                <a:latin typeface="Calibri" panose="020F0502020204030204" pitchFamily="34" charset="0"/>
                <a:ea typeface="Calibri" panose="020F0502020204030204" pitchFamily="34" charset="0"/>
              </a:rPr>
              <a:t>Izdani i dospijeće u 2023. – plaćanje u eurima</a:t>
            </a:r>
          </a:p>
          <a:p>
            <a:pPr marL="457200" lvl="1" indent="0" algn="just">
              <a:buNone/>
            </a:pPr>
            <a:r>
              <a:rPr lang="hr-HR" sz="1800" dirty="0" smtClean="0">
                <a:solidFill>
                  <a:srgbClr val="000000"/>
                </a:solidFill>
                <a:latin typeface="Calibri" panose="020F0502020204030204" pitchFamily="34" charset="0"/>
                <a:ea typeface="Calibri" panose="020F0502020204030204" pitchFamily="34" charset="0"/>
              </a:rPr>
              <a:t>Izdani u 2022., a dospijeće plaćanja u 2023. – plaćanje u eurima</a:t>
            </a:r>
          </a:p>
          <a:p>
            <a:pPr marL="457200" lvl="1" indent="0" algn="just">
              <a:buNone/>
            </a:pPr>
            <a:r>
              <a:rPr lang="hr-HR" sz="1800" dirty="0" smtClean="0">
                <a:solidFill>
                  <a:srgbClr val="000000"/>
                </a:solidFill>
                <a:latin typeface="Calibri" panose="020F0502020204030204" pitchFamily="34" charset="0"/>
                <a:ea typeface="Calibri" panose="020F0502020204030204" pitchFamily="34" charset="0"/>
              </a:rPr>
              <a:t>Izdani u 2022. i dospijeće u 2022, a koji nisu plaćeni – računi se prenose u 2023. godinu i potrebno ih je preračunati u eure po fiksnom tečaju konverzije i platiti u eurima</a:t>
            </a: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r>
              <a:rPr lang="hr-HR" sz="1800" b="1" dirty="0" smtClean="0">
                <a:solidFill>
                  <a:srgbClr val="000000"/>
                </a:solidFill>
                <a:latin typeface="Calibri" panose="020F0502020204030204" pitchFamily="34" charset="0"/>
                <a:ea typeface="Calibri" panose="020F0502020204030204" pitchFamily="34" charset="0"/>
              </a:rPr>
              <a:t>Izvještajni sustav</a:t>
            </a:r>
          </a:p>
          <a:p>
            <a:pPr marL="457200" lvl="1" indent="0" algn="just">
              <a:buNone/>
            </a:pPr>
            <a:r>
              <a:rPr lang="hr-HR" sz="1800" dirty="0" smtClean="0">
                <a:solidFill>
                  <a:srgbClr val="000000"/>
                </a:solidFill>
                <a:latin typeface="Calibri" panose="020F0502020204030204" pitchFamily="34" charset="0"/>
                <a:ea typeface="Calibri" panose="020F0502020204030204" pitchFamily="34" charset="0"/>
              </a:rPr>
              <a:t>U izvještajima se podaci ne iskazuju dvojno. </a:t>
            </a:r>
          </a:p>
          <a:p>
            <a:pPr marL="457200" lvl="1" indent="0" algn="just">
              <a:buNone/>
            </a:pPr>
            <a:r>
              <a:rPr lang="hr-HR" sz="1800" dirty="0" smtClean="0">
                <a:solidFill>
                  <a:srgbClr val="000000"/>
                </a:solidFill>
                <a:latin typeface="Calibri" panose="020F0502020204030204" pitchFamily="34" charset="0"/>
                <a:ea typeface="Calibri" panose="020F0502020204030204" pitchFamily="34" charset="0"/>
              </a:rPr>
              <a:t>Iznimno, kod prikaza usporedbe podataka za godine prije uvođenja eura, moguće je koristiti podatke u kunama kao i koristiti povijesne baze podataka uz preračunavanje u eure korištenjem fiksnog tečaja konverzije prema potrebi.</a:t>
            </a:r>
            <a:endParaRPr lang="hr-HR" sz="1800" dirty="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10822335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FINANCIJSKO I RAČUNOVODSTVENO POSLOVANJE</a:t>
            </a:r>
            <a:endParaRPr lang="hr-HR" sz="4000" dirty="0"/>
          </a:p>
        </p:txBody>
      </p:sp>
      <p:sp>
        <p:nvSpPr>
          <p:cNvPr id="3" name="Rezervirano mjesto sadržaja 2"/>
          <p:cNvSpPr>
            <a:spLocks noGrp="1"/>
          </p:cNvSpPr>
          <p:nvPr>
            <p:ph idx="1"/>
          </p:nvPr>
        </p:nvSpPr>
        <p:spPr>
          <a:xfrm>
            <a:off x="133004" y="1690689"/>
            <a:ext cx="11887200" cy="4751676"/>
          </a:xfrm>
        </p:spPr>
        <p:txBody>
          <a:bodyPr>
            <a:normAutofit/>
          </a:bodyPr>
          <a:lstStyle/>
          <a:p>
            <a:pPr marL="457200" lvl="1" indent="0" algn="just">
              <a:buNone/>
            </a:pPr>
            <a:r>
              <a:rPr lang="hr-HR" sz="1800" b="1" dirty="0" smtClean="0">
                <a:solidFill>
                  <a:srgbClr val="000000"/>
                </a:solidFill>
                <a:latin typeface="Calibri" panose="020F0502020204030204" pitchFamily="34" charset="0"/>
                <a:ea typeface="Calibri" panose="020F0502020204030204" pitchFamily="34" charset="0"/>
              </a:rPr>
              <a:t>Poslovne knjige za 2022.</a:t>
            </a:r>
          </a:p>
          <a:p>
            <a:pPr marL="457200" lvl="1" indent="0" algn="just">
              <a:buNone/>
            </a:pPr>
            <a:endParaRPr lang="hr-HR" sz="1800" b="1" dirty="0" smtClean="0">
              <a:solidFill>
                <a:srgbClr val="000000"/>
              </a:solidFill>
              <a:latin typeface="Calibri" panose="020F0502020204030204" pitchFamily="34" charset="0"/>
              <a:ea typeface="Calibri" panose="020F0502020204030204" pitchFamily="34" charset="0"/>
            </a:endParaRPr>
          </a:p>
          <a:p>
            <a:pPr lvl="1" algn="just">
              <a:buFont typeface="Courier New" panose="02070309020205020404" pitchFamily="49" charset="0"/>
              <a:buChar char="o"/>
            </a:pPr>
            <a:r>
              <a:rPr lang="hr-HR" sz="1800" dirty="0" smtClean="0">
                <a:solidFill>
                  <a:srgbClr val="000000"/>
                </a:solidFill>
                <a:latin typeface="Calibri" panose="020F0502020204030204" pitchFamily="34" charset="0"/>
                <a:ea typeface="Calibri" panose="020F0502020204030204" pitchFamily="34" charset="0"/>
              </a:rPr>
              <a:t>Podaci o vrijednosti poslovnih promjena i transakcija </a:t>
            </a:r>
            <a:r>
              <a:rPr lang="hr-HR" sz="1800" b="1" dirty="0" smtClean="0">
                <a:solidFill>
                  <a:srgbClr val="000000"/>
                </a:solidFill>
                <a:latin typeface="Calibri" panose="020F0502020204030204" pitchFamily="34" charset="0"/>
                <a:ea typeface="Calibri" panose="020F0502020204030204" pitchFamily="34" charset="0"/>
              </a:rPr>
              <a:t>do 31.12.2022. iskazuju se u kunama</a:t>
            </a:r>
            <a:r>
              <a:rPr lang="hr-HR" sz="1800" dirty="0" smtClean="0">
                <a:solidFill>
                  <a:srgbClr val="000000"/>
                </a:solidFill>
                <a:latin typeface="Calibri" panose="020F0502020204030204" pitchFamily="34" charset="0"/>
                <a:ea typeface="Calibri" panose="020F0502020204030204" pitchFamily="34" charset="0"/>
              </a:rPr>
              <a:t>.</a:t>
            </a: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r>
              <a:rPr lang="hr-HR" sz="1800" b="1" dirty="0" smtClean="0">
                <a:solidFill>
                  <a:srgbClr val="000000"/>
                </a:solidFill>
                <a:latin typeface="Calibri" panose="020F0502020204030204" pitchFamily="34" charset="0"/>
                <a:ea typeface="Calibri" panose="020F0502020204030204" pitchFamily="34" charset="0"/>
              </a:rPr>
              <a:t>Poslovne knjige za 2023. </a:t>
            </a: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a:p>
            <a:pPr lvl="1" algn="just">
              <a:buFont typeface="Courier New" panose="02070309020205020404" pitchFamily="49" charset="0"/>
              <a:buChar char="o"/>
            </a:pPr>
            <a:r>
              <a:rPr lang="hr-HR" sz="1800" b="1" dirty="0" smtClean="0">
                <a:solidFill>
                  <a:srgbClr val="000000"/>
                </a:solidFill>
                <a:latin typeface="Calibri" panose="020F0502020204030204" pitchFamily="34" charset="0"/>
                <a:ea typeface="Calibri" panose="020F0502020204030204" pitchFamily="34" charset="0"/>
              </a:rPr>
              <a:t>Početna stanja </a:t>
            </a:r>
            <a:r>
              <a:rPr lang="hr-HR" sz="1800" dirty="0" smtClean="0">
                <a:solidFill>
                  <a:srgbClr val="000000"/>
                </a:solidFill>
                <a:latin typeface="Calibri" panose="020F0502020204030204" pitchFamily="34" charset="0"/>
                <a:ea typeface="Calibri" panose="020F0502020204030204" pitchFamily="34" charset="0"/>
              </a:rPr>
              <a:t>na računima u glavnoj knjizi i analitičkim evidencijama </a:t>
            </a:r>
            <a:r>
              <a:rPr lang="hr-HR" sz="1800" b="1" dirty="0" smtClean="0">
                <a:solidFill>
                  <a:srgbClr val="000000"/>
                </a:solidFill>
                <a:latin typeface="Calibri" panose="020F0502020204030204" pitchFamily="34" charset="0"/>
                <a:ea typeface="Calibri" panose="020F0502020204030204" pitchFamily="34" charset="0"/>
              </a:rPr>
              <a:t>na dan 1.1.2023. bit će u eurima</a:t>
            </a:r>
          </a:p>
          <a:p>
            <a:pPr lvl="1" algn="just">
              <a:buFontTx/>
              <a:buChar char="-"/>
            </a:pPr>
            <a:r>
              <a:rPr lang="hr-HR" sz="1800" dirty="0" smtClean="0">
                <a:solidFill>
                  <a:srgbClr val="000000"/>
                </a:solidFill>
                <a:latin typeface="Calibri" panose="020F0502020204030204" pitchFamily="34" charset="0"/>
                <a:ea typeface="Calibri" panose="020F0502020204030204" pitchFamily="34" charset="0"/>
              </a:rPr>
              <a:t>izračunat će se konverzijom iznosa zaključnih stanja računa na dan 31.12.2022. prema fiksnom tečaju konverzije i pravilima za preračunavanje i zaokruživanje sukladno Zakonu o uvođenju eura</a:t>
            </a:r>
          </a:p>
          <a:p>
            <a:pPr lvl="1" algn="just">
              <a:buFontTx/>
              <a:buChar char="-"/>
            </a:pPr>
            <a:r>
              <a:rPr lang="hr-HR" sz="1800" dirty="0" smtClean="0">
                <a:solidFill>
                  <a:srgbClr val="000000"/>
                </a:solidFill>
                <a:latin typeface="Calibri" panose="020F0502020204030204" pitchFamily="34" charset="0"/>
                <a:ea typeface="Calibri" panose="020F0502020204030204" pitchFamily="34" charset="0"/>
              </a:rPr>
              <a:t>za slučaj razlike između </a:t>
            </a:r>
            <a:r>
              <a:rPr lang="hr-HR" sz="1800" dirty="0">
                <a:solidFill>
                  <a:srgbClr val="000000"/>
                </a:solidFill>
                <a:latin typeface="Calibri" panose="020F0502020204030204" pitchFamily="34" charset="0"/>
                <a:ea typeface="Calibri" panose="020F0502020204030204" pitchFamily="34" charset="0"/>
              </a:rPr>
              <a:t>ukupne </a:t>
            </a:r>
            <a:r>
              <a:rPr lang="hr-HR" sz="1800" dirty="0" smtClean="0">
                <a:solidFill>
                  <a:srgbClr val="000000"/>
                </a:solidFill>
                <a:latin typeface="Calibri" panose="020F0502020204030204" pitchFamily="34" charset="0"/>
                <a:ea typeface="Calibri" panose="020F0502020204030204" pitchFamily="34" charset="0"/>
              </a:rPr>
              <a:t>aktive i </a:t>
            </a:r>
            <a:r>
              <a:rPr lang="hr-HR" sz="1800" dirty="0">
                <a:solidFill>
                  <a:srgbClr val="000000"/>
                </a:solidFill>
                <a:latin typeface="Calibri" panose="020F0502020204030204" pitchFamily="34" charset="0"/>
                <a:ea typeface="Calibri" panose="020F0502020204030204" pitchFamily="34" charset="0"/>
              </a:rPr>
              <a:t>ukupne </a:t>
            </a:r>
            <a:r>
              <a:rPr lang="hr-HR" sz="1800" dirty="0" smtClean="0">
                <a:solidFill>
                  <a:srgbClr val="000000"/>
                </a:solidFill>
                <a:latin typeface="Calibri" panose="020F0502020204030204" pitchFamily="34" charset="0"/>
                <a:ea typeface="Calibri" panose="020F0502020204030204" pitchFamily="34" charset="0"/>
              </a:rPr>
              <a:t>pasive zbog preračunavanja, razlika će se iskazati </a:t>
            </a:r>
            <a:r>
              <a:rPr lang="hr-HR" sz="1800" dirty="0">
                <a:solidFill>
                  <a:srgbClr val="000000"/>
                </a:solidFill>
                <a:latin typeface="Calibri" panose="020F0502020204030204" pitchFamily="34" charset="0"/>
                <a:ea typeface="Calibri" panose="020F0502020204030204" pitchFamily="34" charset="0"/>
              </a:rPr>
              <a:t>na teret ili u korist vlastitih izvora (kapital) u bilanci na dan 1.1.2023</a:t>
            </a:r>
            <a:r>
              <a:rPr lang="hr-HR" sz="1800" dirty="0" smtClean="0">
                <a:solidFill>
                  <a:srgbClr val="000000"/>
                </a:solidFill>
                <a:latin typeface="Calibri" panose="020F0502020204030204" pitchFamily="34" charset="0"/>
                <a:ea typeface="Calibri" panose="020F0502020204030204" pitchFamily="34" charset="0"/>
              </a:rPr>
              <a:t>.</a:t>
            </a:r>
          </a:p>
          <a:p>
            <a:pPr lvl="1" algn="just">
              <a:buFontTx/>
              <a:buChar char="-"/>
            </a:pPr>
            <a:r>
              <a:rPr lang="hr-HR" sz="1800" dirty="0" smtClean="0">
                <a:solidFill>
                  <a:srgbClr val="000000"/>
                </a:solidFill>
                <a:latin typeface="Calibri" panose="020F0502020204030204" pitchFamily="34" charset="0"/>
                <a:ea typeface="Calibri" panose="020F0502020204030204" pitchFamily="34" charset="0"/>
              </a:rPr>
              <a:t>iznos razlike aktive i pasive zbog preračunavanja trebat će navesti u </a:t>
            </a:r>
            <a:r>
              <a:rPr lang="hr-HR" sz="1800" dirty="0">
                <a:solidFill>
                  <a:srgbClr val="000000"/>
                </a:solidFill>
                <a:latin typeface="Calibri" panose="020F0502020204030204" pitchFamily="34" charset="0"/>
                <a:ea typeface="Calibri" panose="020F0502020204030204" pitchFamily="34" charset="0"/>
              </a:rPr>
              <a:t>bilješkama uz financijske izvještaje za 2023. </a:t>
            </a:r>
            <a:r>
              <a:rPr lang="hr-HR" sz="1800" dirty="0" smtClean="0">
                <a:solidFill>
                  <a:srgbClr val="000000"/>
                </a:solidFill>
                <a:latin typeface="Calibri" panose="020F0502020204030204" pitchFamily="34" charset="0"/>
                <a:ea typeface="Calibri" panose="020F0502020204030204" pitchFamily="34" charset="0"/>
              </a:rPr>
              <a:t> </a:t>
            </a: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a:p>
            <a:pPr lvl="1" algn="just">
              <a:buFont typeface="Courier New" panose="02070309020205020404" pitchFamily="49" charset="0"/>
              <a:buChar char="o"/>
            </a:pPr>
            <a:r>
              <a:rPr lang="hr-HR" sz="1800" b="1" dirty="0">
                <a:solidFill>
                  <a:srgbClr val="000000"/>
                </a:solidFill>
                <a:latin typeface="Calibri" panose="020F0502020204030204" pitchFamily="34" charset="0"/>
                <a:ea typeface="Calibri" panose="020F0502020204030204" pitchFamily="34" charset="0"/>
              </a:rPr>
              <a:t>Podaci od 1.1.2023</a:t>
            </a:r>
            <a:r>
              <a:rPr lang="hr-HR" sz="1800" dirty="0">
                <a:solidFill>
                  <a:srgbClr val="000000"/>
                </a:solidFill>
                <a:latin typeface="Calibri" panose="020F0502020204030204" pitchFamily="34" charset="0"/>
                <a:ea typeface="Calibri" panose="020F0502020204030204" pitchFamily="34" charset="0"/>
              </a:rPr>
              <a:t>. iskazuju se i unose u glavnu knjigu i analitičke knjigovodstvene evidencije u eurima.</a:t>
            </a: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34896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FINANCIJSKO I RAČUNOVODSTVENO POSLOVANJE</a:t>
            </a:r>
            <a:endParaRPr lang="hr-HR" sz="4000" dirty="0"/>
          </a:p>
        </p:txBody>
      </p:sp>
      <p:sp>
        <p:nvSpPr>
          <p:cNvPr id="3" name="Rezervirano mjesto sadržaja 2"/>
          <p:cNvSpPr>
            <a:spLocks noGrp="1"/>
          </p:cNvSpPr>
          <p:nvPr>
            <p:ph idx="1"/>
          </p:nvPr>
        </p:nvSpPr>
        <p:spPr>
          <a:xfrm>
            <a:off x="133004" y="1690689"/>
            <a:ext cx="11887200" cy="4751676"/>
          </a:xfrm>
        </p:spPr>
        <p:txBody>
          <a:bodyPr>
            <a:normAutofit/>
          </a:bodyPr>
          <a:lstStyle/>
          <a:p>
            <a:pPr marL="0" indent="0">
              <a:buNone/>
            </a:pPr>
            <a:r>
              <a:rPr lang="hr-HR" sz="1800" b="1" dirty="0">
                <a:solidFill>
                  <a:srgbClr val="000000"/>
                </a:solidFill>
                <a:latin typeface="Calibri" panose="020F0502020204030204" pitchFamily="34" charset="0"/>
                <a:ea typeface="Calibri" panose="020F0502020204030204" pitchFamily="34" charset="0"/>
              </a:rPr>
              <a:t>Potraživanja i obveze na dan 31.12.2022. u deviznim iznosima i prijenosi u početno stanje na dan 1.1.2023</a:t>
            </a:r>
            <a:r>
              <a:rPr lang="hr-HR" i="1" dirty="0"/>
              <a:t>.</a:t>
            </a:r>
            <a:endParaRPr lang="hr-HR" sz="2400" dirty="0"/>
          </a:p>
          <a:p>
            <a:pPr marL="0" indent="0">
              <a:buNone/>
            </a:pPr>
            <a:r>
              <a:rPr lang="hr-HR" sz="1800" b="1" dirty="0" smtClean="0">
                <a:solidFill>
                  <a:srgbClr val="000000"/>
                </a:solidFill>
                <a:latin typeface="Calibri" panose="020F0502020204030204" pitchFamily="34" charset="0"/>
                <a:ea typeface="Calibri" panose="020F0502020204030204" pitchFamily="34" charset="0"/>
              </a:rPr>
              <a:t>a) ino potraživanja i obveze u EUR</a:t>
            </a:r>
            <a:endParaRPr lang="hr-HR" sz="1800" b="1" dirty="0">
              <a:solidFill>
                <a:srgbClr val="000000"/>
              </a:solidFill>
              <a:latin typeface="Calibri" panose="020F0502020204030204" pitchFamily="34" charset="0"/>
              <a:ea typeface="Calibri" panose="020F0502020204030204" pitchFamily="34" charset="0"/>
            </a:endParaRPr>
          </a:p>
          <a:p>
            <a:pPr lvl="1" algn="just">
              <a:lnSpc>
                <a:spcPct val="100000"/>
              </a:lnSpc>
              <a:spcAft>
                <a:spcPts val="0"/>
              </a:spcAft>
              <a:buFontTx/>
              <a:buChar char="-"/>
            </a:pPr>
            <a:r>
              <a:rPr lang="hr-HR" sz="1800" dirty="0" smtClean="0">
                <a:solidFill>
                  <a:srgbClr val="000000"/>
                </a:solidFill>
                <a:latin typeface="Calibri" panose="020F0502020204030204" pitchFamily="34" charset="0"/>
                <a:ea typeface="Calibri" panose="020F0502020204030204" pitchFamily="34" charset="0"/>
              </a:rPr>
              <a:t>preračunat </a:t>
            </a:r>
            <a:r>
              <a:rPr lang="hr-HR" sz="1800" dirty="0">
                <a:solidFill>
                  <a:srgbClr val="000000"/>
                </a:solidFill>
                <a:latin typeface="Calibri" panose="020F0502020204030204" pitchFamily="34" charset="0"/>
                <a:ea typeface="Calibri" panose="020F0502020204030204" pitchFamily="34" charset="0"/>
              </a:rPr>
              <a:t>će se u kune u bilanci na dan 31.12.2022. po srednjem tečaju </a:t>
            </a:r>
            <a:r>
              <a:rPr lang="hr-HR" sz="1800" dirty="0" smtClean="0">
                <a:solidFill>
                  <a:srgbClr val="000000"/>
                </a:solidFill>
                <a:latin typeface="Calibri" panose="020F0502020204030204" pitchFamily="34" charset="0"/>
                <a:ea typeface="Calibri" panose="020F0502020204030204" pitchFamily="34" charset="0"/>
              </a:rPr>
              <a:t>HNB-a</a:t>
            </a:r>
          </a:p>
          <a:p>
            <a:pPr lvl="1" algn="just">
              <a:lnSpc>
                <a:spcPct val="100000"/>
              </a:lnSpc>
              <a:spcAft>
                <a:spcPts val="0"/>
              </a:spcAft>
              <a:buFontTx/>
              <a:buChar char="-"/>
            </a:pPr>
            <a:r>
              <a:rPr lang="hr-HR" sz="1800" dirty="0" smtClean="0">
                <a:solidFill>
                  <a:srgbClr val="000000"/>
                </a:solidFill>
                <a:latin typeface="Calibri" panose="020F0502020204030204" pitchFamily="34" charset="0"/>
                <a:ea typeface="Calibri" panose="020F0502020204030204" pitchFamily="34" charset="0"/>
              </a:rPr>
              <a:t>srednji tečaj HNB za EUR na dan prije uvođenja EUR (31.12.2022.) jednak je fiksnom tečaju konverzije (čl. 95 Zakona o uvođenju EUR)</a:t>
            </a:r>
          </a:p>
          <a:p>
            <a:pPr lvl="1" algn="just">
              <a:lnSpc>
                <a:spcPct val="100000"/>
              </a:lnSpc>
              <a:spcAft>
                <a:spcPts val="0"/>
              </a:spcAft>
              <a:buFontTx/>
              <a:buChar char="-"/>
            </a:pPr>
            <a:r>
              <a:rPr lang="hr-HR" sz="1800" dirty="0" smtClean="0">
                <a:solidFill>
                  <a:srgbClr val="000000"/>
                </a:solidFill>
                <a:latin typeface="Calibri" panose="020F0502020204030204" pitchFamily="34" charset="0"/>
                <a:ea typeface="Calibri" panose="020F0502020204030204" pitchFamily="34" charset="0"/>
              </a:rPr>
              <a:t>stanje </a:t>
            </a:r>
            <a:r>
              <a:rPr lang="hr-HR" sz="1800" dirty="0">
                <a:solidFill>
                  <a:srgbClr val="000000"/>
                </a:solidFill>
                <a:latin typeface="Calibri" panose="020F0502020204030204" pitchFamily="34" charset="0"/>
                <a:ea typeface="Calibri" panose="020F0502020204030204" pitchFamily="34" charset="0"/>
              </a:rPr>
              <a:t>potraživanja i obveza u </a:t>
            </a:r>
            <a:r>
              <a:rPr lang="hr-HR" sz="1800" dirty="0" smtClean="0">
                <a:solidFill>
                  <a:srgbClr val="000000"/>
                </a:solidFill>
                <a:latin typeface="Calibri" panose="020F0502020204030204" pitchFamily="34" charset="0"/>
                <a:ea typeface="Calibri" panose="020F0502020204030204" pitchFamily="34" charset="0"/>
              </a:rPr>
              <a:t>EUR </a:t>
            </a:r>
            <a:r>
              <a:rPr lang="hr-HR" sz="1800" dirty="0">
                <a:solidFill>
                  <a:srgbClr val="000000"/>
                </a:solidFill>
                <a:latin typeface="Calibri" panose="020F0502020204030204" pitchFamily="34" charset="0"/>
                <a:ea typeface="Calibri" panose="020F0502020204030204" pitchFamily="34" charset="0"/>
              </a:rPr>
              <a:t>na dan 31.12.2022. prenijet će se u početno stanje na dan 1.1.2023. u stvarnoj vrijednosti </a:t>
            </a:r>
            <a:r>
              <a:rPr lang="hr-HR" sz="1800" dirty="0" smtClean="0">
                <a:solidFill>
                  <a:srgbClr val="000000"/>
                </a:solidFill>
                <a:latin typeface="Calibri" panose="020F0502020204030204" pitchFamily="34" charset="0"/>
                <a:ea typeface="Calibri" panose="020F0502020204030204" pitchFamily="34" charset="0"/>
              </a:rPr>
              <a:t>EUR, </a:t>
            </a:r>
            <a:r>
              <a:rPr lang="hr-HR" sz="1800" dirty="0">
                <a:solidFill>
                  <a:srgbClr val="000000"/>
                </a:solidFill>
                <a:latin typeface="Calibri" panose="020F0502020204030204" pitchFamily="34" charset="0"/>
                <a:ea typeface="Calibri" panose="020F0502020204030204" pitchFamily="34" charset="0"/>
              </a:rPr>
              <a:t>a ne u vrijednost </a:t>
            </a:r>
            <a:r>
              <a:rPr lang="hr-HR" sz="1800" dirty="0" smtClean="0">
                <a:solidFill>
                  <a:srgbClr val="000000"/>
                </a:solidFill>
                <a:latin typeface="Calibri" panose="020F0502020204030204" pitchFamily="34" charset="0"/>
                <a:ea typeface="Calibri" panose="020F0502020204030204" pitchFamily="34" charset="0"/>
              </a:rPr>
              <a:t>EUR </a:t>
            </a:r>
            <a:r>
              <a:rPr lang="hr-HR" sz="1800" dirty="0">
                <a:solidFill>
                  <a:srgbClr val="000000"/>
                </a:solidFill>
                <a:latin typeface="Calibri" panose="020F0502020204030204" pitchFamily="34" charset="0"/>
                <a:ea typeface="Calibri" panose="020F0502020204030204" pitchFamily="34" charset="0"/>
              </a:rPr>
              <a:t>koja bi se dobila preračunom kuna u </a:t>
            </a:r>
            <a:r>
              <a:rPr lang="hr-HR" sz="1800" dirty="0" smtClean="0">
                <a:solidFill>
                  <a:srgbClr val="000000"/>
                </a:solidFill>
                <a:latin typeface="Calibri" panose="020F0502020204030204" pitchFamily="34" charset="0"/>
                <a:ea typeface="Calibri" panose="020F0502020204030204" pitchFamily="34" charset="0"/>
              </a:rPr>
              <a:t>EUR po fiksnom tečaju </a:t>
            </a:r>
            <a:r>
              <a:rPr lang="hr-HR" sz="1800" dirty="0">
                <a:solidFill>
                  <a:srgbClr val="000000"/>
                </a:solidFill>
                <a:latin typeface="Calibri" panose="020F0502020204030204" pitchFamily="34" charset="0"/>
                <a:ea typeface="Calibri" panose="020F0502020204030204" pitchFamily="34" charset="0"/>
              </a:rPr>
              <a:t>konverzije</a:t>
            </a:r>
            <a:r>
              <a:rPr lang="hr-HR" sz="1800" dirty="0" smtClean="0">
                <a:solidFill>
                  <a:srgbClr val="000000"/>
                </a:solidFill>
                <a:latin typeface="Calibri" panose="020F0502020204030204" pitchFamily="34" charset="0"/>
                <a:ea typeface="Calibri" panose="020F0502020204030204" pitchFamily="34" charset="0"/>
              </a:rPr>
              <a:t>.</a:t>
            </a:r>
          </a:p>
          <a:p>
            <a:pPr lvl="1" algn="just">
              <a:lnSpc>
                <a:spcPct val="100000"/>
              </a:lnSpc>
              <a:spcAft>
                <a:spcPts val="0"/>
              </a:spcAft>
              <a:buFontTx/>
              <a:buChar char="-"/>
            </a:pPr>
            <a:endParaRPr lang="hr-HR" sz="1800" dirty="0" smtClean="0">
              <a:solidFill>
                <a:srgbClr val="000000"/>
              </a:solidFill>
              <a:latin typeface="Calibri" panose="020F0502020204030204" pitchFamily="34" charset="0"/>
              <a:ea typeface="Calibri" panose="020F0502020204030204" pitchFamily="34" charset="0"/>
            </a:endParaRPr>
          </a:p>
          <a:p>
            <a:pPr marL="0" lvl="0" indent="0">
              <a:buNone/>
            </a:pPr>
            <a:r>
              <a:rPr lang="hr-HR" sz="1800" b="1" dirty="0">
                <a:solidFill>
                  <a:srgbClr val="000000"/>
                </a:solidFill>
                <a:latin typeface="Calibri" panose="020F0502020204030204" pitchFamily="34" charset="0"/>
                <a:ea typeface="Calibri" panose="020F0502020204030204" pitchFamily="34" charset="0"/>
              </a:rPr>
              <a:t>b) ino potraživanja i obveze u </a:t>
            </a:r>
            <a:r>
              <a:rPr lang="hr-HR" sz="1800" b="1" dirty="0" smtClean="0">
                <a:solidFill>
                  <a:srgbClr val="000000"/>
                </a:solidFill>
                <a:latin typeface="Calibri" panose="020F0502020204030204" pitchFamily="34" charset="0"/>
                <a:ea typeface="Calibri" panose="020F0502020204030204" pitchFamily="34" charset="0"/>
              </a:rPr>
              <a:t>drugim valutama (dolari, švicarski franak….)</a:t>
            </a:r>
            <a:endParaRPr lang="hr-HR" sz="1800" b="1" dirty="0">
              <a:solidFill>
                <a:srgbClr val="000000"/>
              </a:solidFill>
              <a:latin typeface="Calibri" panose="020F0502020204030204" pitchFamily="34" charset="0"/>
              <a:ea typeface="Calibri" panose="020F0502020204030204" pitchFamily="34" charset="0"/>
            </a:endParaRPr>
          </a:p>
          <a:p>
            <a:pPr lvl="1" algn="just">
              <a:lnSpc>
                <a:spcPct val="100000"/>
              </a:lnSpc>
              <a:buFontTx/>
              <a:buChar char="-"/>
            </a:pPr>
            <a:r>
              <a:rPr lang="hr-HR" sz="1800" dirty="0" smtClean="0">
                <a:solidFill>
                  <a:srgbClr val="000000"/>
                </a:solidFill>
                <a:latin typeface="Calibri" panose="020F0502020204030204" pitchFamily="34" charset="0"/>
                <a:ea typeface="Calibri" panose="020F0502020204030204" pitchFamily="34" charset="0"/>
              </a:rPr>
              <a:t>preračunat </a:t>
            </a:r>
            <a:r>
              <a:rPr lang="hr-HR" sz="1800" dirty="0">
                <a:solidFill>
                  <a:srgbClr val="000000"/>
                </a:solidFill>
                <a:latin typeface="Calibri" panose="020F0502020204030204" pitchFamily="34" charset="0"/>
                <a:ea typeface="Calibri" panose="020F0502020204030204" pitchFamily="34" charset="0"/>
              </a:rPr>
              <a:t>će se u kune u bilanci na dan 31.12.2022. po srednjem tečaju </a:t>
            </a:r>
            <a:r>
              <a:rPr lang="hr-HR" sz="1800" dirty="0" smtClean="0">
                <a:solidFill>
                  <a:srgbClr val="000000"/>
                </a:solidFill>
                <a:latin typeface="Calibri" panose="020F0502020204030204" pitchFamily="34" charset="0"/>
                <a:ea typeface="Calibri" panose="020F0502020204030204" pitchFamily="34" charset="0"/>
              </a:rPr>
              <a:t>HNB-a</a:t>
            </a:r>
          </a:p>
          <a:p>
            <a:pPr lvl="1" algn="just">
              <a:lnSpc>
                <a:spcPct val="100000"/>
              </a:lnSpc>
              <a:buFontTx/>
              <a:buChar char="-"/>
            </a:pPr>
            <a:r>
              <a:rPr lang="hr-HR" sz="1800" dirty="0" smtClean="0">
                <a:solidFill>
                  <a:srgbClr val="000000"/>
                </a:solidFill>
                <a:latin typeface="Calibri" panose="020F0502020204030204" pitchFamily="34" charset="0"/>
                <a:ea typeface="Calibri" panose="020F0502020204030204" pitchFamily="34" charset="0"/>
              </a:rPr>
              <a:t>iznos </a:t>
            </a:r>
            <a:r>
              <a:rPr lang="hr-HR" sz="1800" dirty="0">
                <a:solidFill>
                  <a:srgbClr val="000000"/>
                </a:solidFill>
                <a:latin typeface="Calibri" panose="020F0502020204030204" pitchFamily="34" charset="0"/>
                <a:ea typeface="Calibri" panose="020F0502020204030204" pitchFamily="34" charset="0"/>
              </a:rPr>
              <a:t>u kunama u bilanci za potraživanja i obveze na dan </a:t>
            </a:r>
            <a:r>
              <a:rPr lang="hr-HR" sz="1800" dirty="0" smtClean="0">
                <a:solidFill>
                  <a:srgbClr val="000000"/>
                </a:solidFill>
                <a:latin typeface="Calibri" panose="020F0502020204030204" pitchFamily="34" charset="0"/>
                <a:ea typeface="Calibri" panose="020F0502020204030204" pitchFamily="34" charset="0"/>
              </a:rPr>
              <a:t>31.12.2022</a:t>
            </a:r>
            <a:r>
              <a:rPr lang="hr-HR" sz="1800" dirty="0">
                <a:solidFill>
                  <a:srgbClr val="000000"/>
                </a:solidFill>
                <a:latin typeface="Calibri" panose="020F0502020204030204" pitchFamily="34" charset="0"/>
                <a:ea typeface="Calibri" panose="020F0502020204030204" pitchFamily="34" charset="0"/>
              </a:rPr>
              <a:t>. </a:t>
            </a:r>
            <a:r>
              <a:rPr lang="hr-HR" sz="1800" dirty="0" smtClean="0">
                <a:solidFill>
                  <a:srgbClr val="000000"/>
                </a:solidFill>
                <a:latin typeface="Calibri" panose="020F0502020204030204" pitchFamily="34" charset="0"/>
                <a:ea typeface="Calibri" panose="020F0502020204030204" pitchFamily="34" charset="0"/>
              </a:rPr>
              <a:t>preračunati će se u EUR </a:t>
            </a:r>
            <a:r>
              <a:rPr lang="hr-HR" sz="1800" dirty="0">
                <a:solidFill>
                  <a:srgbClr val="000000"/>
                </a:solidFill>
                <a:latin typeface="Calibri" panose="020F0502020204030204" pitchFamily="34" charset="0"/>
                <a:ea typeface="Calibri" panose="020F0502020204030204" pitchFamily="34" charset="0"/>
              </a:rPr>
              <a:t>primjenom fiksnog tečaja konverzije </a:t>
            </a:r>
          </a:p>
          <a:p>
            <a:pPr algn="just">
              <a:lnSpc>
                <a:spcPct val="115000"/>
              </a:lnSpc>
              <a:spcAft>
                <a:spcPts val="0"/>
              </a:spcAft>
            </a:pPr>
            <a:endParaRPr lang="hr-HR" sz="24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15000"/>
              </a:lnSpc>
              <a:spcAft>
                <a:spcPts val="0"/>
              </a:spcAft>
            </a:pPr>
            <a:endParaRPr lang="hr-HR" sz="2400" dirty="0">
              <a:latin typeface="Calibri" panose="020F0502020204030204" pitchFamily="34" charset="0"/>
              <a:ea typeface="Calibri" panose="020F0502020204030204" pitchFamily="34" charset="0"/>
              <a:cs typeface="Times New Roman" panose="02020603050405020304" pitchFamily="18" charset="0"/>
            </a:endParaRPr>
          </a:p>
          <a:p>
            <a:pPr marL="457200" lvl="1" indent="0" algn="just">
              <a:buNone/>
            </a:pPr>
            <a:endParaRPr lang="hr-HR" sz="1800" b="1" dirty="0" smtClean="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28432539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FINANCIJSKO I RAČUNOVODSTVENO POSLOVANJE</a:t>
            </a:r>
            <a:endParaRPr lang="hr-HR" sz="4000" dirty="0"/>
          </a:p>
        </p:txBody>
      </p:sp>
      <p:sp>
        <p:nvSpPr>
          <p:cNvPr id="3" name="Rezervirano mjesto sadržaja 2"/>
          <p:cNvSpPr>
            <a:spLocks noGrp="1"/>
          </p:cNvSpPr>
          <p:nvPr>
            <p:ph idx="1"/>
          </p:nvPr>
        </p:nvSpPr>
        <p:spPr>
          <a:xfrm>
            <a:off x="133004" y="1557001"/>
            <a:ext cx="11887200" cy="4993427"/>
          </a:xfrm>
        </p:spPr>
        <p:txBody>
          <a:bodyPr>
            <a:normAutofit lnSpcReduction="10000"/>
          </a:bodyPr>
          <a:lstStyle/>
          <a:p>
            <a:pPr marL="457200" lvl="1" indent="0" algn="just">
              <a:buNone/>
            </a:pPr>
            <a:r>
              <a:rPr lang="hr-HR" sz="1800" b="1" dirty="0" smtClean="0">
                <a:solidFill>
                  <a:srgbClr val="000000"/>
                </a:solidFill>
                <a:latin typeface="Calibri" panose="020F0502020204030204" pitchFamily="34" charset="0"/>
                <a:ea typeface="Calibri" panose="020F0502020204030204" pitchFamily="34" charset="0"/>
              </a:rPr>
              <a:t>Pravila preračunavanja ugovora o kreditu i ugovora o </a:t>
            </a:r>
            <a:r>
              <a:rPr lang="hr-HR" sz="1800" b="1" dirty="0" err="1" smtClean="0">
                <a:solidFill>
                  <a:srgbClr val="000000"/>
                </a:solidFill>
                <a:latin typeface="Calibri" panose="020F0502020204030204" pitchFamily="34" charset="0"/>
                <a:ea typeface="Calibri" panose="020F0502020204030204" pitchFamily="34" charset="0"/>
              </a:rPr>
              <a:t>leasingu</a:t>
            </a:r>
            <a:r>
              <a:rPr lang="hr-HR" sz="1800" b="1" dirty="0" smtClean="0">
                <a:solidFill>
                  <a:srgbClr val="000000"/>
                </a:solidFill>
                <a:latin typeface="Calibri" panose="020F0502020204030204" pitchFamily="34" charset="0"/>
                <a:ea typeface="Calibri" panose="020F0502020204030204" pitchFamily="34" charset="0"/>
              </a:rPr>
              <a:t> u kunama</a:t>
            </a:r>
          </a:p>
          <a:p>
            <a:pPr lvl="1" algn="just">
              <a:buFont typeface="Wingdings" panose="05000000000000000000" pitchFamily="2" charset="2"/>
              <a:buChar char="§"/>
            </a:pPr>
            <a:r>
              <a:rPr lang="hr-HR" sz="1800" b="1" dirty="0" smtClean="0">
                <a:solidFill>
                  <a:srgbClr val="000000"/>
                </a:solidFill>
                <a:latin typeface="Calibri" panose="020F0502020204030204" pitchFamily="34" charset="0"/>
                <a:ea typeface="Calibri" panose="020F0502020204030204" pitchFamily="34" charset="0"/>
              </a:rPr>
              <a:t>Primjena fiksnog tečaja</a:t>
            </a:r>
          </a:p>
          <a:p>
            <a:pPr marL="457200" lvl="1" indent="0" algn="just">
              <a:lnSpc>
                <a:spcPct val="100000"/>
              </a:lnSpc>
              <a:buNone/>
            </a:pPr>
            <a:endParaRPr lang="hr-HR" sz="1800" dirty="0" smtClean="0">
              <a:solidFill>
                <a:srgbClr val="000000"/>
              </a:solidFill>
              <a:latin typeface="Calibri" panose="020F0502020204030204" pitchFamily="34" charset="0"/>
              <a:ea typeface="Calibri" panose="020F0502020204030204" pitchFamily="34" charset="0"/>
            </a:endParaRPr>
          </a:p>
          <a:p>
            <a:pPr marL="457200" lvl="1" indent="0" algn="just">
              <a:lnSpc>
                <a:spcPct val="100000"/>
              </a:lnSpc>
              <a:buNone/>
            </a:pPr>
            <a:r>
              <a:rPr lang="hr-HR" sz="1800" dirty="0" smtClean="0">
                <a:solidFill>
                  <a:srgbClr val="000000"/>
                </a:solidFill>
                <a:latin typeface="Calibri" panose="020F0502020204030204" pitchFamily="34" charset="0"/>
                <a:ea typeface="Calibri" panose="020F0502020204030204" pitchFamily="34" charset="0"/>
              </a:rPr>
              <a:t>Na </a:t>
            </a:r>
            <a:r>
              <a:rPr lang="hr-HR" sz="1800" dirty="0">
                <a:solidFill>
                  <a:srgbClr val="000000"/>
                </a:solidFill>
                <a:latin typeface="Calibri" panose="020F0502020204030204" pitchFamily="34" charset="0"/>
                <a:ea typeface="Calibri" panose="020F0502020204030204" pitchFamily="34" charset="0"/>
              </a:rPr>
              <a:t>datum uvođenja </a:t>
            </a:r>
            <a:r>
              <a:rPr lang="hr-HR" sz="1800" dirty="0" smtClean="0">
                <a:solidFill>
                  <a:srgbClr val="000000"/>
                </a:solidFill>
                <a:latin typeface="Calibri" panose="020F0502020204030204" pitchFamily="34" charset="0"/>
                <a:ea typeface="Calibri" panose="020F0502020204030204" pitchFamily="34" charset="0"/>
              </a:rPr>
              <a:t>EUR treba iznose </a:t>
            </a:r>
            <a:r>
              <a:rPr lang="hr-HR" sz="1800" dirty="0">
                <a:solidFill>
                  <a:srgbClr val="000000"/>
                </a:solidFill>
                <a:latin typeface="Calibri" panose="020F0502020204030204" pitchFamily="34" charset="0"/>
                <a:ea typeface="Calibri" panose="020F0502020204030204" pitchFamily="34" charset="0"/>
              </a:rPr>
              <a:t>iz ugovora o kreditu </a:t>
            </a:r>
            <a:r>
              <a:rPr lang="hr-HR" sz="1800" dirty="0" smtClean="0">
                <a:solidFill>
                  <a:srgbClr val="000000"/>
                </a:solidFill>
                <a:latin typeface="Calibri" panose="020F0502020204030204" pitchFamily="34" charset="0"/>
                <a:ea typeface="Calibri" panose="020F0502020204030204" pitchFamily="34" charset="0"/>
              </a:rPr>
              <a:t>i </a:t>
            </a:r>
            <a:r>
              <a:rPr lang="hr-HR" sz="1800" dirty="0">
                <a:solidFill>
                  <a:srgbClr val="000000"/>
                </a:solidFill>
                <a:latin typeface="Calibri" panose="020F0502020204030204" pitchFamily="34" charset="0"/>
                <a:ea typeface="Calibri" panose="020F0502020204030204" pitchFamily="34" charset="0"/>
              </a:rPr>
              <a:t>ugovora o </a:t>
            </a:r>
            <a:r>
              <a:rPr lang="hr-HR" sz="1800" dirty="0" err="1">
                <a:solidFill>
                  <a:srgbClr val="000000"/>
                </a:solidFill>
                <a:latin typeface="Calibri" panose="020F0502020204030204" pitchFamily="34" charset="0"/>
                <a:ea typeface="Calibri" panose="020F0502020204030204" pitchFamily="34" charset="0"/>
              </a:rPr>
              <a:t>leasingu</a:t>
            </a:r>
            <a:r>
              <a:rPr lang="hr-HR" sz="1800" dirty="0">
                <a:solidFill>
                  <a:srgbClr val="000000"/>
                </a:solidFill>
                <a:latin typeface="Calibri" panose="020F0502020204030204" pitchFamily="34" charset="0"/>
                <a:ea typeface="Calibri" panose="020F0502020204030204" pitchFamily="34" charset="0"/>
              </a:rPr>
              <a:t> u kuni </a:t>
            </a:r>
            <a:r>
              <a:rPr lang="hr-HR" sz="1800" dirty="0" smtClean="0">
                <a:solidFill>
                  <a:srgbClr val="000000"/>
                </a:solidFill>
                <a:latin typeface="Calibri" panose="020F0502020204030204" pitchFamily="34" charset="0"/>
                <a:ea typeface="Calibri" panose="020F0502020204030204" pitchFamily="34" charset="0"/>
              </a:rPr>
              <a:t>preračunati </a:t>
            </a:r>
            <a:r>
              <a:rPr lang="hr-HR" sz="1800" dirty="0">
                <a:solidFill>
                  <a:srgbClr val="000000"/>
                </a:solidFill>
                <a:latin typeface="Calibri" panose="020F0502020204030204" pitchFamily="34" charset="0"/>
                <a:ea typeface="Calibri" panose="020F0502020204030204" pitchFamily="34" charset="0"/>
              </a:rPr>
              <a:t>iz kune u </a:t>
            </a:r>
            <a:r>
              <a:rPr lang="hr-HR" sz="1800" dirty="0" smtClean="0">
                <a:solidFill>
                  <a:srgbClr val="000000"/>
                </a:solidFill>
                <a:latin typeface="Calibri" panose="020F0502020204030204" pitchFamily="34" charset="0"/>
                <a:ea typeface="Calibri" panose="020F0502020204030204" pitchFamily="34" charset="0"/>
              </a:rPr>
              <a:t>EUR </a:t>
            </a:r>
            <a:r>
              <a:rPr lang="hr-HR" sz="1800" dirty="0">
                <a:solidFill>
                  <a:srgbClr val="000000"/>
                </a:solidFill>
                <a:latin typeface="Calibri" panose="020F0502020204030204" pitchFamily="34" charset="0"/>
                <a:ea typeface="Calibri" panose="020F0502020204030204" pitchFamily="34" charset="0"/>
              </a:rPr>
              <a:t>primjenom fiksnog tečaja konverzije i prema pravilima za </a:t>
            </a:r>
            <a:r>
              <a:rPr lang="hr-HR" sz="1800" dirty="0" smtClean="0">
                <a:solidFill>
                  <a:srgbClr val="000000"/>
                </a:solidFill>
                <a:latin typeface="Calibri" panose="020F0502020204030204" pitchFamily="34" charset="0"/>
                <a:ea typeface="Calibri" panose="020F0502020204030204" pitchFamily="34" charset="0"/>
              </a:rPr>
              <a:t>preračunavanje:</a:t>
            </a:r>
          </a:p>
          <a:p>
            <a:pPr marL="457200" lvl="1" indent="0" algn="just">
              <a:lnSpc>
                <a:spcPct val="100000"/>
              </a:lnSpc>
              <a:buNone/>
            </a:pPr>
            <a:endParaRPr lang="hr-HR" sz="1800" dirty="0" smtClean="0">
              <a:solidFill>
                <a:srgbClr val="000000"/>
              </a:solidFill>
              <a:latin typeface="Calibri" panose="020F0502020204030204" pitchFamily="34" charset="0"/>
              <a:ea typeface="Calibri" panose="020F0502020204030204" pitchFamily="34" charset="0"/>
            </a:endParaRPr>
          </a:p>
          <a:p>
            <a:pPr lvl="1" algn="just">
              <a:lnSpc>
                <a:spcPct val="100000"/>
              </a:lnSpc>
              <a:buFontTx/>
              <a:buChar char="-"/>
            </a:pPr>
            <a:r>
              <a:rPr lang="hr-HR" sz="1800" dirty="0" smtClean="0">
                <a:solidFill>
                  <a:srgbClr val="000000"/>
                </a:solidFill>
                <a:latin typeface="Calibri" panose="020F0502020204030204" pitchFamily="34" charset="0"/>
                <a:ea typeface="Calibri" panose="020F0502020204030204" pitchFamily="34" charset="0"/>
              </a:rPr>
              <a:t>nedospjeli </a:t>
            </a:r>
            <a:r>
              <a:rPr lang="hr-HR" sz="1800" dirty="0">
                <a:solidFill>
                  <a:srgbClr val="000000"/>
                </a:solidFill>
                <a:latin typeface="Calibri" panose="020F0502020204030204" pitchFamily="34" charset="0"/>
                <a:ea typeface="Calibri" panose="020F0502020204030204" pitchFamily="34" charset="0"/>
              </a:rPr>
              <a:t>iznos glavnice u kuni, </a:t>
            </a:r>
          </a:p>
          <a:p>
            <a:pPr lvl="1" algn="just">
              <a:lnSpc>
                <a:spcPct val="100000"/>
              </a:lnSpc>
              <a:buFontTx/>
              <a:buChar char="-"/>
            </a:pPr>
            <a:r>
              <a:rPr lang="hr-HR" sz="1800" dirty="0">
                <a:solidFill>
                  <a:srgbClr val="000000"/>
                </a:solidFill>
                <a:latin typeface="Calibri" panose="020F0502020204030204" pitchFamily="34" charset="0"/>
                <a:ea typeface="Calibri" panose="020F0502020204030204" pitchFamily="34" charset="0"/>
              </a:rPr>
              <a:t>dospjeli obračunati, a neplaćeni iznos glavnice  u kuni, </a:t>
            </a:r>
          </a:p>
          <a:p>
            <a:pPr lvl="1" algn="just">
              <a:lnSpc>
                <a:spcPct val="100000"/>
              </a:lnSpc>
              <a:buFontTx/>
              <a:buChar char="-"/>
            </a:pPr>
            <a:r>
              <a:rPr lang="hr-HR" sz="1800" dirty="0">
                <a:solidFill>
                  <a:srgbClr val="000000"/>
                </a:solidFill>
                <a:latin typeface="Calibri" panose="020F0502020204030204" pitchFamily="34" charset="0"/>
                <a:ea typeface="Calibri" panose="020F0502020204030204" pitchFamily="34" charset="0"/>
              </a:rPr>
              <a:t>ostali nedospjeli iznosi u kuni koji proizlaze iz ugovornog odnosa </a:t>
            </a:r>
          </a:p>
          <a:p>
            <a:pPr lvl="1" algn="just">
              <a:lnSpc>
                <a:spcPct val="100000"/>
              </a:lnSpc>
              <a:buFontTx/>
              <a:buChar char="-"/>
            </a:pPr>
            <a:r>
              <a:rPr lang="hr-HR" sz="1800" dirty="0">
                <a:solidFill>
                  <a:srgbClr val="000000"/>
                </a:solidFill>
                <a:latin typeface="Calibri" panose="020F0502020204030204" pitchFamily="34" charset="0"/>
                <a:ea typeface="Calibri" panose="020F0502020204030204" pitchFamily="34" charset="0"/>
              </a:rPr>
              <a:t>ostali dospjeli obračunati, a neplaćeni iznosi u kuni koji proizlaze iz ugovornog odnosa</a:t>
            </a:r>
            <a:r>
              <a:rPr lang="hr-HR" sz="1800" dirty="0" smtClean="0">
                <a:solidFill>
                  <a:srgbClr val="000000"/>
                </a:solidFill>
                <a:latin typeface="Calibri" panose="020F0502020204030204" pitchFamily="34" charset="0"/>
                <a:ea typeface="Calibri" panose="020F0502020204030204" pitchFamily="34" charset="0"/>
              </a:rPr>
              <a:t>.</a:t>
            </a:r>
          </a:p>
          <a:p>
            <a:pPr marL="457200" lvl="1" indent="0" algn="just">
              <a:lnSpc>
                <a:spcPct val="100000"/>
              </a:lnSpc>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lnSpc>
                <a:spcPct val="100000"/>
              </a:lnSpc>
              <a:buNone/>
            </a:pPr>
            <a:r>
              <a:rPr lang="hr-HR" sz="1800" dirty="0">
                <a:solidFill>
                  <a:srgbClr val="000000"/>
                </a:solidFill>
                <a:latin typeface="Calibri" panose="020F0502020204030204" pitchFamily="34" charset="0"/>
                <a:ea typeface="Calibri" panose="020F0502020204030204" pitchFamily="34" charset="0"/>
              </a:rPr>
              <a:t>Stanje navedenih iznosa u bilanci izraženo u kunama na dan 31.12.2022. preračunat će se u </a:t>
            </a:r>
            <a:r>
              <a:rPr lang="hr-HR" sz="1800" dirty="0" smtClean="0">
                <a:solidFill>
                  <a:srgbClr val="000000"/>
                </a:solidFill>
                <a:latin typeface="Calibri" panose="020F0502020204030204" pitchFamily="34" charset="0"/>
                <a:ea typeface="Calibri" panose="020F0502020204030204" pitchFamily="34" charset="0"/>
              </a:rPr>
              <a:t>EUR </a:t>
            </a:r>
            <a:r>
              <a:rPr lang="hr-HR" sz="1800" dirty="0">
                <a:solidFill>
                  <a:srgbClr val="000000"/>
                </a:solidFill>
                <a:latin typeface="Calibri" panose="020F0502020204030204" pitchFamily="34" charset="0"/>
                <a:ea typeface="Calibri" panose="020F0502020204030204" pitchFamily="34" charset="0"/>
              </a:rPr>
              <a:t>primjenom fiksnog tečaja konverzije i prema pravilima za preračunavanje te prenijeti kao početno stanje u bilanci na dan 1.1.2023. </a:t>
            </a:r>
          </a:p>
          <a:p>
            <a:pPr marL="457200" lvl="1" indent="0" algn="just">
              <a:buNone/>
            </a:pPr>
            <a:endParaRPr lang="hr-HR" sz="1900" dirty="0" smtClean="0">
              <a:solidFill>
                <a:srgbClr val="000000"/>
              </a:solidFill>
              <a:latin typeface="Calibri" panose="020F0502020204030204" pitchFamily="34" charset="0"/>
              <a:ea typeface="Calibri" panose="020F0502020204030204" pitchFamily="34" charset="0"/>
            </a:endParaRPr>
          </a:p>
          <a:p>
            <a:pPr marL="457200" lvl="1" indent="0" algn="just">
              <a:buNone/>
            </a:pPr>
            <a:r>
              <a:rPr lang="hr-HR" sz="1900" b="1" dirty="0" smtClean="0">
                <a:solidFill>
                  <a:srgbClr val="000000"/>
                </a:solidFill>
                <a:latin typeface="Calibri" panose="020F0502020204030204" pitchFamily="34" charset="0"/>
                <a:ea typeface="Calibri" panose="020F0502020204030204" pitchFamily="34" charset="0"/>
              </a:rPr>
              <a:t>Iznimka: Ugovor </a:t>
            </a:r>
            <a:r>
              <a:rPr lang="hr-HR" sz="1900" b="1" dirty="0">
                <a:solidFill>
                  <a:srgbClr val="000000"/>
                </a:solidFill>
                <a:latin typeface="Calibri" panose="020F0502020204030204" pitchFamily="34" charset="0"/>
                <a:ea typeface="Calibri" panose="020F0502020204030204" pitchFamily="34" charset="0"/>
              </a:rPr>
              <a:t>o </a:t>
            </a:r>
            <a:r>
              <a:rPr lang="hr-HR" sz="1900" b="1" dirty="0" smtClean="0">
                <a:solidFill>
                  <a:srgbClr val="000000"/>
                </a:solidFill>
                <a:latin typeface="Calibri" panose="020F0502020204030204" pitchFamily="34" charset="0"/>
                <a:ea typeface="Calibri" panose="020F0502020204030204" pitchFamily="34" charset="0"/>
              </a:rPr>
              <a:t>kreditu </a:t>
            </a:r>
            <a:r>
              <a:rPr lang="hr-HR" sz="1900" b="1" dirty="0">
                <a:solidFill>
                  <a:srgbClr val="000000"/>
                </a:solidFill>
                <a:latin typeface="Calibri" panose="020F0502020204030204" pitchFamily="34" charset="0"/>
                <a:ea typeface="Calibri" panose="020F0502020204030204" pitchFamily="34" charset="0"/>
              </a:rPr>
              <a:t>i </a:t>
            </a:r>
            <a:r>
              <a:rPr lang="hr-HR" sz="1900" b="1" dirty="0" smtClean="0">
                <a:solidFill>
                  <a:srgbClr val="000000"/>
                </a:solidFill>
                <a:latin typeface="Calibri" panose="020F0502020204030204" pitchFamily="34" charset="0"/>
                <a:ea typeface="Calibri" panose="020F0502020204030204" pitchFamily="34" charset="0"/>
              </a:rPr>
              <a:t>ugovor </a:t>
            </a:r>
            <a:r>
              <a:rPr lang="hr-HR" sz="1900" b="1" dirty="0">
                <a:solidFill>
                  <a:srgbClr val="000000"/>
                </a:solidFill>
                <a:latin typeface="Calibri" panose="020F0502020204030204" pitchFamily="34" charset="0"/>
                <a:ea typeface="Calibri" panose="020F0502020204030204" pitchFamily="34" charset="0"/>
              </a:rPr>
              <a:t>o </a:t>
            </a:r>
            <a:r>
              <a:rPr lang="hr-HR" sz="1900" b="1" dirty="0" err="1">
                <a:solidFill>
                  <a:srgbClr val="000000"/>
                </a:solidFill>
                <a:latin typeface="Calibri" panose="020F0502020204030204" pitchFamily="34" charset="0"/>
                <a:ea typeface="Calibri" panose="020F0502020204030204" pitchFamily="34" charset="0"/>
              </a:rPr>
              <a:t>leasingu</a:t>
            </a:r>
            <a:r>
              <a:rPr lang="hr-HR" sz="1900" b="1" dirty="0">
                <a:solidFill>
                  <a:srgbClr val="000000"/>
                </a:solidFill>
                <a:latin typeface="Calibri" panose="020F0502020204030204" pitchFamily="34" charset="0"/>
                <a:ea typeface="Calibri" panose="020F0502020204030204" pitchFamily="34" charset="0"/>
              </a:rPr>
              <a:t> u kuni s valutnom klauzulom u EUR </a:t>
            </a:r>
            <a:endParaRPr lang="hr-HR" sz="1900" b="1" dirty="0" smtClean="0">
              <a:solidFill>
                <a:srgbClr val="000000"/>
              </a:solidFill>
              <a:latin typeface="Calibri" panose="020F0502020204030204" pitchFamily="34" charset="0"/>
              <a:ea typeface="Calibri" panose="020F0502020204030204" pitchFamily="34" charset="0"/>
            </a:endParaRPr>
          </a:p>
          <a:p>
            <a:pPr marL="457200" lvl="1" indent="0" algn="just">
              <a:buNone/>
            </a:pPr>
            <a:r>
              <a:rPr lang="hr-HR" sz="1900" dirty="0">
                <a:solidFill>
                  <a:srgbClr val="000000"/>
                </a:solidFill>
                <a:latin typeface="Calibri" panose="020F0502020204030204" pitchFamily="34" charset="0"/>
                <a:ea typeface="Calibri" panose="020F0502020204030204" pitchFamily="34" charset="0"/>
              </a:rPr>
              <a:t> </a:t>
            </a:r>
            <a:r>
              <a:rPr lang="hr-HR" sz="1900" dirty="0" smtClean="0">
                <a:solidFill>
                  <a:srgbClr val="000000"/>
                </a:solidFill>
                <a:latin typeface="Calibri" panose="020F0502020204030204" pitchFamily="34" charset="0"/>
                <a:ea typeface="Calibri" panose="020F0502020204030204" pitchFamily="34" charset="0"/>
              </a:rPr>
              <a:t>- iznosi iz </a:t>
            </a:r>
            <a:r>
              <a:rPr lang="hr-HR" sz="1900" dirty="0">
                <a:solidFill>
                  <a:srgbClr val="000000"/>
                </a:solidFill>
                <a:latin typeface="Calibri" panose="020F0502020204030204" pitchFamily="34" charset="0"/>
                <a:ea typeface="Calibri" panose="020F0502020204030204" pitchFamily="34" charset="0"/>
              </a:rPr>
              <a:t>ugovornog odnosa, </a:t>
            </a:r>
            <a:r>
              <a:rPr lang="hr-HR" sz="1900" dirty="0" smtClean="0">
                <a:solidFill>
                  <a:srgbClr val="000000"/>
                </a:solidFill>
                <a:latin typeface="Calibri" panose="020F0502020204030204" pitchFamily="34" charset="0"/>
                <a:ea typeface="Calibri" panose="020F0502020204030204" pitchFamily="34" charset="0"/>
              </a:rPr>
              <a:t>a iskazani u </a:t>
            </a:r>
            <a:r>
              <a:rPr lang="hr-HR" sz="1900" dirty="0">
                <a:solidFill>
                  <a:srgbClr val="000000"/>
                </a:solidFill>
                <a:latin typeface="Calibri" panose="020F0502020204030204" pitchFamily="34" charset="0"/>
                <a:ea typeface="Calibri" panose="020F0502020204030204" pitchFamily="34" charset="0"/>
              </a:rPr>
              <a:t>EUR ostaju </a:t>
            </a:r>
            <a:r>
              <a:rPr lang="hr-HR" sz="1900" dirty="0" smtClean="0">
                <a:solidFill>
                  <a:srgbClr val="000000"/>
                </a:solidFill>
                <a:latin typeface="Calibri" panose="020F0502020204030204" pitchFamily="34" charset="0"/>
                <a:ea typeface="Calibri" panose="020F0502020204030204" pitchFamily="34" charset="0"/>
              </a:rPr>
              <a:t>u EUR </a:t>
            </a:r>
            <a:r>
              <a:rPr lang="hr-HR" sz="1900" dirty="0">
                <a:solidFill>
                  <a:srgbClr val="000000"/>
                </a:solidFill>
                <a:latin typeface="Calibri" panose="020F0502020204030204" pitchFamily="34" charset="0"/>
                <a:ea typeface="Calibri" panose="020F0502020204030204" pitchFamily="34" charset="0"/>
              </a:rPr>
              <a:t>kako je bilo ugovoreno prije datuma uvođenja </a:t>
            </a:r>
            <a:r>
              <a:rPr lang="hr-HR" sz="1900" dirty="0" err="1" smtClean="0">
                <a:solidFill>
                  <a:srgbClr val="000000"/>
                </a:solidFill>
                <a:latin typeface="Calibri" panose="020F0502020204030204" pitchFamily="34" charset="0"/>
                <a:ea typeface="Calibri" panose="020F0502020204030204" pitchFamily="34" charset="0"/>
              </a:rPr>
              <a:t>EURa</a:t>
            </a:r>
            <a:endParaRPr lang="hr-HR" sz="1800" dirty="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12159530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FINANCIJSKO I RAČUNOVODSTVENO POSLOVANJE</a:t>
            </a:r>
            <a:endParaRPr lang="hr-HR" sz="4000" dirty="0"/>
          </a:p>
        </p:txBody>
      </p:sp>
      <p:sp>
        <p:nvSpPr>
          <p:cNvPr id="3" name="Rezervirano mjesto sadržaja 2"/>
          <p:cNvSpPr>
            <a:spLocks noGrp="1"/>
          </p:cNvSpPr>
          <p:nvPr>
            <p:ph idx="1"/>
          </p:nvPr>
        </p:nvSpPr>
        <p:spPr>
          <a:xfrm>
            <a:off x="133004" y="1557002"/>
            <a:ext cx="11887200" cy="4751676"/>
          </a:xfrm>
        </p:spPr>
        <p:txBody>
          <a:bodyPr>
            <a:normAutofit fontScale="92500" lnSpcReduction="10000"/>
          </a:bodyPr>
          <a:lstStyle/>
          <a:p>
            <a:pPr marL="457200" lvl="1" indent="0" algn="just">
              <a:buNone/>
            </a:pPr>
            <a:r>
              <a:rPr lang="hr-HR" sz="1800" b="1" dirty="0" smtClean="0">
                <a:solidFill>
                  <a:srgbClr val="000000"/>
                </a:solidFill>
                <a:latin typeface="Calibri" panose="020F0502020204030204" pitchFamily="34" charset="0"/>
                <a:ea typeface="Calibri" panose="020F0502020204030204" pitchFamily="34" charset="0"/>
              </a:rPr>
              <a:t>Pravila preračunavanja ugovora o kreditu i ugovora o </a:t>
            </a:r>
            <a:r>
              <a:rPr lang="hr-HR" sz="1800" b="1" dirty="0" err="1" smtClean="0">
                <a:solidFill>
                  <a:srgbClr val="000000"/>
                </a:solidFill>
                <a:latin typeface="Calibri" panose="020F0502020204030204" pitchFamily="34" charset="0"/>
                <a:ea typeface="Calibri" panose="020F0502020204030204" pitchFamily="34" charset="0"/>
              </a:rPr>
              <a:t>leasingu</a:t>
            </a:r>
            <a:r>
              <a:rPr lang="hr-HR" sz="1800" b="1" dirty="0" smtClean="0">
                <a:solidFill>
                  <a:srgbClr val="000000"/>
                </a:solidFill>
                <a:latin typeface="Calibri" panose="020F0502020204030204" pitchFamily="34" charset="0"/>
                <a:ea typeface="Calibri" panose="020F0502020204030204" pitchFamily="34" charset="0"/>
              </a:rPr>
              <a:t> u kunama</a:t>
            </a:r>
          </a:p>
          <a:p>
            <a:pPr lvl="1" algn="just">
              <a:buFont typeface="Wingdings" panose="05000000000000000000" pitchFamily="2" charset="2"/>
              <a:buChar char="§"/>
            </a:pPr>
            <a:r>
              <a:rPr lang="hr-HR" sz="1800" b="1" dirty="0" smtClean="0">
                <a:solidFill>
                  <a:srgbClr val="000000"/>
                </a:solidFill>
                <a:latin typeface="Calibri" panose="020F0502020204030204" pitchFamily="34" charset="0"/>
                <a:ea typeface="Calibri" panose="020F0502020204030204" pitchFamily="34" charset="0"/>
              </a:rPr>
              <a:t>Obavijesti klijentima i novi otplatni plan </a:t>
            </a:r>
          </a:p>
          <a:p>
            <a:pPr marL="457200" lvl="1" indent="0" algn="just">
              <a:lnSpc>
                <a:spcPct val="100000"/>
              </a:lnSpc>
              <a:buNone/>
            </a:pPr>
            <a:endParaRPr lang="hr-HR" sz="1800" dirty="0" smtClean="0">
              <a:solidFill>
                <a:srgbClr val="000000"/>
              </a:solidFill>
              <a:latin typeface="Calibri" panose="020F0502020204030204" pitchFamily="34" charset="0"/>
              <a:ea typeface="Calibri" panose="020F0502020204030204" pitchFamily="34" charset="0"/>
            </a:endParaRPr>
          </a:p>
          <a:p>
            <a:pPr marL="457200" lvl="1" indent="0" algn="just">
              <a:lnSpc>
                <a:spcPct val="100000"/>
              </a:lnSpc>
              <a:buNone/>
            </a:pPr>
            <a:r>
              <a:rPr lang="hr-HR" sz="1800" dirty="0">
                <a:solidFill>
                  <a:srgbClr val="000000"/>
                </a:solidFill>
                <a:latin typeface="Calibri" panose="020F0502020204030204" pitchFamily="34" charset="0"/>
                <a:ea typeface="Calibri" panose="020F0502020204030204" pitchFamily="34" charset="0"/>
              </a:rPr>
              <a:t>Zakonom o uvođenju eura propisana je obveza kreditnim </a:t>
            </a:r>
            <a:r>
              <a:rPr lang="hr-HR" sz="1800" dirty="0" smtClean="0">
                <a:solidFill>
                  <a:srgbClr val="000000"/>
                </a:solidFill>
                <a:latin typeface="Calibri" panose="020F0502020204030204" pitchFamily="34" charset="0"/>
                <a:ea typeface="Calibri" panose="020F0502020204030204" pitchFamily="34" charset="0"/>
              </a:rPr>
              <a:t>institucijama </a:t>
            </a:r>
            <a:r>
              <a:rPr lang="hr-HR" sz="1800" dirty="0">
                <a:solidFill>
                  <a:srgbClr val="000000"/>
                </a:solidFill>
                <a:latin typeface="Calibri" panose="020F0502020204030204" pitchFamily="34" charset="0"/>
                <a:ea typeface="Calibri" panose="020F0502020204030204" pitchFamily="34" charset="0"/>
              </a:rPr>
              <a:t>slanje individualne obavijesti klijentima s kojima kreditna institucija ima </a:t>
            </a:r>
            <a:r>
              <a:rPr lang="hr-HR" sz="1800" dirty="0" smtClean="0">
                <a:solidFill>
                  <a:srgbClr val="000000"/>
                </a:solidFill>
                <a:latin typeface="Calibri" panose="020F0502020204030204" pitchFamily="34" charset="0"/>
                <a:ea typeface="Calibri" panose="020F0502020204030204" pitchFamily="34" charset="0"/>
              </a:rPr>
              <a:t>sklopljene:</a:t>
            </a:r>
          </a:p>
          <a:p>
            <a:pPr marL="457200" lvl="1" indent="0" algn="just">
              <a:lnSpc>
                <a:spcPct val="100000"/>
              </a:lnSpc>
              <a:buNone/>
            </a:pPr>
            <a:endParaRPr lang="hr-HR" sz="1800" dirty="0" smtClean="0">
              <a:solidFill>
                <a:srgbClr val="000000"/>
              </a:solidFill>
              <a:latin typeface="Calibri" panose="020F0502020204030204" pitchFamily="34" charset="0"/>
              <a:ea typeface="Calibri" panose="020F0502020204030204" pitchFamily="34" charset="0"/>
            </a:endParaRPr>
          </a:p>
          <a:p>
            <a:pPr lvl="1" algn="just">
              <a:lnSpc>
                <a:spcPct val="100000"/>
              </a:lnSpc>
              <a:buFontTx/>
              <a:buChar char="-"/>
            </a:pPr>
            <a:r>
              <a:rPr lang="hr-HR" sz="1800" dirty="0" smtClean="0">
                <a:solidFill>
                  <a:srgbClr val="000000"/>
                </a:solidFill>
                <a:latin typeface="Calibri" panose="020F0502020204030204" pitchFamily="34" charset="0"/>
                <a:ea typeface="Calibri" panose="020F0502020204030204" pitchFamily="34" charset="0"/>
              </a:rPr>
              <a:t>ugovore </a:t>
            </a:r>
            <a:r>
              <a:rPr lang="hr-HR" sz="1800" dirty="0">
                <a:solidFill>
                  <a:srgbClr val="000000"/>
                </a:solidFill>
                <a:latin typeface="Calibri" panose="020F0502020204030204" pitchFamily="34" charset="0"/>
                <a:ea typeface="Calibri" panose="020F0502020204030204" pitchFamily="34" charset="0"/>
              </a:rPr>
              <a:t>o kreditu u kuni ili u euru ili uz valutnu klauzulu uz primjenu fiksne ili promjenjive kamatne </a:t>
            </a:r>
            <a:r>
              <a:rPr lang="hr-HR" sz="1800" dirty="0" smtClean="0">
                <a:solidFill>
                  <a:srgbClr val="000000"/>
                </a:solidFill>
                <a:latin typeface="Calibri" panose="020F0502020204030204" pitchFamily="34" charset="0"/>
                <a:ea typeface="Calibri" panose="020F0502020204030204" pitchFamily="34" charset="0"/>
              </a:rPr>
              <a:t>stope</a:t>
            </a:r>
          </a:p>
          <a:p>
            <a:pPr lvl="1" algn="just">
              <a:lnSpc>
                <a:spcPct val="100000"/>
              </a:lnSpc>
              <a:buFontTx/>
              <a:buChar char="-"/>
            </a:pPr>
            <a:r>
              <a:rPr lang="hr-HR" sz="1800" dirty="0" smtClean="0">
                <a:solidFill>
                  <a:srgbClr val="000000"/>
                </a:solidFill>
                <a:latin typeface="Calibri" panose="020F0502020204030204" pitchFamily="34" charset="0"/>
                <a:ea typeface="Calibri" panose="020F0502020204030204" pitchFamily="34" charset="0"/>
              </a:rPr>
              <a:t>ugovore </a:t>
            </a:r>
            <a:r>
              <a:rPr lang="hr-HR" sz="1800" dirty="0">
                <a:solidFill>
                  <a:srgbClr val="000000"/>
                </a:solidFill>
                <a:latin typeface="Calibri" panose="020F0502020204030204" pitchFamily="34" charset="0"/>
                <a:ea typeface="Calibri" panose="020F0502020204030204" pitchFamily="34" charset="0"/>
              </a:rPr>
              <a:t>o </a:t>
            </a:r>
            <a:r>
              <a:rPr lang="hr-HR" sz="1800" dirty="0" err="1">
                <a:solidFill>
                  <a:srgbClr val="000000"/>
                </a:solidFill>
                <a:latin typeface="Calibri" panose="020F0502020204030204" pitchFamily="34" charset="0"/>
                <a:ea typeface="Calibri" panose="020F0502020204030204" pitchFamily="34" charset="0"/>
              </a:rPr>
              <a:t>leasingu</a:t>
            </a:r>
            <a:r>
              <a:rPr lang="hr-HR" sz="1800" dirty="0">
                <a:solidFill>
                  <a:srgbClr val="000000"/>
                </a:solidFill>
                <a:latin typeface="Calibri" panose="020F0502020204030204" pitchFamily="34" charset="0"/>
                <a:ea typeface="Calibri" panose="020F0502020204030204" pitchFamily="34" charset="0"/>
              </a:rPr>
              <a:t> u kuni ili u euru ili uz valutnu klauzulu, uz primjenu fiksne ili promjenjive kamatne stope </a:t>
            </a:r>
            <a:endParaRPr lang="hr-HR" sz="1800" dirty="0" smtClean="0">
              <a:solidFill>
                <a:srgbClr val="000000"/>
              </a:solidFill>
              <a:latin typeface="Calibri" panose="020F0502020204030204" pitchFamily="34" charset="0"/>
              <a:ea typeface="Calibri" panose="020F0502020204030204" pitchFamily="34" charset="0"/>
            </a:endParaRPr>
          </a:p>
          <a:p>
            <a:pPr marL="457200" lvl="1" indent="0" algn="just">
              <a:lnSpc>
                <a:spcPct val="100000"/>
              </a:lnSpc>
              <a:buNone/>
            </a:pPr>
            <a:endParaRPr lang="hr-HR" sz="1800" dirty="0" smtClean="0">
              <a:solidFill>
                <a:srgbClr val="000000"/>
              </a:solidFill>
              <a:latin typeface="Calibri" panose="020F0502020204030204" pitchFamily="34" charset="0"/>
              <a:ea typeface="Calibri" panose="020F0502020204030204" pitchFamily="34" charset="0"/>
            </a:endParaRPr>
          </a:p>
          <a:p>
            <a:pPr marL="457200" lvl="1" indent="0" algn="just">
              <a:lnSpc>
                <a:spcPct val="100000"/>
              </a:lnSpc>
              <a:buNone/>
            </a:pPr>
            <a:r>
              <a:rPr lang="hr-HR" sz="1800" dirty="0" smtClean="0">
                <a:solidFill>
                  <a:srgbClr val="000000"/>
                </a:solidFill>
                <a:latin typeface="Calibri" panose="020F0502020204030204" pitchFamily="34" charset="0"/>
                <a:ea typeface="Calibri" panose="020F0502020204030204" pitchFamily="34" charset="0"/>
              </a:rPr>
              <a:t>Individualna obavijest klijentima treba sadržavati informaciju </a:t>
            </a:r>
            <a:r>
              <a:rPr lang="hr-HR" sz="1800" dirty="0">
                <a:solidFill>
                  <a:srgbClr val="000000"/>
                </a:solidFill>
                <a:latin typeface="Calibri" panose="020F0502020204030204" pitchFamily="34" charset="0"/>
                <a:ea typeface="Calibri" panose="020F0502020204030204" pitchFamily="34" charset="0"/>
              </a:rPr>
              <a:t>o preračunavanju, parametru, marži i visini kamatne stope, uključujući ako je primjenjivo, novi otplatni </a:t>
            </a:r>
            <a:r>
              <a:rPr lang="hr-HR" sz="1800" dirty="0" smtClean="0">
                <a:solidFill>
                  <a:srgbClr val="000000"/>
                </a:solidFill>
                <a:latin typeface="Calibri" panose="020F0502020204030204" pitchFamily="34" charset="0"/>
                <a:ea typeface="Calibri" panose="020F0502020204030204" pitchFamily="34" charset="0"/>
              </a:rPr>
              <a:t>plan.</a:t>
            </a:r>
          </a:p>
          <a:p>
            <a:pPr marL="457200" lvl="1" indent="0" algn="just">
              <a:lnSpc>
                <a:spcPct val="100000"/>
              </a:lnSpc>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r>
              <a:rPr lang="hr-HR" sz="1800" dirty="0">
                <a:solidFill>
                  <a:srgbClr val="000000"/>
                </a:solidFill>
                <a:latin typeface="Calibri" panose="020F0502020204030204" pitchFamily="34" charset="0"/>
                <a:ea typeface="Calibri" panose="020F0502020204030204" pitchFamily="34" charset="0"/>
              </a:rPr>
              <a:t>Svrha </a:t>
            </a:r>
            <a:r>
              <a:rPr lang="hr-HR" sz="1800" dirty="0" smtClean="0">
                <a:solidFill>
                  <a:srgbClr val="000000"/>
                </a:solidFill>
                <a:latin typeface="Calibri" panose="020F0502020204030204" pitchFamily="34" charset="0"/>
                <a:ea typeface="Calibri" panose="020F0502020204030204" pitchFamily="34" charset="0"/>
              </a:rPr>
              <a:t>obavijesti:</a:t>
            </a:r>
          </a:p>
          <a:p>
            <a:pPr lvl="1" algn="just">
              <a:buFontTx/>
              <a:buChar char="-"/>
            </a:pPr>
            <a:r>
              <a:rPr lang="hr-HR" sz="1800" dirty="0" smtClean="0">
                <a:solidFill>
                  <a:srgbClr val="000000"/>
                </a:solidFill>
                <a:latin typeface="Calibri" panose="020F0502020204030204" pitchFamily="34" charset="0"/>
                <a:ea typeface="Calibri" panose="020F0502020204030204" pitchFamily="34" charset="0"/>
              </a:rPr>
              <a:t>pravovremena </a:t>
            </a:r>
            <a:r>
              <a:rPr lang="hr-HR" sz="1800" dirty="0">
                <a:solidFill>
                  <a:srgbClr val="000000"/>
                </a:solidFill>
                <a:latin typeface="Calibri" panose="020F0502020204030204" pitchFamily="34" charset="0"/>
                <a:ea typeface="Calibri" panose="020F0502020204030204" pitchFamily="34" charset="0"/>
              </a:rPr>
              <a:t>dostava otplatnih planova </a:t>
            </a:r>
            <a:r>
              <a:rPr lang="hr-HR" sz="1800" dirty="0" smtClean="0">
                <a:solidFill>
                  <a:srgbClr val="000000"/>
                </a:solidFill>
                <a:latin typeface="Calibri" panose="020F0502020204030204" pitchFamily="34" charset="0"/>
                <a:ea typeface="Calibri" panose="020F0502020204030204" pitchFamily="34" charset="0"/>
              </a:rPr>
              <a:t>klijentima</a:t>
            </a:r>
            <a:endParaRPr lang="hr-HR" sz="1800" dirty="0">
              <a:solidFill>
                <a:srgbClr val="000000"/>
              </a:solidFill>
              <a:latin typeface="Calibri" panose="020F0502020204030204" pitchFamily="34" charset="0"/>
              <a:ea typeface="Calibri" panose="020F0502020204030204" pitchFamily="34" charset="0"/>
            </a:endParaRPr>
          </a:p>
          <a:p>
            <a:pPr lvl="1" algn="just">
              <a:buFontTx/>
              <a:buChar char="-"/>
            </a:pPr>
            <a:r>
              <a:rPr lang="hr-HR" sz="1800" dirty="0" smtClean="0">
                <a:solidFill>
                  <a:srgbClr val="000000"/>
                </a:solidFill>
                <a:latin typeface="Calibri" panose="020F0502020204030204" pitchFamily="34" charset="0"/>
                <a:ea typeface="Calibri" panose="020F0502020204030204" pitchFamily="34" charset="0"/>
              </a:rPr>
              <a:t>transparentna </a:t>
            </a:r>
            <a:r>
              <a:rPr lang="hr-HR" sz="1800" dirty="0">
                <a:solidFill>
                  <a:srgbClr val="000000"/>
                </a:solidFill>
                <a:latin typeface="Calibri" panose="020F0502020204030204" pitchFamily="34" charset="0"/>
                <a:ea typeface="Calibri" panose="020F0502020204030204" pitchFamily="34" charset="0"/>
              </a:rPr>
              <a:t>informaciju o iznosu ostatka duga i iznosu obroka </a:t>
            </a:r>
            <a:r>
              <a:rPr lang="hr-HR" sz="1800" dirty="0" smtClean="0">
                <a:solidFill>
                  <a:srgbClr val="000000"/>
                </a:solidFill>
                <a:latin typeface="Calibri" panose="020F0502020204030204" pitchFamily="34" charset="0"/>
                <a:ea typeface="Calibri" panose="020F0502020204030204" pitchFamily="34" charset="0"/>
              </a:rPr>
              <a:t>koji </a:t>
            </a:r>
            <a:r>
              <a:rPr lang="hr-HR" sz="1800" dirty="0">
                <a:solidFill>
                  <a:srgbClr val="000000"/>
                </a:solidFill>
                <a:latin typeface="Calibri" panose="020F0502020204030204" pitchFamily="34" charset="0"/>
                <a:ea typeface="Calibri" panose="020F0502020204030204" pitchFamily="34" charset="0"/>
              </a:rPr>
              <a:t>dospijevaju u mjesecu čiji je prvi dan jednak datumu uvođenja eura te u svim ostalim mjesecima do idućeg redovnog usklađenja promjenjivog parametra</a:t>
            </a:r>
            <a:r>
              <a:rPr lang="hr-HR" sz="1800" dirty="0">
                <a:latin typeface="Times New Roman" panose="02020603050405020304" pitchFamily="18" charset="0"/>
                <a:ea typeface="Times New Roman" panose="02020603050405020304" pitchFamily="18" charset="0"/>
              </a:rPr>
              <a:t>. </a:t>
            </a:r>
            <a:endParaRPr lang="hr-HR" sz="1800" dirty="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31008788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FINANCIJSKO I RAČUNOVODSTVENO POSLOVANJE</a:t>
            </a:r>
            <a:endParaRPr lang="hr-HR" sz="4000" dirty="0"/>
          </a:p>
        </p:txBody>
      </p:sp>
      <p:sp>
        <p:nvSpPr>
          <p:cNvPr id="3" name="Rezervirano mjesto sadržaja 2"/>
          <p:cNvSpPr>
            <a:spLocks noGrp="1"/>
          </p:cNvSpPr>
          <p:nvPr>
            <p:ph idx="1"/>
          </p:nvPr>
        </p:nvSpPr>
        <p:spPr>
          <a:xfrm>
            <a:off x="133004" y="1557002"/>
            <a:ext cx="11887200" cy="4751676"/>
          </a:xfrm>
        </p:spPr>
        <p:txBody>
          <a:bodyPr>
            <a:normAutofit/>
          </a:bodyPr>
          <a:lstStyle/>
          <a:p>
            <a:pPr marL="457200" lvl="1" indent="0" algn="just">
              <a:buNone/>
            </a:pPr>
            <a:endParaRPr lang="hr-HR" sz="1800" b="1" dirty="0" smtClean="0">
              <a:solidFill>
                <a:srgbClr val="000000"/>
              </a:solidFill>
              <a:latin typeface="Calibri" panose="020F0502020204030204" pitchFamily="34" charset="0"/>
              <a:ea typeface="Calibri" panose="020F0502020204030204" pitchFamily="34" charset="0"/>
            </a:endParaRPr>
          </a:p>
          <a:p>
            <a:pPr marL="457200" lvl="1" indent="0" algn="just">
              <a:buNone/>
            </a:pPr>
            <a:r>
              <a:rPr lang="hr-HR" sz="1800" b="1" dirty="0" smtClean="0">
                <a:solidFill>
                  <a:srgbClr val="000000"/>
                </a:solidFill>
                <a:latin typeface="Calibri" panose="020F0502020204030204" pitchFamily="34" charset="0"/>
                <a:ea typeface="Calibri" panose="020F0502020204030204" pitchFamily="34" charset="0"/>
              </a:rPr>
              <a:t>Ugovori o depozitima u kuni ili u EUR ili uz valutnu klauzulu </a:t>
            </a:r>
          </a:p>
          <a:p>
            <a:pPr marL="457200" lvl="1" indent="0" algn="just">
              <a:buNone/>
            </a:pPr>
            <a:endParaRPr lang="hr-HR" sz="1800" b="1" dirty="0" smtClean="0">
              <a:solidFill>
                <a:srgbClr val="000000"/>
              </a:solidFill>
              <a:latin typeface="Calibri" panose="020F0502020204030204" pitchFamily="34" charset="0"/>
              <a:ea typeface="Calibri" panose="020F0502020204030204" pitchFamily="34" charset="0"/>
            </a:endParaRPr>
          </a:p>
          <a:p>
            <a:pPr lvl="1" algn="just">
              <a:buFont typeface="Wingdings" panose="05000000000000000000" pitchFamily="2" charset="2"/>
              <a:buChar char="§"/>
            </a:pPr>
            <a:r>
              <a:rPr lang="hr-HR" sz="1800" b="1" dirty="0" smtClean="0">
                <a:solidFill>
                  <a:srgbClr val="000000"/>
                </a:solidFill>
                <a:latin typeface="Calibri" panose="020F0502020204030204" pitchFamily="34" charset="0"/>
                <a:ea typeface="Calibri" panose="020F0502020204030204" pitchFamily="34" charset="0"/>
              </a:rPr>
              <a:t>Obavijesti banaka klijentima</a:t>
            </a:r>
          </a:p>
          <a:p>
            <a:pPr marL="457200" lvl="1" indent="0" algn="just">
              <a:lnSpc>
                <a:spcPct val="100000"/>
              </a:lnSpc>
              <a:buNone/>
            </a:pPr>
            <a:endParaRPr lang="hr-HR" sz="1800" dirty="0" smtClean="0">
              <a:solidFill>
                <a:srgbClr val="000000"/>
              </a:solidFill>
              <a:latin typeface="Calibri" panose="020F0502020204030204" pitchFamily="34" charset="0"/>
              <a:ea typeface="Calibri" panose="020F0502020204030204" pitchFamily="34" charset="0"/>
            </a:endParaRPr>
          </a:p>
          <a:p>
            <a:pPr marL="457200" lvl="1" indent="0" algn="just">
              <a:lnSpc>
                <a:spcPct val="100000"/>
              </a:lnSpc>
              <a:buNone/>
            </a:pPr>
            <a:r>
              <a:rPr lang="hr-HR" sz="1800" dirty="0">
                <a:solidFill>
                  <a:srgbClr val="000000"/>
                </a:solidFill>
                <a:latin typeface="Calibri" panose="020F0502020204030204" pitchFamily="34" charset="0"/>
                <a:ea typeface="Calibri" panose="020F0502020204030204" pitchFamily="34" charset="0"/>
              </a:rPr>
              <a:t>Zakonom o uvođenju eura propisana je obveza kreditnim </a:t>
            </a:r>
            <a:r>
              <a:rPr lang="hr-HR" sz="1800" dirty="0" smtClean="0">
                <a:solidFill>
                  <a:srgbClr val="000000"/>
                </a:solidFill>
                <a:latin typeface="Calibri" panose="020F0502020204030204" pitchFamily="34" charset="0"/>
                <a:ea typeface="Calibri" panose="020F0502020204030204" pitchFamily="34" charset="0"/>
              </a:rPr>
              <a:t>institucijama </a:t>
            </a:r>
            <a:r>
              <a:rPr lang="hr-HR" sz="1800" dirty="0">
                <a:solidFill>
                  <a:srgbClr val="000000"/>
                </a:solidFill>
                <a:latin typeface="Calibri" panose="020F0502020204030204" pitchFamily="34" charset="0"/>
                <a:ea typeface="Calibri" panose="020F0502020204030204" pitchFamily="34" charset="0"/>
              </a:rPr>
              <a:t>slanje individualne obavijesti klijentima s kojima kreditna institucija ima </a:t>
            </a:r>
            <a:r>
              <a:rPr lang="hr-HR" sz="1800" dirty="0" smtClean="0">
                <a:solidFill>
                  <a:srgbClr val="000000"/>
                </a:solidFill>
                <a:latin typeface="Calibri" panose="020F0502020204030204" pitchFamily="34" charset="0"/>
                <a:ea typeface="Calibri" panose="020F0502020204030204" pitchFamily="34" charset="0"/>
              </a:rPr>
              <a:t>sklopljene:</a:t>
            </a:r>
          </a:p>
          <a:p>
            <a:pPr marL="457200" lvl="1" indent="0" algn="just">
              <a:lnSpc>
                <a:spcPct val="100000"/>
              </a:lnSpc>
              <a:buNone/>
            </a:pPr>
            <a:endParaRPr lang="hr-HR" sz="1800" dirty="0" smtClean="0">
              <a:solidFill>
                <a:srgbClr val="000000"/>
              </a:solidFill>
              <a:latin typeface="Calibri" panose="020F0502020204030204" pitchFamily="34" charset="0"/>
              <a:ea typeface="Calibri" panose="020F0502020204030204" pitchFamily="34" charset="0"/>
            </a:endParaRPr>
          </a:p>
          <a:p>
            <a:pPr lvl="1" algn="just">
              <a:lnSpc>
                <a:spcPct val="100000"/>
              </a:lnSpc>
              <a:buFontTx/>
              <a:buChar char="-"/>
            </a:pPr>
            <a:r>
              <a:rPr lang="hr-HR" sz="1800" dirty="0" smtClean="0">
                <a:solidFill>
                  <a:srgbClr val="000000"/>
                </a:solidFill>
                <a:latin typeface="Calibri" panose="020F0502020204030204" pitchFamily="34" charset="0"/>
                <a:ea typeface="Calibri" panose="020F0502020204030204" pitchFamily="34" charset="0"/>
              </a:rPr>
              <a:t>ugovore </a:t>
            </a:r>
            <a:r>
              <a:rPr lang="hr-HR" sz="1800" dirty="0">
                <a:solidFill>
                  <a:srgbClr val="000000"/>
                </a:solidFill>
                <a:latin typeface="Calibri" panose="020F0502020204030204" pitchFamily="34" charset="0"/>
                <a:ea typeface="Calibri" panose="020F0502020204030204" pitchFamily="34" charset="0"/>
              </a:rPr>
              <a:t>o depozitu u kuni ili u euru ili uz valutnu klauzulu, uz primjenu fiksne ili promjenjive kamatne </a:t>
            </a:r>
            <a:r>
              <a:rPr lang="hr-HR" sz="1800" dirty="0" smtClean="0">
                <a:solidFill>
                  <a:srgbClr val="000000"/>
                </a:solidFill>
                <a:latin typeface="Calibri" panose="020F0502020204030204" pitchFamily="34" charset="0"/>
                <a:ea typeface="Calibri" panose="020F0502020204030204" pitchFamily="34" charset="0"/>
              </a:rPr>
              <a:t>stope</a:t>
            </a:r>
            <a:endParaRPr lang="hr-HR" sz="1800" dirty="0">
              <a:solidFill>
                <a:srgbClr val="000000"/>
              </a:solidFill>
              <a:latin typeface="Calibri" panose="020F0502020204030204" pitchFamily="34" charset="0"/>
              <a:ea typeface="Calibri" panose="020F0502020204030204" pitchFamily="34" charset="0"/>
            </a:endParaRPr>
          </a:p>
          <a:p>
            <a:pPr marL="457200" lvl="1" indent="0" algn="just">
              <a:lnSpc>
                <a:spcPct val="100000"/>
              </a:lnSpc>
              <a:buNone/>
            </a:pPr>
            <a:endParaRPr lang="hr-HR" sz="1800" dirty="0" smtClean="0">
              <a:solidFill>
                <a:srgbClr val="000000"/>
              </a:solidFill>
              <a:latin typeface="Calibri" panose="020F0502020204030204" pitchFamily="34" charset="0"/>
              <a:ea typeface="Calibri" panose="020F0502020204030204" pitchFamily="34" charset="0"/>
            </a:endParaRPr>
          </a:p>
          <a:p>
            <a:pPr marL="457200" lvl="1" indent="0" algn="just">
              <a:lnSpc>
                <a:spcPct val="100000"/>
              </a:lnSpc>
              <a:buNone/>
            </a:pPr>
            <a:r>
              <a:rPr lang="hr-HR" sz="1800" dirty="0" smtClean="0">
                <a:solidFill>
                  <a:srgbClr val="000000"/>
                </a:solidFill>
                <a:latin typeface="Calibri" panose="020F0502020204030204" pitchFamily="34" charset="0"/>
                <a:ea typeface="Calibri" panose="020F0502020204030204" pitchFamily="34" charset="0"/>
              </a:rPr>
              <a:t>Individualna obavijest klijentima treba sadržavati informaciju </a:t>
            </a:r>
            <a:r>
              <a:rPr lang="hr-HR" sz="1800" dirty="0">
                <a:solidFill>
                  <a:srgbClr val="000000"/>
                </a:solidFill>
                <a:latin typeface="Calibri" panose="020F0502020204030204" pitchFamily="34" charset="0"/>
                <a:ea typeface="Calibri" panose="020F0502020204030204" pitchFamily="34" charset="0"/>
              </a:rPr>
              <a:t>o preračunavanju, </a:t>
            </a:r>
            <a:r>
              <a:rPr lang="hr-HR" sz="1800" dirty="0" smtClean="0">
                <a:solidFill>
                  <a:srgbClr val="000000"/>
                </a:solidFill>
                <a:latin typeface="Calibri" panose="020F0502020204030204" pitchFamily="34" charset="0"/>
                <a:ea typeface="Calibri" panose="020F0502020204030204" pitchFamily="34" charset="0"/>
              </a:rPr>
              <a:t>parametru i </a:t>
            </a:r>
            <a:r>
              <a:rPr lang="hr-HR" sz="1800" dirty="0">
                <a:solidFill>
                  <a:srgbClr val="000000"/>
                </a:solidFill>
                <a:latin typeface="Calibri" panose="020F0502020204030204" pitchFamily="34" charset="0"/>
                <a:ea typeface="Calibri" panose="020F0502020204030204" pitchFamily="34" charset="0"/>
              </a:rPr>
              <a:t>visini kamatne </a:t>
            </a:r>
            <a:r>
              <a:rPr lang="hr-HR" sz="1800" dirty="0" smtClean="0">
                <a:solidFill>
                  <a:srgbClr val="000000"/>
                </a:solidFill>
                <a:latin typeface="Calibri" panose="020F0502020204030204" pitchFamily="34" charset="0"/>
                <a:ea typeface="Calibri" panose="020F0502020204030204" pitchFamily="34" charset="0"/>
              </a:rPr>
              <a:t>stope</a:t>
            </a:r>
            <a:r>
              <a:rPr lang="hr-HR" sz="1800" dirty="0">
                <a:solidFill>
                  <a:srgbClr val="000000"/>
                </a:solidFill>
                <a:latin typeface="Calibri" panose="020F0502020204030204" pitchFamily="34" charset="0"/>
                <a:ea typeface="Calibri" panose="020F0502020204030204" pitchFamily="34" charset="0"/>
              </a:rPr>
              <a:t>.</a:t>
            </a:r>
            <a:r>
              <a:rPr lang="hr-HR" sz="1800" dirty="0" smtClean="0">
                <a:solidFill>
                  <a:srgbClr val="000000"/>
                </a:solidFill>
                <a:latin typeface="Calibri" panose="020F0502020204030204" pitchFamily="34" charset="0"/>
                <a:ea typeface="Calibri" panose="020F0502020204030204" pitchFamily="34" charset="0"/>
              </a:rPr>
              <a:t> </a:t>
            </a:r>
            <a:endParaRPr lang="hr-HR" sz="1800" dirty="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25882068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FINANCIJSKO I RAČUNOVODSTVENO POSLOVANJE</a:t>
            </a:r>
            <a:endParaRPr lang="hr-HR" sz="4000" dirty="0"/>
          </a:p>
        </p:txBody>
      </p:sp>
      <p:sp>
        <p:nvSpPr>
          <p:cNvPr id="3" name="Rezervirano mjesto sadržaja 2"/>
          <p:cNvSpPr>
            <a:spLocks noGrp="1"/>
          </p:cNvSpPr>
          <p:nvPr>
            <p:ph idx="1"/>
          </p:nvPr>
        </p:nvSpPr>
        <p:spPr>
          <a:xfrm>
            <a:off x="590244" y="1682376"/>
            <a:ext cx="10989385" cy="4751676"/>
          </a:xfrm>
        </p:spPr>
        <p:txBody>
          <a:bodyPr vert="horz" lIns="91440" tIns="45720" rIns="91440" bIns="45720" rtlCol="0">
            <a:normAutofit/>
          </a:bodyPr>
          <a:lstStyle/>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r>
              <a:rPr lang="hr-HR" sz="1800" b="1" dirty="0">
                <a:solidFill>
                  <a:srgbClr val="000000"/>
                </a:solidFill>
                <a:latin typeface="Calibri" panose="020F0502020204030204" pitchFamily="34" charset="0"/>
                <a:ea typeface="Calibri" panose="020F0502020204030204" pitchFamily="34" charset="0"/>
              </a:rPr>
              <a:t>Knjigovodstvene evidencije</a:t>
            </a: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lvl="2">
              <a:lnSpc>
                <a:spcPct val="115000"/>
              </a:lnSpc>
              <a:spcBef>
                <a:spcPts val="200"/>
              </a:spcBef>
              <a:buFont typeface="Times New Roman" panose="02020603050405020304" pitchFamily="18" charset="0"/>
              <a:buAutoNum type="arabicPeriod"/>
            </a:pPr>
            <a:r>
              <a:rPr lang="hr-HR" b="1" dirty="0">
                <a:solidFill>
                  <a:srgbClr val="1F3763"/>
                </a:solidFill>
                <a:latin typeface="Times New Roman" panose="02020603050405020304" pitchFamily="18" charset="0"/>
                <a:ea typeface="Times New Roman" panose="02020603050405020304" pitchFamily="18" charset="0"/>
                <a:cs typeface="Times New Roman" panose="02020603050405020304" pitchFamily="18" charset="0"/>
              </a:rPr>
              <a:t>Knjigovodstvene isprave s datumom izdavanja i zaprimanja prije i na 31.12.2022. </a:t>
            </a:r>
          </a:p>
          <a:p>
            <a:pPr marL="0" indent="0" algn="just">
              <a:lnSpc>
                <a:spcPct val="115000"/>
              </a:lnSpc>
              <a:buNone/>
            </a:pPr>
            <a:r>
              <a:rPr lang="hr-HR" b="1" i="1" dirty="0">
                <a:latin typeface="Times New Roman" panose="02020603050405020304" pitchFamily="18" charset="0"/>
                <a:ea typeface="Calibri" panose="020F0502020204030204" pitchFamily="34" charset="0"/>
                <a:cs typeface="Times New Roman" panose="02020603050405020304" pitchFamily="18" charset="0"/>
              </a:rPr>
              <a:t> </a:t>
            </a:r>
          </a:p>
          <a:p>
            <a:pPr marL="0" indent="0" algn="just">
              <a:lnSpc>
                <a:spcPct val="115000"/>
              </a:lnSpc>
              <a:buNone/>
            </a:pPr>
            <a:r>
              <a:rPr lang="hr-HR" sz="1800" dirty="0">
                <a:solidFill>
                  <a:srgbClr val="000000"/>
                </a:solidFill>
                <a:latin typeface="Calibri" panose="020F0502020204030204" pitchFamily="34" charset="0"/>
                <a:ea typeface="Calibri" panose="020F0502020204030204" pitchFamily="34" charset="0"/>
              </a:rPr>
              <a:t>Knjigovodstvene isprave (izlazni i ulazni računi, uplatnice i isplatnice, putni nalozi, obračunske isprave, nalozi za isplatu, privremene i obračunske situacije i drugo) s datumom izdavanja prije i na </a:t>
            </a:r>
            <a:r>
              <a:rPr lang="hr-HR" sz="1800" dirty="0" smtClean="0">
                <a:solidFill>
                  <a:srgbClr val="000000"/>
                </a:solidFill>
                <a:latin typeface="Calibri" panose="020F0502020204030204" pitchFamily="34" charset="0"/>
                <a:ea typeface="Calibri" panose="020F0502020204030204" pitchFamily="34" charset="0"/>
              </a:rPr>
              <a:t>31.12.2022</a:t>
            </a:r>
            <a:r>
              <a:rPr lang="hr-HR" sz="1800" dirty="0">
                <a:solidFill>
                  <a:srgbClr val="000000"/>
                </a:solidFill>
                <a:latin typeface="Calibri" panose="020F0502020204030204" pitchFamily="34" charset="0"/>
                <a:ea typeface="Calibri" panose="020F0502020204030204" pitchFamily="34" charset="0"/>
              </a:rPr>
              <a:t>. i zaprimljene na knjiženje do 31.12.2022., neovisno o tome sadrže li dvojne iznose (kune i euro), </a:t>
            </a:r>
            <a:r>
              <a:rPr lang="hr-HR" sz="1800" b="1" dirty="0">
                <a:solidFill>
                  <a:srgbClr val="000000"/>
                </a:solidFill>
                <a:latin typeface="Calibri" panose="020F0502020204030204" pitchFamily="34" charset="0"/>
                <a:ea typeface="Calibri" panose="020F0502020204030204" pitchFamily="34" charset="0"/>
              </a:rPr>
              <a:t>knjiže se i unose u poslovne knjige za 2022. godinu u kunama. </a:t>
            </a: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18626333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Naslov 1"/>
          <p:cNvSpPr>
            <a:spLocks noGrp="1" noChangeArrowheads="1"/>
          </p:cNvSpPr>
          <p:nvPr>
            <p:ph type="title"/>
          </p:nvPr>
        </p:nvSpPr>
        <p:spPr>
          <a:xfrm>
            <a:off x="227215" y="125010"/>
            <a:ext cx="8229600" cy="418058"/>
          </a:xfrm>
        </p:spPr>
        <p:txBody>
          <a:bodyPr>
            <a:normAutofit fontScale="90000"/>
          </a:bodyPr>
          <a:lstStyle/>
          <a:p>
            <a:r>
              <a:rPr lang="hr-HR" altLang="sr-Latn-RS" sz="2800" dirty="0">
                <a:latin typeface="Arial" panose="020B0604020202020204" pitchFamily="34" charset="0"/>
                <a:cs typeface="Arial" panose="020B0604020202020204" pitchFamily="34" charset="0"/>
              </a:rPr>
              <a:t>Prilagodba zakonodavnog okvira </a:t>
            </a:r>
          </a:p>
        </p:txBody>
      </p:sp>
      <p:sp>
        <p:nvSpPr>
          <p:cNvPr id="7" name="Rezervirano mjesto sadržaja 2">
            <a:extLst/>
          </p:cNvPr>
          <p:cNvSpPr>
            <a:spLocks noGrp="1"/>
          </p:cNvSpPr>
          <p:nvPr>
            <p:ph idx="1"/>
          </p:nvPr>
        </p:nvSpPr>
        <p:spPr>
          <a:xfrm>
            <a:off x="227215" y="756458"/>
            <a:ext cx="11460480" cy="5840894"/>
          </a:xfrm>
        </p:spPr>
        <p:txBody>
          <a:bodyPr>
            <a:noAutofit/>
          </a:bodyPr>
          <a:lstStyle/>
          <a:p>
            <a:pPr algn="just">
              <a:buFont typeface="Wingdings" panose="05000000000000000000" pitchFamily="2" charset="2"/>
              <a:buChar char="§"/>
            </a:pPr>
            <a:r>
              <a:rPr lang="hr-HR" altLang="sr-Latn-RS" sz="1800" dirty="0">
                <a:cs typeface="Arial" panose="020B0604020202020204" pitchFamily="34" charset="0"/>
              </a:rPr>
              <a:t>Tijekom 2021. godine intenzivno se pripremao tekst Nacrta prijedloga zakona o uvođenju eura kao službene valute u Republici Hrvatskoj</a:t>
            </a:r>
          </a:p>
          <a:p>
            <a:pPr algn="just">
              <a:defRPr/>
            </a:pPr>
            <a:r>
              <a:rPr lang="hr-HR" sz="1800" dirty="0" smtClean="0">
                <a:latin typeface="Calibri "/>
                <a:cs typeface="Arial" panose="020B0604020202020204" pitchFamily="34" charset="0"/>
              </a:rPr>
              <a:t>Nacrta </a:t>
            </a:r>
            <a:r>
              <a:rPr lang="hr-HR" sz="1800" dirty="0">
                <a:latin typeface="Calibri "/>
                <a:cs typeface="Arial" panose="020B0604020202020204" pitchFamily="34" charset="0"/>
              </a:rPr>
              <a:t>prijedloga zakona o uvođenju eura kao službene valute u Republici Hrvatskoj bio je na </a:t>
            </a:r>
            <a:r>
              <a:rPr lang="hr-HR" sz="1800" b="1" dirty="0">
                <a:latin typeface="Calibri "/>
                <a:cs typeface="Arial" panose="020B0604020202020204" pitchFamily="34" charset="0"/>
              </a:rPr>
              <a:t>javnom savjetovanju u razdoblju od 17. siječnja 2022. do 15. veljače 2022.  </a:t>
            </a:r>
          </a:p>
          <a:p>
            <a:pPr lvl="1" algn="just">
              <a:defRPr/>
            </a:pPr>
            <a:r>
              <a:rPr lang="hr-HR" sz="1600" dirty="0">
                <a:latin typeface="Calibri "/>
                <a:cs typeface="Arial" panose="020B0604020202020204" pitchFamily="34" charset="0"/>
              </a:rPr>
              <a:t>Tijekom javnog savjetovanja je zaprimljeno </a:t>
            </a:r>
            <a:r>
              <a:rPr lang="hr-HR" sz="1600" b="1" dirty="0">
                <a:latin typeface="Calibri "/>
                <a:cs typeface="Arial" panose="020B0604020202020204" pitchFamily="34" charset="0"/>
              </a:rPr>
              <a:t>128 komentara </a:t>
            </a:r>
            <a:r>
              <a:rPr lang="hr-HR" sz="1600" dirty="0">
                <a:latin typeface="Calibri "/>
                <a:cs typeface="Arial" panose="020B0604020202020204" pitchFamily="34" charset="0"/>
              </a:rPr>
              <a:t>od kojih je svaki je pažljivo razmotren i odgovori su maksimalno obrazloženi.</a:t>
            </a:r>
          </a:p>
          <a:p>
            <a:pPr algn="just">
              <a:defRPr/>
            </a:pPr>
            <a:r>
              <a:rPr lang="hr-HR" sz="1800" dirty="0">
                <a:latin typeface="Calibri "/>
                <a:cs typeface="Arial" panose="020B0604020202020204" pitchFamily="34" charset="0"/>
              </a:rPr>
              <a:t>10 dijelova Zakona: </a:t>
            </a:r>
          </a:p>
          <a:p>
            <a:pPr lvl="1" algn="just">
              <a:defRPr/>
            </a:pPr>
            <a:r>
              <a:rPr lang="hr-HR" sz="1600" dirty="0">
                <a:latin typeface="Calibri "/>
                <a:cs typeface="Arial" panose="020B0604020202020204" pitchFamily="34" charset="0"/>
              </a:rPr>
              <a:t>Opće odredbe </a:t>
            </a:r>
          </a:p>
          <a:p>
            <a:pPr lvl="1" algn="just">
              <a:defRPr/>
            </a:pPr>
            <a:r>
              <a:rPr lang="hr-HR" sz="1600" dirty="0">
                <a:latin typeface="Calibri "/>
                <a:cs typeface="Arial" panose="020B0604020202020204" pitchFamily="34" charset="0"/>
              </a:rPr>
              <a:t>Pravila za preračunavanje novčanih iskaza vrijednosti</a:t>
            </a:r>
          </a:p>
          <a:p>
            <a:pPr lvl="1" algn="just">
              <a:defRPr/>
            </a:pPr>
            <a:r>
              <a:rPr lang="hr-HR" sz="1600" dirty="0">
                <a:latin typeface="Calibri "/>
                <a:cs typeface="Arial" panose="020B0604020202020204" pitchFamily="34" charset="0"/>
              </a:rPr>
              <a:t>Opskrba i zamjena gotovog novca kune za gotov novac euro </a:t>
            </a:r>
          </a:p>
          <a:p>
            <a:pPr lvl="1" algn="just">
              <a:defRPr/>
            </a:pPr>
            <a:r>
              <a:rPr lang="hr-HR" sz="1600" dirty="0">
                <a:latin typeface="Calibri "/>
                <a:cs typeface="Arial" panose="020B0604020202020204" pitchFamily="34" charset="0"/>
              </a:rPr>
              <a:t>Dvojni optjecaj </a:t>
            </a:r>
          </a:p>
          <a:p>
            <a:pPr lvl="1" algn="just">
              <a:defRPr/>
            </a:pPr>
            <a:r>
              <a:rPr lang="hr-HR" sz="1600" dirty="0">
                <a:latin typeface="Calibri "/>
                <a:cs typeface="Arial" panose="020B0604020202020204" pitchFamily="34" charset="0"/>
              </a:rPr>
              <a:t>Dvojno iskazivanje</a:t>
            </a:r>
          </a:p>
          <a:p>
            <a:pPr lvl="1" algn="just">
              <a:defRPr/>
            </a:pPr>
            <a:r>
              <a:rPr lang="hr-HR" sz="1600" dirty="0">
                <a:latin typeface="Calibri "/>
                <a:cs typeface="Arial" panose="020B0604020202020204" pitchFamily="34" charset="0"/>
              </a:rPr>
              <a:t>Primjena načela neprekidnosti pravnih instrumenata</a:t>
            </a:r>
          </a:p>
          <a:p>
            <a:pPr lvl="1" algn="just">
              <a:defRPr/>
            </a:pPr>
            <a:r>
              <a:rPr lang="hr-HR" sz="1600" dirty="0">
                <a:latin typeface="Calibri "/>
                <a:cs typeface="Arial" panose="020B0604020202020204" pitchFamily="34" charset="0"/>
              </a:rPr>
              <a:t>Proračuni, financijski planovi i propisivanje kazni i drugih novčanih obveza, poslovne knjige, financijski izvještaji i porezi</a:t>
            </a:r>
          </a:p>
          <a:p>
            <a:pPr lvl="1" algn="just">
              <a:defRPr/>
            </a:pPr>
            <a:r>
              <a:rPr lang="hr-HR" sz="1600" dirty="0">
                <a:latin typeface="Calibri "/>
                <a:cs typeface="Arial" panose="020B0604020202020204" pitchFamily="34" charset="0"/>
              </a:rPr>
              <a:t>Nadzor</a:t>
            </a:r>
          </a:p>
          <a:p>
            <a:pPr lvl="1" algn="just">
              <a:defRPr/>
            </a:pPr>
            <a:r>
              <a:rPr lang="hr-HR" sz="1600" dirty="0">
                <a:latin typeface="Calibri "/>
                <a:cs typeface="Arial" panose="020B0604020202020204" pitchFamily="34" charset="0"/>
              </a:rPr>
              <a:t>Prekršajne odredbe</a:t>
            </a:r>
          </a:p>
          <a:p>
            <a:pPr lvl="1" algn="just">
              <a:defRPr/>
            </a:pPr>
            <a:r>
              <a:rPr lang="hr-HR" sz="1600" dirty="0">
                <a:latin typeface="Calibri "/>
                <a:cs typeface="Arial" panose="020B0604020202020204" pitchFamily="34" charset="0"/>
              </a:rPr>
              <a:t>Prijelazne i završne odredbe</a:t>
            </a:r>
          </a:p>
        </p:txBody>
      </p:sp>
    </p:spTree>
    <p:extLst>
      <p:ext uri="{BB962C8B-B14F-4D97-AF65-F5344CB8AC3E}">
        <p14:creationId xmlns:p14="http://schemas.microsoft.com/office/powerpoint/2010/main" val="1496996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FINANCIJSKO I RAČUNOVODSTVENO POSLOVANJE</a:t>
            </a:r>
            <a:endParaRPr lang="hr-HR" sz="4000" dirty="0"/>
          </a:p>
        </p:txBody>
      </p:sp>
      <p:sp>
        <p:nvSpPr>
          <p:cNvPr id="3" name="Rezervirano mjesto sadržaja 2"/>
          <p:cNvSpPr>
            <a:spLocks noGrp="1"/>
          </p:cNvSpPr>
          <p:nvPr>
            <p:ph idx="1"/>
          </p:nvPr>
        </p:nvSpPr>
        <p:spPr>
          <a:xfrm>
            <a:off x="590244" y="1682376"/>
            <a:ext cx="10989385" cy="4751676"/>
          </a:xfrm>
        </p:spPr>
        <p:txBody>
          <a:bodyPr vert="horz" lIns="91440" tIns="45720" rIns="91440" bIns="45720" rtlCol="0">
            <a:normAutofit/>
          </a:bodyPr>
          <a:lstStyle/>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r>
              <a:rPr lang="hr-HR" sz="1800" b="1" dirty="0">
                <a:solidFill>
                  <a:srgbClr val="000000"/>
                </a:solidFill>
                <a:latin typeface="Calibri" panose="020F0502020204030204" pitchFamily="34" charset="0"/>
                <a:ea typeface="Calibri" panose="020F0502020204030204" pitchFamily="34" charset="0"/>
              </a:rPr>
              <a:t>Knjigovodstvene evidencije</a:t>
            </a: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914400" lvl="2" indent="0" algn="just">
              <a:lnSpc>
                <a:spcPct val="115000"/>
              </a:lnSpc>
              <a:spcBef>
                <a:spcPts val="200"/>
              </a:spcBef>
              <a:buNone/>
            </a:pPr>
            <a:r>
              <a:rPr lang="hr-HR" b="1" dirty="0" smtClean="0">
                <a:solidFill>
                  <a:srgbClr val="1F3763"/>
                </a:solidFill>
                <a:latin typeface="Times New Roman" panose="02020603050405020304" pitchFamily="18" charset="0"/>
                <a:ea typeface="Times New Roman" panose="02020603050405020304" pitchFamily="18" charset="0"/>
                <a:cs typeface="Times New Roman" panose="02020603050405020304" pitchFamily="18" charset="0"/>
              </a:rPr>
              <a:t>2. Knjigovodstvene </a:t>
            </a:r>
            <a:r>
              <a:rPr lang="hr-HR" b="1" dirty="0">
                <a:solidFill>
                  <a:srgbClr val="1F3763"/>
                </a:solidFill>
                <a:latin typeface="Times New Roman" panose="02020603050405020304" pitchFamily="18" charset="0"/>
                <a:ea typeface="Times New Roman" panose="02020603050405020304" pitchFamily="18" charset="0"/>
                <a:cs typeface="Times New Roman" panose="02020603050405020304" pitchFamily="18" charset="0"/>
              </a:rPr>
              <a:t>isprave s datumom izdavanja prije i na 31.12.2022., a zaprimljene u razdoblju od 1.1.2023 do datuma u siječnju 2023. određenog za zaključna knjiženja za 2022. godinu</a:t>
            </a:r>
            <a:endParaRPr lang="hr-HR" b="1" dirty="0">
              <a:solidFill>
                <a:srgbClr val="1F3763"/>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lnSpc>
                <a:spcPct val="115000"/>
              </a:lnSpc>
              <a:spcAft>
                <a:spcPts val="0"/>
              </a:spcAft>
              <a:buNone/>
            </a:pPr>
            <a:endParaRPr lang="hr-HR" sz="2400" dirty="0">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25000"/>
              </a:lnSpc>
              <a:spcAft>
                <a:spcPts val="0"/>
              </a:spcAft>
              <a:buNone/>
            </a:pPr>
            <a:r>
              <a:rPr lang="hr-HR" sz="1800" dirty="0">
                <a:solidFill>
                  <a:srgbClr val="000000"/>
                </a:solidFill>
                <a:latin typeface="Calibri" panose="020F0502020204030204" pitchFamily="34" charset="0"/>
                <a:ea typeface="Calibri" panose="020F0502020204030204" pitchFamily="34" charset="0"/>
              </a:rPr>
              <a:t>Knjigovodstvene isprave (izlazni i ulazni računi, uplatnice i isplatnice, putni nalozi, obračunske isprave, nalozi za isplatu, privremene i obračunske situacije i drugo) s datumom izdavanja prije i na 31.12.2022. i zaprimljene na knjiženje u razdoblju od 1.1.2023. do datuma u siječnju 2023. koji će biti određen za zaključna knjiženje za 2022., neovisno o tome sadrže li dvojne iznose (kune i euro), </a:t>
            </a:r>
            <a:r>
              <a:rPr lang="hr-HR" sz="1800" b="1" dirty="0">
                <a:solidFill>
                  <a:srgbClr val="000000"/>
                </a:solidFill>
                <a:latin typeface="Calibri" panose="020F0502020204030204" pitchFamily="34" charset="0"/>
                <a:ea typeface="Calibri" panose="020F0502020204030204" pitchFamily="34" charset="0"/>
              </a:rPr>
              <a:t>knjiže se i unose u poslovne knjige za 2022. godinu u kunama.</a:t>
            </a:r>
          </a:p>
          <a:p>
            <a:pPr marL="0" indent="0" algn="just">
              <a:lnSpc>
                <a:spcPct val="115000"/>
              </a:lnSpc>
              <a:buNone/>
            </a:pPr>
            <a:endParaRPr lang="hr-HR" sz="1800" b="1" dirty="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27702405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FINANCIJSKO I RAČUNOVODSTVENO POSLOVANJE</a:t>
            </a:r>
            <a:endParaRPr lang="hr-HR" sz="4000" dirty="0"/>
          </a:p>
        </p:txBody>
      </p:sp>
      <p:sp>
        <p:nvSpPr>
          <p:cNvPr id="3" name="Rezervirano mjesto sadržaja 2"/>
          <p:cNvSpPr>
            <a:spLocks noGrp="1"/>
          </p:cNvSpPr>
          <p:nvPr>
            <p:ph idx="1"/>
          </p:nvPr>
        </p:nvSpPr>
        <p:spPr>
          <a:xfrm>
            <a:off x="590244" y="1682376"/>
            <a:ext cx="10989385" cy="4751676"/>
          </a:xfrm>
        </p:spPr>
        <p:txBody>
          <a:bodyPr vert="horz" lIns="91440" tIns="45720" rIns="91440" bIns="45720" rtlCol="0">
            <a:normAutofit/>
          </a:bodyPr>
          <a:lstStyle/>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r>
              <a:rPr lang="hr-HR" sz="1800" b="1" dirty="0">
                <a:solidFill>
                  <a:srgbClr val="000000"/>
                </a:solidFill>
                <a:latin typeface="Calibri" panose="020F0502020204030204" pitchFamily="34" charset="0"/>
                <a:ea typeface="Calibri" panose="020F0502020204030204" pitchFamily="34" charset="0"/>
              </a:rPr>
              <a:t>Knjigovodstvene evidencije</a:t>
            </a: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914400" lvl="2" indent="0" algn="just">
              <a:lnSpc>
                <a:spcPct val="115000"/>
              </a:lnSpc>
              <a:spcBef>
                <a:spcPts val="200"/>
              </a:spcBef>
              <a:buNone/>
            </a:pPr>
            <a:r>
              <a:rPr lang="hr-HR" b="1" dirty="0" smtClean="0">
                <a:solidFill>
                  <a:srgbClr val="1F3763"/>
                </a:solidFill>
                <a:latin typeface="Times New Roman" panose="02020603050405020304" pitchFamily="18" charset="0"/>
                <a:ea typeface="Times New Roman" panose="02020603050405020304" pitchFamily="18" charset="0"/>
                <a:cs typeface="Times New Roman" panose="02020603050405020304" pitchFamily="18" charset="0"/>
              </a:rPr>
              <a:t>2. Knjigovodstvene </a:t>
            </a:r>
            <a:r>
              <a:rPr lang="hr-HR" b="1" dirty="0">
                <a:solidFill>
                  <a:srgbClr val="1F3763"/>
                </a:solidFill>
                <a:latin typeface="Times New Roman" panose="02020603050405020304" pitchFamily="18" charset="0"/>
                <a:ea typeface="Times New Roman" panose="02020603050405020304" pitchFamily="18" charset="0"/>
                <a:cs typeface="Times New Roman" panose="02020603050405020304" pitchFamily="18" charset="0"/>
              </a:rPr>
              <a:t>isprave s datumom izdavanja prije i na 31.12.2022., a zaprimljene u razdoblju od 1.1.2023 do datuma u siječnju 2023. određenog za zaključna knjiženja za 2022. godinu</a:t>
            </a:r>
            <a:endParaRPr lang="hr-HR" b="1" dirty="0">
              <a:solidFill>
                <a:srgbClr val="1F3763"/>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lnSpc>
                <a:spcPct val="115000"/>
              </a:lnSpc>
              <a:spcAft>
                <a:spcPts val="0"/>
              </a:spcAft>
              <a:buNone/>
            </a:pPr>
            <a:endParaRPr lang="hr-HR" sz="2400" dirty="0">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25000"/>
              </a:lnSpc>
              <a:spcAft>
                <a:spcPts val="0"/>
              </a:spcAft>
              <a:buNone/>
            </a:pPr>
            <a:r>
              <a:rPr lang="hr-HR" sz="1800" dirty="0">
                <a:solidFill>
                  <a:srgbClr val="000000"/>
                </a:solidFill>
                <a:latin typeface="Calibri" panose="020F0502020204030204" pitchFamily="34" charset="0"/>
                <a:ea typeface="Calibri" panose="020F0502020204030204" pitchFamily="34" charset="0"/>
              </a:rPr>
              <a:t>Knjigovodstvene isprave (izlazni i ulazni računi, uplatnice i isplatnice, putni nalozi, obračunske isprave, nalozi za isplatu, privremene i obračunske situacije i drugo) s datumom izdavanja prije i na 31.12.2022. i zaprimljene na knjiženje u razdoblju od 1.1.2023. do datuma u siječnju 2023. koji će biti određen za zaključna knjiženje za 2022., neovisno o tome sadrže li dvojne iznose (kune i euro), </a:t>
            </a:r>
            <a:r>
              <a:rPr lang="hr-HR" sz="1800" b="1" dirty="0">
                <a:solidFill>
                  <a:srgbClr val="000000"/>
                </a:solidFill>
                <a:latin typeface="Calibri" panose="020F0502020204030204" pitchFamily="34" charset="0"/>
                <a:ea typeface="Calibri" panose="020F0502020204030204" pitchFamily="34" charset="0"/>
              </a:rPr>
              <a:t>knjiže se i unose u poslovne knjige za 2022. godinu u kunama.</a:t>
            </a:r>
          </a:p>
          <a:p>
            <a:pPr marL="0" indent="0" algn="just">
              <a:lnSpc>
                <a:spcPct val="115000"/>
              </a:lnSpc>
              <a:buNone/>
            </a:pPr>
            <a:endParaRPr lang="hr-HR" sz="1800" b="1" dirty="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37426807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FINANCIJSKO I RAČUNOVODSTVENO POSLOVANJE</a:t>
            </a:r>
            <a:endParaRPr lang="hr-HR" sz="4000" dirty="0"/>
          </a:p>
        </p:txBody>
      </p:sp>
      <p:sp>
        <p:nvSpPr>
          <p:cNvPr id="3" name="Rezervirano mjesto sadržaja 2"/>
          <p:cNvSpPr>
            <a:spLocks noGrp="1"/>
          </p:cNvSpPr>
          <p:nvPr>
            <p:ph idx="1"/>
          </p:nvPr>
        </p:nvSpPr>
        <p:spPr>
          <a:xfrm>
            <a:off x="590244" y="1682376"/>
            <a:ext cx="10989385" cy="4751676"/>
          </a:xfrm>
        </p:spPr>
        <p:txBody>
          <a:bodyPr vert="horz" lIns="91440" tIns="45720" rIns="91440" bIns="45720" rtlCol="0">
            <a:normAutofit/>
          </a:bodyPr>
          <a:lstStyle/>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r>
              <a:rPr lang="hr-HR" sz="1800" b="1" dirty="0">
                <a:solidFill>
                  <a:srgbClr val="000000"/>
                </a:solidFill>
                <a:latin typeface="Calibri" panose="020F0502020204030204" pitchFamily="34" charset="0"/>
                <a:ea typeface="Calibri" panose="020F0502020204030204" pitchFamily="34" charset="0"/>
              </a:rPr>
              <a:t>Knjigovodstvene evidencije</a:t>
            </a: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914400" lvl="2" indent="0">
              <a:lnSpc>
                <a:spcPct val="115000"/>
              </a:lnSpc>
              <a:spcBef>
                <a:spcPts val="200"/>
              </a:spcBef>
              <a:buNone/>
            </a:pPr>
            <a:r>
              <a:rPr lang="hr-HR" b="1" dirty="0" smtClean="0">
                <a:solidFill>
                  <a:srgbClr val="1F3763"/>
                </a:solidFill>
                <a:latin typeface="Times New Roman" panose="02020603050405020304" pitchFamily="18" charset="0"/>
                <a:ea typeface="Times New Roman" panose="02020603050405020304" pitchFamily="18" charset="0"/>
                <a:cs typeface="Times New Roman" panose="02020603050405020304" pitchFamily="18" charset="0"/>
              </a:rPr>
              <a:t>3. </a:t>
            </a:r>
            <a:r>
              <a:rPr lang="hr-HR" b="1" dirty="0">
                <a:solidFill>
                  <a:srgbClr val="1F3763"/>
                </a:solidFill>
                <a:latin typeface="Times New Roman" panose="02020603050405020304" pitchFamily="18" charset="0"/>
                <a:ea typeface="Times New Roman" panose="02020603050405020304" pitchFamily="18" charset="0"/>
                <a:cs typeface="Times New Roman" panose="02020603050405020304" pitchFamily="18" charset="0"/>
              </a:rPr>
              <a:t>Knjigovodstvene isprave s datumom izdavanja i zaprimanja 1.1.2023 pa nadalje </a:t>
            </a:r>
            <a:endParaRPr lang="hr-HR" b="1" dirty="0">
              <a:solidFill>
                <a:srgbClr val="1F3763"/>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lnSpc>
                <a:spcPct val="115000"/>
              </a:lnSpc>
              <a:spcAft>
                <a:spcPts val="0"/>
              </a:spcAft>
              <a:buNone/>
            </a:pPr>
            <a:endParaRPr lang="hr-HR" sz="2400" dirty="0">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25000"/>
              </a:lnSpc>
              <a:buNone/>
            </a:pPr>
            <a:r>
              <a:rPr lang="hr-HR" sz="1800" dirty="0">
                <a:solidFill>
                  <a:srgbClr val="000000"/>
                </a:solidFill>
                <a:latin typeface="Calibri" panose="020F0502020204030204" pitchFamily="34" charset="0"/>
                <a:ea typeface="Calibri" panose="020F0502020204030204" pitchFamily="34" charset="0"/>
              </a:rPr>
              <a:t>Knjigovodstvene isprave (izlazni i ulazni računi, uplatnice i isplatnice, putni nalozi, obračunske isprave, nalozi za isplatu, privremene i obračunske situacije i drugo) s datumom izdavanja i zaprimanja 1.1. 2023. pa nadalje, neovisno o tome sadrže li dvojne iznose (kune i euro), </a:t>
            </a:r>
            <a:r>
              <a:rPr lang="hr-HR" sz="1800" b="1" dirty="0">
                <a:solidFill>
                  <a:srgbClr val="000000"/>
                </a:solidFill>
                <a:latin typeface="Calibri" panose="020F0502020204030204" pitchFamily="34" charset="0"/>
                <a:ea typeface="Calibri" panose="020F0502020204030204" pitchFamily="34" charset="0"/>
              </a:rPr>
              <a:t>knjiže se i unose u poslovne knjige za 2023. godinu u eurima. </a:t>
            </a:r>
          </a:p>
          <a:p>
            <a:pPr marL="0" indent="0" algn="just">
              <a:lnSpc>
                <a:spcPct val="115000"/>
              </a:lnSpc>
              <a:buNone/>
            </a:pPr>
            <a:endParaRPr lang="hr-HR" sz="1800" b="1" dirty="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37992824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FINANCIJSKO I RAČUNOVODSTVENO POSLOVANJE</a:t>
            </a:r>
            <a:endParaRPr lang="hr-HR" sz="4000" dirty="0"/>
          </a:p>
        </p:txBody>
      </p:sp>
      <p:sp>
        <p:nvSpPr>
          <p:cNvPr id="3" name="Rezervirano mjesto sadržaja 2"/>
          <p:cNvSpPr>
            <a:spLocks noGrp="1"/>
          </p:cNvSpPr>
          <p:nvPr>
            <p:ph idx="1"/>
          </p:nvPr>
        </p:nvSpPr>
        <p:spPr>
          <a:xfrm>
            <a:off x="133004" y="1690689"/>
            <a:ext cx="11887200" cy="4751676"/>
          </a:xfrm>
        </p:spPr>
        <p:txBody>
          <a:bodyPr>
            <a:normAutofit/>
          </a:bodyPr>
          <a:lstStyle/>
          <a:p>
            <a:pPr marL="457200" lvl="1" indent="0" algn="just">
              <a:buNone/>
            </a:pPr>
            <a:r>
              <a:rPr lang="hr-HR" sz="1800" b="1" dirty="0" smtClean="0">
                <a:solidFill>
                  <a:srgbClr val="000000"/>
                </a:solidFill>
                <a:latin typeface="Calibri" panose="020F0502020204030204" pitchFamily="34" charset="0"/>
                <a:ea typeface="Calibri" panose="020F0502020204030204" pitchFamily="34" charset="0"/>
              </a:rPr>
              <a:t>Izlazni računi, opomene, obračuni kamata</a:t>
            </a:r>
          </a:p>
          <a:p>
            <a:pPr marL="457200" lvl="1" indent="0" algn="just">
              <a:buNone/>
            </a:pPr>
            <a:endParaRPr lang="hr-HR" sz="1800" b="1" dirty="0" smtClean="0">
              <a:solidFill>
                <a:srgbClr val="000000"/>
              </a:solidFill>
              <a:latin typeface="Calibri" panose="020F0502020204030204" pitchFamily="34" charset="0"/>
              <a:ea typeface="Calibri" panose="020F0502020204030204" pitchFamily="34" charset="0"/>
            </a:endParaRPr>
          </a:p>
          <a:p>
            <a:pPr lvl="1" algn="just">
              <a:buFont typeface="Wingdings" panose="05000000000000000000" pitchFamily="2" charset="2"/>
              <a:buChar char="§"/>
            </a:pPr>
            <a:r>
              <a:rPr lang="hr-HR" sz="1800" dirty="0" smtClean="0">
                <a:solidFill>
                  <a:srgbClr val="000000"/>
                </a:solidFill>
                <a:latin typeface="Calibri" panose="020F0502020204030204" pitchFamily="34" charset="0"/>
                <a:ea typeface="Calibri" panose="020F0502020204030204" pitchFamily="34" charset="0"/>
              </a:rPr>
              <a:t>Potraživanja koja imaju datum izdavanja do 31.12.2022. knjiže se i unose u poslovne knjige za 2022. godinu u kunama</a:t>
            </a: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a:p>
            <a:pPr lvl="1" algn="just">
              <a:buFont typeface="Wingdings" panose="05000000000000000000" pitchFamily="2" charset="2"/>
              <a:buChar char="§"/>
            </a:pPr>
            <a:r>
              <a:rPr lang="hr-HR" sz="1800" dirty="0" smtClean="0">
                <a:solidFill>
                  <a:srgbClr val="000000"/>
                </a:solidFill>
                <a:latin typeface="Calibri" panose="020F0502020204030204" pitchFamily="34" charset="0"/>
                <a:ea typeface="Calibri" panose="020F0502020204030204" pitchFamily="34" charset="0"/>
              </a:rPr>
              <a:t>Potraživanja koja imaju datum izdavanja od 1.1.2023. knjiže se i unose u poslovne knjige za 2023. godinu u eurima</a:t>
            </a: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a:p>
            <a:pPr lvl="1" algn="just">
              <a:spcAft>
                <a:spcPts val="0"/>
              </a:spcAft>
            </a:pPr>
            <a:r>
              <a:rPr lang="hr-HR" sz="1800" dirty="0">
                <a:solidFill>
                  <a:srgbClr val="000000"/>
                </a:solidFill>
                <a:latin typeface="Calibri" panose="020F0502020204030204" pitchFamily="34" charset="0"/>
                <a:ea typeface="Calibri" panose="020F0502020204030204" pitchFamily="34" charset="0"/>
              </a:rPr>
              <a:t>Obveznici plaćanja računa, opomena na zakašnjela plaćanja, obračunatih kamata i slično izdanih u kunama prije razdoblja dvojnog iskazivanja, dužni su u slučaju da plaćaju obvezu od 1.1.2023. pa nadalje istu platiti u eurima tako da iznose u kunama preračunaju u euro primjenom fiksnog tečaja konverzije i po pravilima za preračunavanje i zaokruživanje iz Zakona o uvođenju </a:t>
            </a:r>
            <a:r>
              <a:rPr lang="hr-HR" sz="1800" dirty="0" smtClean="0">
                <a:solidFill>
                  <a:srgbClr val="000000"/>
                </a:solidFill>
                <a:latin typeface="Calibri" panose="020F0502020204030204" pitchFamily="34" charset="0"/>
                <a:ea typeface="Calibri" panose="020F0502020204030204" pitchFamily="34" charset="0"/>
              </a:rPr>
              <a:t>EUR.</a:t>
            </a: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25107018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FINANCIJSKO I RAČUNOVODSTVENO POSLOVANJE</a:t>
            </a:r>
            <a:endParaRPr lang="hr-HR" sz="4000" dirty="0"/>
          </a:p>
        </p:txBody>
      </p:sp>
      <p:sp>
        <p:nvSpPr>
          <p:cNvPr id="3" name="Rezervirano mjesto sadržaja 2"/>
          <p:cNvSpPr>
            <a:spLocks noGrp="1"/>
          </p:cNvSpPr>
          <p:nvPr>
            <p:ph idx="1"/>
          </p:nvPr>
        </p:nvSpPr>
        <p:spPr>
          <a:xfrm>
            <a:off x="133004" y="1690689"/>
            <a:ext cx="11887200" cy="4751676"/>
          </a:xfrm>
        </p:spPr>
        <p:txBody>
          <a:bodyPr>
            <a:normAutofit/>
          </a:bodyPr>
          <a:lstStyle/>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r>
              <a:rPr lang="hr-HR" sz="1800" b="1" dirty="0" smtClean="0">
                <a:solidFill>
                  <a:srgbClr val="000000"/>
                </a:solidFill>
                <a:latin typeface="Calibri" panose="020F0502020204030204" pitchFamily="34" charset="0"/>
                <a:ea typeface="Calibri" panose="020F0502020204030204" pitchFamily="34" charset="0"/>
              </a:rPr>
              <a:t>Putni nalozi </a:t>
            </a:r>
          </a:p>
          <a:p>
            <a:pPr marL="457200" lvl="1" indent="0" algn="just">
              <a:buNone/>
            </a:pPr>
            <a:endParaRPr lang="hr-HR" sz="1800" b="1" dirty="0" smtClean="0">
              <a:solidFill>
                <a:srgbClr val="000000"/>
              </a:solidFill>
              <a:latin typeface="Calibri" panose="020F0502020204030204" pitchFamily="34" charset="0"/>
              <a:ea typeface="Calibri" panose="020F0502020204030204" pitchFamily="34" charset="0"/>
            </a:endParaRPr>
          </a:p>
          <a:p>
            <a:pPr marL="457200" lvl="1" indent="0" algn="just">
              <a:buNone/>
            </a:pPr>
            <a:r>
              <a:rPr lang="hr-HR" sz="1800" b="1" dirty="0" smtClean="0">
                <a:solidFill>
                  <a:srgbClr val="000000"/>
                </a:solidFill>
                <a:latin typeface="Calibri" panose="020F0502020204030204" pitchFamily="34" charset="0"/>
                <a:ea typeface="Calibri" panose="020F0502020204030204" pitchFamily="34" charset="0"/>
              </a:rPr>
              <a:t>Razdoblje dvojnog iskazivanja 05. rujna 2022. do 31.12.2023:</a:t>
            </a:r>
          </a:p>
          <a:p>
            <a:pPr lvl="1" algn="just">
              <a:buFontTx/>
              <a:buChar char="-"/>
            </a:pPr>
            <a:r>
              <a:rPr lang="hr-HR" sz="1800" dirty="0" smtClean="0">
                <a:solidFill>
                  <a:srgbClr val="000000"/>
                </a:solidFill>
                <a:latin typeface="Calibri" panose="020F0502020204030204" pitchFamily="34" charset="0"/>
                <a:ea typeface="Calibri" panose="020F0502020204030204" pitchFamily="34" charset="0"/>
              </a:rPr>
              <a:t>iznos akontacije koji se isplaćuje zaposleniku iskazuje se u kunama i </a:t>
            </a:r>
            <a:r>
              <a:rPr lang="hr-HR" sz="1800" dirty="0">
                <a:solidFill>
                  <a:srgbClr val="000000"/>
                </a:solidFill>
                <a:latin typeface="Calibri" panose="020F0502020204030204" pitchFamily="34" charset="0"/>
                <a:ea typeface="Calibri" panose="020F0502020204030204" pitchFamily="34" charset="0"/>
              </a:rPr>
              <a:t>eurima uz navođenje fiksnog tečaja </a:t>
            </a:r>
            <a:r>
              <a:rPr lang="hr-HR" sz="1800" dirty="0" smtClean="0">
                <a:solidFill>
                  <a:srgbClr val="000000"/>
                </a:solidFill>
                <a:latin typeface="Calibri" panose="020F0502020204030204" pitchFamily="34" charset="0"/>
                <a:ea typeface="Calibri" panose="020F0502020204030204" pitchFamily="34" charset="0"/>
              </a:rPr>
              <a:t>konverzije</a:t>
            </a:r>
            <a:endParaRPr lang="hr-HR" sz="1800" dirty="0">
              <a:solidFill>
                <a:srgbClr val="000000"/>
              </a:solidFill>
              <a:latin typeface="Calibri" panose="020F0502020204030204" pitchFamily="34" charset="0"/>
              <a:ea typeface="Calibri" panose="020F0502020204030204" pitchFamily="34" charset="0"/>
            </a:endParaRPr>
          </a:p>
          <a:p>
            <a:pPr lvl="1" algn="just">
              <a:buFontTx/>
              <a:buChar char="-"/>
            </a:pPr>
            <a:r>
              <a:rPr lang="hr-HR" sz="1800" dirty="0" smtClean="0">
                <a:solidFill>
                  <a:srgbClr val="000000"/>
                </a:solidFill>
                <a:latin typeface="Calibri" panose="020F0502020204030204" pitchFamily="34" charset="0"/>
                <a:ea typeface="Calibri" panose="020F0502020204030204" pitchFamily="34" charset="0"/>
              </a:rPr>
              <a:t>iznos </a:t>
            </a:r>
            <a:r>
              <a:rPr lang="hr-HR" sz="1800" dirty="0">
                <a:solidFill>
                  <a:srgbClr val="000000"/>
                </a:solidFill>
                <a:latin typeface="Calibri" panose="020F0502020204030204" pitchFamily="34" charset="0"/>
                <a:ea typeface="Calibri" panose="020F0502020204030204" pitchFamily="34" charset="0"/>
              </a:rPr>
              <a:t>za isplatu ili povrat sredstava po obračunu troškova u razdoblju dvojnog iskazivanja iskazuje se u kunama i eurima</a:t>
            </a:r>
            <a:endParaRPr lang="hr-HR" sz="1800" dirty="0" smtClean="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a:p>
            <a:pPr marL="457200" lvl="1" indent="0" algn="just">
              <a:buNone/>
            </a:pPr>
            <a:r>
              <a:rPr lang="hr-HR" sz="1800" b="1" dirty="0" smtClean="0">
                <a:solidFill>
                  <a:srgbClr val="000000"/>
                </a:solidFill>
                <a:latin typeface="Calibri" panose="020F0502020204030204" pitchFamily="34" charset="0"/>
                <a:ea typeface="Calibri" panose="020F0502020204030204" pitchFamily="34" charset="0"/>
              </a:rPr>
              <a:t>Razdoblje dvojnog optjecaja 01.01.2023. – 14.01.2023.</a:t>
            </a:r>
            <a:endParaRPr lang="hr-HR" sz="1800" b="1" dirty="0">
              <a:solidFill>
                <a:srgbClr val="000000"/>
              </a:solidFill>
              <a:latin typeface="Calibri" panose="020F0502020204030204" pitchFamily="34" charset="0"/>
              <a:ea typeface="Calibri" panose="020F0502020204030204" pitchFamily="34" charset="0"/>
            </a:endParaRPr>
          </a:p>
          <a:p>
            <a:pPr lvl="1" algn="just">
              <a:buFontTx/>
              <a:buChar char="-"/>
            </a:pPr>
            <a:r>
              <a:rPr lang="hr-HR" sz="1800" dirty="0" smtClean="0">
                <a:solidFill>
                  <a:srgbClr val="000000"/>
                </a:solidFill>
                <a:latin typeface="Calibri" panose="020F0502020204030204" pitchFamily="34" charset="0"/>
                <a:ea typeface="Calibri" panose="020F0502020204030204" pitchFamily="34" charset="0"/>
              </a:rPr>
              <a:t>akontacije isplaćene do kraja 2022. godine, a obračunate u 2023. godini, u prva dva tjedna od uvođenja eura zaposlenici mogu vratiti u kunama ili eurima, ali samo u slučaju gotovinskog prometa, odnosno uplate putem blagajni</a:t>
            </a:r>
          </a:p>
          <a:p>
            <a:pPr lvl="1" algn="just">
              <a:buFontTx/>
              <a:buChar char="-"/>
            </a:pPr>
            <a:r>
              <a:rPr lang="hr-HR" sz="1800" dirty="0" smtClean="0">
                <a:solidFill>
                  <a:srgbClr val="000000"/>
                </a:solidFill>
                <a:latin typeface="Calibri" panose="020F0502020204030204" pitchFamily="34" charset="0"/>
                <a:ea typeface="Calibri" panose="020F0502020204030204" pitchFamily="34" charset="0"/>
              </a:rPr>
              <a:t>u </a:t>
            </a:r>
            <a:r>
              <a:rPr lang="hr-HR" sz="1800" dirty="0">
                <a:solidFill>
                  <a:srgbClr val="000000"/>
                </a:solidFill>
                <a:latin typeface="Calibri" panose="020F0502020204030204" pitchFamily="34" charset="0"/>
                <a:ea typeface="Calibri" panose="020F0502020204030204" pitchFamily="34" charset="0"/>
              </a:rPr>
              <a:t>subjektima opće države koji isplate i povrate akontacija obavljaju preko transakcijskih računa i u razdoblju dvojnog optjecaja isplate i uplate provodit će se u eurima</a:t>
            </a:r>
            <a:endParaRPr lang="hr-HR" sz="1800" dirty="0" smtClean="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38770845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FINANCIJSKO I RAČUNOVODSTVENO POSLOVANJE</a:t>
            </a:r>
            <a:endParaRPr lang="hr-HR" sz="4000" dirty="0"/>
          </a:p>
        </p:txBody>
      </p:sp>
      <p:sp>
        <p:nvSpPr>
          <p:cNvPr id="3" name="Rezervirano mjesto sadržaja 2"/>
          <p:cNvSpPr>
            <a:spLocks noGrp="1"/>
          </p:cNvSpPr>
          <p:nvPr>
            <p:ph idx="1"/>
          </p:nvPr>
        </p:nvSpPr>
        <p:spPr>
          <a:xfrm>
            <a:off x="133004" y="1690689"/>
            <a:ext cx="11887200" cy="4751676"/>
          </a:xfrm>
        </p:spPr>
        <p:txBody>
          <a:bodyPr>
            <a:normAutofit/>
          </a:bodyPr>
          <a:lstStyle/>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r>
              <a:rPr lang="hr-HR" sz="1800" b="1" dirty="0" smtClean="0">
                <a:solidFill>
                  <a:srgbClr val="000000"/>
                </a:solidFill>
                <a:latin typeface="Calibri" panose="020F0502020204030204" pitchFamily="34" charset="0"/>
                <a:ea typeface="Calibri" panose="020F0502020204030204" pitchFamily="34" charset="0"/>
              </a:rPr>
              <a:t>Putni nalozi </a:t>
            </a:r>
          </a:p>
          <a:p>
            <a:pPr marL="457200" lvl="1" indent="0" algn="just">
              <a:buNone/>
            </a:pPr>
            <a:endParaRPr lang="hr-HR" sz="1800" b="1" dirty="0" smtClean="0">
              <a:solidFill>
                <a:srgbClr val="000000"/>
              </a:solidFill>
              <a:latin typeface="Calibri" panose="020F0502020204030204" pitchFamily="34" charset="0"/>
              <a:ea typeface="Calibri" panose="020F0502020204030204" pitchFamily="34" charset="0"/>
            </a:endParaRPr>
          </a:p>
          <a:p>
            <a:pPr marL="457200" lvl="1" indent="0" algn="just">
              <a:buNone/>
            </a:pPr>
            <a:r>
              <a:rPr lang="hr-HR" sz="1800" b="1" dirty="0" smtClean="0">
                <a:solidFill>
                  <a:srgbClr val="000000"/>
                </a:solidFill>
                <a:latin typeface="Calibri" panose="020F0502020204030204" pitchFamily="34" charset="0"/>
                <a:ea typeface="Calibri" panose="020F0502020204030204" pitchFamily="34" charset="0"/>
              </a:rPr>
              <a:t>Knjigovodstvene evidencije </a:t>
            </a:r>
          </a:p>
          <a:p>
            <a:pPr lvl="1" algn="just">
              <a:spcAft>
                <a:spcPts val="0"/>
              </a:spcAft>
              <a:buFontTx/>
              <a:buChar char="-"/>
            </a:pPr>
            <a:r>
              <a:rPr lang="hr-HR" sz="1800" dirty="0" smtClean="0">
                <a:solidFill>
                  <a:srgbClr val="000000"/>
                </a:solidFill>
                <a:latin typeface="Calibri" panose="020F0502020204030204" pitchFamily="34" charset="0"/>
                <a:ea typeface="Calibri" panose="020F0502020204030204" pitchFamily="34" charset="0"/>
              </a:rPr>
              <a:t>potraživanja </a:t>
            </a:r>
            <a:r>
              <a:rPr lang="hr-HR" sz="1800" dirty="0">
                <a:solidFill>
                  <a:srgbClr val="000000"/>
                </a:solidFill>
                <a:latin typeface="Calibri" panose="020F0502020204030204" pitchFamily="34" charset="0"/>
                <a:ea typeface="Calibri" panose="020F0502020204030204" pitchFamily="34" charset="0"/>
              </a:rPr>
              <a:t>po akontacijama za putne naloge isplaćenim do 31.12.2022. knjiže se u poslovnim knjigama za 2022. u </a:t>
            </a:r>
            <a:r>
              <a:rPr lang="hr-HR" sz="1800" dirty="0" smtClean="0">
                <a:solidFill>
                  <a:srgbClr val="000000"/>
                </a:solidFill>
                <a:latin typeface="Calibri" panose="020F0502020204030204" pitchFamily="34" charset="0"/>
                <a:ea typeface="Calibri" panose="020F0502020204030204" pitchFamily="34" charset="0"/>
              </a:rPr>
              <a:t>kunama</a:t>
            </a:r>
          </a:p>
          <a:p>
            <a:pPr lvl="1" algn="just">
              <a:spcAft>
                <a:spcPts val="0"/>
              </a:spcAft>
              <a:buFontTx/>
              <a:buChar char="-"/>
            </a:pPr>
            <a:r>
              <a:rPr lang="hr-HR" sz="1800" dirty="0" smtClean="0">
                <a:solidFill>
                  <a:srgbClr val="000000"/>
                </a:solidFill>
                <a:latin typeface="Calibri" panose="020F0502020204030204" pitchFamily="34" charset="0"/>
                <a:ea typeface="Calibri" panose="020F0502020204030204" pitchFamily="34" charset="0"/>
              </a:rPr>
              <a:t>obračunati </a:t>
            </a:r>
            <a:r>
              <a:rPr lang="hr-HR" sz="1800" dirty="0">
                <a:solidFill>
                  <a:srgbClr val="000000"/>
                </a:solidFill>
                <a:latin typeface="Calibri" panose="020F0502020204030204" pitchFamily="34" charset="0"/>
                <a:ea typeface="Calibri" panose="020F0502020204030204" pitchFamily="34" charset="0"/>
              </a:rPr>
              <a:t>troškovi po putnim nalozima s datumom obračuna do 31.12.2022. knjiže se u poslovnim knjigama za 2022. u </a:t>
            </a:r>
            <a:r>
              <a:rPr lang="hr-HR" sz="1800" dirty="0" smtClean="0">
                <a:solidFill>
                  <a:srgbClr val="000000"/>
                </a:solidFill>
                <a:latin typeface="Calibri" panose="020F0502020204030204" pitchFamily="34" charset="0"/>
                <a:ea typeface="Calibri" panose="020F0502020204030204" pitchFamily="34" charset="0"/>
              </a:rPr>
              <a:t>kunama</a:t>
            </a:r>
            <a:endParaRPr lang="hr-HR" sz="1800" dirty="0">
              <a:solidFill>
                <a:srgbClr val="000000"/>
              </a:solidFill>
              <a:latin typeface="Calibri" panose="020F0502020204030204" pitchFamily="34" charset="0"/>
              <a:ea typeface="Calibri" panose="020F0502020204030204" pitchFamily="34" charset="0"/>
            </a:endParaRPr>
          </a:p>
          <a:p>
            <a:pPr lvl="1" algn="just">
              <a:spcAft>
                <a:spcPts val="0"/>
              </a:spcAft>
              <a:buFontTx/>
              <a:buChar char="-"/>
            </a:pPr>
            <a:r>
              <a:rPr lang="hr-HR" sz="1800" dirty="0" smtClean="0">
                <a:solidFill>
                  <a:srgbClr val="000000"/>
                </a:solidFill>
                <a:latin typeface="Calibri" panose="020F0502020204030204" pitchFamily="34" charset="0"/>
                <a:ea typeface="Calibri" panose="020F0502020204030204" pitchFamily="34" charset="0"/>
              </a:rPr>
              <a:t>za </a:t>
            </a:r>
            <a:r>
              <a:rPr lang="hr-HR" sz="1800" dirty="0">
                <a:solidFill>
                  <a:srgbClr val="000000"/>
                </a:solidFill>
                <a:latin typeface="Calibri" panose="020F0502020204030204" pitchFamily="34" charset="0"/>
                <a:ea typeface="Calibri" panose="020F0502020204030204" pitchFamily="34" charset="0"/>
              </a:rPr>
              <a:t>putne naloge koji se podnose na obračun u 2023., obračun troškova i povrat akontacije ili isplata razlike po obračunu knjiže se u poslovne knjige za 2023. u eurima.</a:t>
            </a:r>
          </a:p>
          <a:p>
            <a:pPr marL="0" indent="0" algn="just">
              <a:lnSpc>
                <a:spcPct val="115000"/>
              </a:lnSpc>
              <a:spcAft>
                <a:spcPts val="0"/>
              </a:spcAft>
              <a:buNone/>
            </a:pPr>
            <a:r>
              <a:rPr lang="hr-HR" dirty="0">
                <a:latin typeface="Times New Roman" panose="02020603050405020304" pitchFamily="18" charset="0"/>
              </a:rPr>
              <a:t> </a:t>
            </a:r>
            <a:endParaRPr lang="hr-HR" dirty="0"/>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96021832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FINANCIJSKO I RAČUNOVODSTVENO POSLOVANJE</a:t>
            </a:r>
            <a:endParaRPr lang="hr-HR" sz="4000" dirty="0"/>
          </a:p>
        </p:txBody>
      </p:sp>
      <p:sp>
        <p:nvSpPr>
          <p:cNvPr id="3" name="Rezervirano mjesto sadržaja 2"/>
          <p:cNvSpPr>
            <a:spLocks noGrp="1"/>
          </p:cNvSpPr>
          <p:nvPr>
            <p:ph idx="1"/>
          </p:nvPr>
        </p:nvSpPr>
        <p:spPr>
          <a:xfrm>
            <a:off x="133004" y="1690689"/>
            <a:ext cx="11887200" cy="4751676"/>
          </a:xfrm>
        </p:spPr>
        <p:txBody>
          <a:bodyPr>
            <a:normAutofit lnSpcReduction="10000"/>
          </a:bodyPr>
          <a:lstStyle/>
          <a:p>
            <a:pPr marL="457200" lvl="1" indent="0" algn="just">
              <a:buNone/>
            </a:pPr>
            <a:r>
              <a:rPr lang="hr-HR" sz="1800" b="1" dirty="0" smtClean="0">
                <a:solidFill>
                  <a:srgbClr val="000000"/>
                </a:solidFill>
                <a:latin typeface="Calibri" panose="020F0502020204030204" pitchFamily="34" charset="0"/>
                <a:ea typeface="Calibri" panose="020F0502020204030204" pitchFamily="34" charset="0"/>
              </a:rPr>
              <a:t>Gotovinsko poslovanje – blagajne</a:t>
            </a:r>
          </a:p>
          <a:p>
            <a:pPr marL="457200" lvl="1" indent="0" algn="just">
              <a:buNone/>
            </a:pPr>
            <a:endParaRPr lang="hr-HR" sz="1800" b="1" dirty="0" smtClean="0">
              <a:solidFill>
                <a:srgbClr val="000000"/>
              </a:solidFill>
              <a:latin typeface="Calibri" panose="020F0502020204030204" pitchFamily="34" charset="0"/>
              <a:ea typeface="Calibri" panose="020F0502020204030204" pitchFamily="34" charset="0"/>
            </a:endParaRPr>
          </a:p>
          <a:p>
            <a:pPr lvl="1" algn="just">
              <a:buFont typeface="Wingdings" panose="05000000000000000000" pitchFamily="2" charset="2"/>
              <a:buChar char="§"/>
            </a:pPr>
            <a:r>
              <a:rPr lang="hr-HR" sz="1800" dirty="0">
                <a:solidFill>
                  <a:srgbClr val="000000"/>
                </a:solidFill>
                <a:latin typeface="Calibri" panose="020F0502020204030204" pitchFamily="34" charset="0"/>
                <a:ea typeface="Calibri" panose="020F0502020204030204" pitchFamily="34" charset="0"/>
              </a:rPr>
              <a:t>Subjekti opće države morat će se na vrijeme opskrbiti euro novčanicama i euro kovanicama kako bi od 1.1.2023. mogli obavljati gotovinske transakcije u novoj valuti</a:t>
            </a:r>
            <a:r>
              <a:rPr lang="hr-HR" sz="1800" dirty="0" smtClean="0">
                <a:solidFill>
                  <a:srgbClr val="000000"/>
                </a:solidFill>
                <a:latin typeface="Calibri" panose="020F0502020204030204" pitchFamily="34" charset="0"/>
                <a:ea typeface="Calibri" panose="020F0502020204030204" pitchFamily="34" charset="0"/>
              </a:rPr>
              <a:t>.</a:t>
            </a: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lvl="1" algn="just">
              <a:buFont typeface="Wingdings" panose="05000000000000000000" pitchFamily="2" charset="2"/>
              <a:buChar char="§"/>
            </a:pPr>
            <a:r>
              <a:rPr lang="hr-HR" sz="1800" dirty="0" smtClean="0">
                <a:solidFill>
                  <a:srgbClr val="000000"/>
                </a:solidFill>
                <a:latin typeface="Calibri" panose="020F0502020204030204" pitchFamily="34" charset="0"/>
                <a:ea typeface="Calibri" panose="020F0502020204030204" pitchFamily="34" charset="0"/>
              </a:rPr>
              <a:t>Dvojni optjecaj traje od 1.1. do 14.1.2023., a  kupci / potrošači će moći plaćati i u eurima i kunama.</a:t>
            </a: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a:p>
            <a:pPr lvl="1" algn="just">
              <a:buFont typeface="Wingdings" panose="05000000000000000000" pitchFamily="2" charset="2"/>
              <a:buChar char="§"/>
            </a:pPr>
            <a:r>
              <a:rPr lang="hr-HR" sz="1800" dirty="0" smtClean="0">
                <a:solidFill>
                  <a:srgbClr val="000000"/>
                </a:solidFill>
                <a:latin typeface="Calibri" panose="020F0502020204030204" pitchFamily="34" charset="0"/>
                <a:ea typeface="Calibri" panose="020F0502020204030204" pitchFamily="34" charset="0"/>
              </a:rPr>
              <a:t>Primatelji plaćanja bit će obvezni vraćati eure kad god je moguće.</a:t>
            </a: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a:p>
            <a:pPr lvl="1" algn="just">
              <a:buFont typeface="Wingdings" panose="05000000000000000000" pitchFamily="2" charset="2"/>
              <a:buChar char="§"/>
            </a:pPr>
            <a:r>
              <a:rPr lang="hr-HR" sz="1800" dirty="0" smtClean="0">
                <a:solidFill>
                  <a:srgbClr val="000000"/>
                </a:solidFill>
                <a:latin typeface="Calibri" panose="020F0502020204030204" pitchFamily="34" charset="0"/>
                <a:ea typeface="Calibri" panose="020F0502020204030204" pitchFamily="34" charset="0"/>
              </a:rPr>
              <a:t>Izvješće o dnevnom prometu blagajne (uplate, isplate, stanje na dan) prikazat će se u eurima.</a:t>
            </a: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a:p>
            <a:pPr lvl="1" algn="just">
              <a:buFont typeface="Wingdings" panose="05000000000000000000" pitchFamily="2" charset="2"/>
              <a:buChar char="§"/>
            </a:pPr>
            <a:r>
              <a:rPr lang="hr-HR" sz="1800" dirty="0" smtClean="0">
                <a:solidFill>
                  <a:srgbClr val="000000"/>
                </a:solidFill>
                <a:latin typeface="Calibri" panose="020F0502020204030204" pitchFamily="34" charset="0"/>
                <a:ea typeface="Calibri" panose="020F0502020204030204" pitchFamily="34" charset="0"/>
              </a:rPr>
              <a:t>Primljene kune preračunavati će se u euro u izvješću o dnevnom prometu </a:t>
            </a:r>
            <a:r>
              <a:rPr lang="hr-HR" sz="1800" dirty="0">
                <a:solidFill>
                  <a:srgbClr val="000000"/>
                </a:solidFill>
                <a:latin typeface="Calibri" panose="020F0502020204030204" pitchFamily="34" charset="0"/>
                <a:ea typeface="Calibri" panose="020F0502020204030204" pitchFamily="34" charset="0"/>
              </a:rPr>
              <a:t>blagajne, a zbroj novčanica eura i zbroj novčanica kuna čija je vrijednost preračunata u euro u izvješću o dnevnom prometu blagajne mora odgovarati stanju prikazanom na izvješću</a:t>
            </a:r>
          </a:p>
          <a:p>
            <a:pPr lvl="1" algn="just">
              <a:buFont typeface="Wingdings" panose="05000000000000000000" pitchFamily="2" charset="2"/>
              <a:buChar char="§"/>
            </a:pPr>
            <a:endParaRPr lang="hr-HR" sz="1800" dirty="0" smtClean="0">
              <a:solidFill>
                <a:srgbClr val="000000"/>
              </a:solidFill>
              <a:latin typeface="Calibri" panose="020F0502020204030204" pitchFamily="34" charset="0"/>
              <a:ea typeface="Calibri" panose="020F0502020204030204" pitchFamily="34" charset="0"/>
            </a:endParaRPr>
          </a:p>
          <a:p>
            <a:pPr lvl="1" algn="just">
              <a:buFont typeface="Wingdings" panose="05000000000000000000" pitchFamily="2" charset="2"/>
              <a:buChar char="§"/>
            </a:pPr>
            <a:r>
              <a:rPr lang="hr-HR" sz="1800" u="sng" dirty="0" smtClean="0">
                <a:solidFill>
                  <a:srgbClr val="000000"/>
                </a:solidFill>
                <a:latin typeface="Calibri" panose="020F0502020204030204" pitchFamily="34" charset="0"/>
                <a:ea typeface="Calibri" panose="020F0502020204030204" pitchFamily="34" charset="0"/>
              </a:rPr>
              <a:t>Vrijednost blagajničkog maksimuma u eurima bit će naknadno utvrđena!</a:t>
            </a: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7989558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FINANCIJSKO I RAČUNOVODSTVENO POSLOVANJE</a:t>
            </a:r>
            <a:endParaRPr lang="hr-HR" sz="4000" dirty="0"/>
          </a:p>
        </p:txBody>
      </p:sp>
      <p:sp>
        <p:nvSpPr>
          <p:cNvPr id="3" name="Rezervirano mjesto sadržaja 2"/>
          <p:cNvSpPr>
            <a:spLocks noGrp="1"/>
          </p:cNvSpPr>
          <p:nvPr>
            <p:ph idx="1"/>
          </p:nvPr>
        </p:nvSpPr>
        <p:spPr>
          <a:xfrm>
            <a:off x="133004" y="1690689"/>
            <a:ext cx="11887200" cy="4751676"/>
          </a:xfrm>
        </p:spPr>
        <p:txBody>
          <a:bodyPr>
            <a:normAutofit/>
          </a:bodyPr>
          <a:lstStyle/>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r>
              <a:rPr lang="hr-HR" sz="1800" b="1" dirty="0" smtClean="0">
                <a:solidFill>
                  <a:srgbClr val="000000"/>
                </a:solidFill>
                <a:latin typeface="Calibri" panose="020F0502020204030204" pitchFamily="34" charset="0"/>
                <a:ea typeface="Calibri" panose="020F0502020204030204" pitchFamily="34" charset="0"/>
              </a:rPr>
              <a:t>Obračun plaća i drugog dohotka</a:t>
            </a:r>
          </a:p>
          <a:p>
            <a:pPr lvl="1" algn="just">
              <a:buFont typeface="Wingdings" panose="05000000000000000000" pitchFamily="2" charset="2"/>
              <a:buChar char="§"/>
            </a:pPr>
            <a:r>
              <a:rPr lang="hr-HR" sz="1800" dirty="0" smtClean="0">
                <a:solidFill>
                  <a:srgbClr val="000000"/>
                </a:solidFill>
                <a:latin typeface="Calibri" panose="020F0502020204030204" pitchFamily="34" charset="0"/>
                <a:ea typeface="Calibri" panose="020F0502020204030204" pitchFamily="34" charset="0"/>
              </a:rPr>
              <a:t>Obračun i isplata plaća tijekom 2022. godine (zaključno plaća za studeni 2022.) isplaćuje se u kunama</a:t>
            </a: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a:p>
            <a:pPr lvl="1" algn="just">
              <a:buFont typeface="Wingdings" panose="05000000000000000000" pitchFamily="2" charset="2"/>
              <a:buChar char="§"/>
            </a:pPr>
            <a:r>
              <a:rPr lang="hr-HR" sz="1800" dirty="0" smtClean="0">
                <a:solidFill>
                  <a:srgbClr val="000000"/>
                </a:solidFill>
                <a:latin typeface="Calibri" panose="020F0502020204030204" pitchFamily="34" charset="0"/>
                <a:ea typeface="Calibri" panose="020F0502020204030204" pitchFamily="34" charset="0"/>
              </a:rPr>
              <a:t>Plaća i ostale naknade za prosinac 2022. koje se isplaćuju u siječnju 2023. isplaćuju se u eurima</a:t>
            </a: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a:p>
            <a:pPr lvl="1" algn="just">
              <a:buFont typeface="Wingdings" panose="05000000000000000000" pitchFamily="2" charset="2"/>
              <a:buChar char="§"/>
            </a:pPr>
            <a:r>
              <a:rPr lang="hr-HR" sz="1800" dirty="0">
                <a:solidFill>
                  <a:srgbClr val="000000"/>
                </a:solidFill>
                <a:latin typeface="Calibri" panose="020F0502020204030204" pitchFamily="34" charset="0"/>
                <a:ea typeface="Calibri" panose="020F0502020204030204" pitchFamily="34" charset="0"/>
              </a:rPr>
              <a:t>Da bi se plaća za </a:t>
            </a:r>
            <a:r>
              <a:rPr lang="hr-HR" sz="1800" dirty="0" smtClean="0">
                <a:solidFill>
                  <a:srgbClr val="000000"/>
                </a:solidFill>
                <a:latin typeface="Calibri" panose="020F0502020204030204" pitchFamily="34" charset="0"/>
                <a:ea typeface="Calibri" panose="020F0502020204030204" pitchFamily="34" charset="0"/>
              </a:rPr>
              <a:t>prosinac 2022 </a:t>
            </a:r>
            <a:r>
              <a:rPr lang="hr-HR" sz="1800" dirty="0">
                <a:solidFill>
                  <a:srgbClr val="000000"/>
                </a:solidFill>
                <a:latin typeface="Calibri" panose="020F0502020204030204" pitchFamily="34" charset="0"/>
                <a:ea typeface="Calibri" panose="020F0502020204030204" pitchFamily="34" charset="0"/>
              </a:rPr>
              <a:t>zajedno sa svim davanjima mogla isplatiti u eurima potrebno je i obračun plaće napraviti u eurima. </a:t>
            </a:r>
            <a:endParaRPr lang="hr-HR" sz="1800" dirty="0" smtClean="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a:p>
            <a:pPr lvl="1" algn="just">
              <a:buFont typeface="Wingdings" panose="05000000000000000000" pitchFamily="2" charset="2"/>
              <a:buChar char="§"/>
            </a:pPr>
            <a:r>
              <a:rPr lang="hr-HR" sz="1800" dirty="0" smtClean="0">
                <a:solidFill>
                  <a:srgbClr val="000000"/>
                </a:solidFill>
                <a:latin typeface="Calibri" panose="020F0502020204030204" pitchFamily="34" charset="0"/>
                <a:ea typeface="Calibri" panose="020F0502020204030204" pitchFamily="34" charset="0"/>
              </a:rPr>
              <a:t>JOPPD obrazac za plaću za prosinac nosit će oznaku 23xxxxxxxx i predaje se u eurima</a:t>
            </a: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a:p>
            <a:pPr lvl="1" algn="just">
              <a:buFont typeface="Wingdings" panose="05000000000000000000" pitchFamily="2" charset="2"/>
              <a:buChar char="§"/>
            </a:pPr>
            <a:r>
              <a:rPr lang="hr-HR" sz="1800" dirty="0" smtClean="0">
                <a:solidFill>
                  <a:srgbClr val="000000"/>
                </a:solidFill>
                <a:latin typeface="Calibri" panose="020F0502020204030204" pitchFamily="34" charset="0"/>
                <a:ea typeface="Calibri" panose="020F0502020204030204" pitchFamily="34" charset="0"/>
              </a:rPr>
              <a:t>Obveza za obračunatu plaću evidentira se u glavnoj knjizi za 2022. godinu u kunama, zbog </a:t>
            </a:r>
            <a:r>
              <a:rPr lang="hr-HR" sz="1800" dirty="0">
                <a:solidFill>
                  <a:srgbClr val="000000"/>
                </a:solidFill>
                <a:latin typeface="Calibri" panose="020F0502020204030204" pitchFamily="34" charset="0"/>
                <a:ea typeface="Calibri" panose="020F0502020204030204" pitchFamily="34" charset="0"/>
              </a:rPr>
              <a:t>toga je iznos Bruto 1 iz obračuna potrebno konvertirati u kune i iz njega izračunavati iznos svih stavki plaće u kunama kako bi se izvršile ispravne knjigovodstvene evidencije u glavnoj </a:t>
            </a:r>
            <a:r>
              <a:rPr lang="hr-HR" sz="1800" dirty="0" smtClean="0">
                <a:solidFill>
                  <a:srgbClr val="000000"/>
                </a:solidFill>
                <a:latin typeface="Calibri" panose="020F0502020204030204" pitchFamily="34" charset="0"/>
                <a:ea typeface="Calibri" panose="020F0502020204030204" pitchFamily="34" charset="0"/>
              </a:rPr>
              <a:t>knjizi</a:t>
            </a: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90309379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endParaRPr lang="hr-HR" sz="4000" dirty="0"/>
          </a:p>
        </p:txBody>
      </p:sp>
      <p:sp>
        <p:nvSpPr>
          <p:cNvPr id="3" name="Rezervirano mjesto sadržaja 2"/>
          <p:cNvSpPr>
            <a:spLocks noGrp="1"/>
          </p:cNvSpPr>
          <p:nvPr>
            <p:ph idx="1"/>
          </p:nvPr>
        </p:nvSpPr>
        <p:spPr>
          <a:xfrm>
            <a:off x="133004" y="1690689"/>
            <a:ext cx="11887200" cy="4751676"/>
          </a:xfrm>
        </p:spPr>
        <p:txBody>
          <a:bodyPr>
            <a:normAutofit/>
          </a:bodyPr>
          <a:lstStyle/>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pic>
        <p:nvPicPr>
          <p:cNvPr id="5" name="Slika 4"/>
          <p:cNvPicPr>
            <a:picLocks noChangeAspect="1"/>
          </p:cNvPicPr>
          <p:nvPr/>
        </p:nvPicPr>
        <p:blipFill>
          <a:blip r:embed="rId3"/>
          <a:stretch>
            <a:fillRect/>
          </a:stretch>
        </p:blipFill>
        <p:spPr>
          <a:xfrm>
            <a:off x="1512917" y="209705"/>
            <a:ext cx="9127374" cy="6395258"/>
          </a:xfrm>
          <a:prstGeom prst="rect">
            <a:avLst/>
          </a:prstGeom>
        </p:spPr>
      </p:pic>
    </p:spTree>
    <p:extLst>
      <p:ext uri="{BB962C8B-B14F-4D97-AF65-F5344CB8AC3E}">
        <p14:creationId xmlns:p14="http://schemas.microsoft.com/office/powerpoint/2010/main" val="35139334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POSLOVANJE</a:t>
            </a:r>
            <a:endParaRPr lang="hr-HR" sz="4000" dirty="0"/>
          </a:p>
        </p:txBody>
      </p:sp>
      <p:sp>
        <p:nvSpPr>
          <p:cNvPr id="3" name="Rezervirano mjesto sadržaja 2"/>
          <p:cNvSpPr>
            <a:spLocks noGrp="1"/>
          </p:cNvSpPr>
          <p:nvPr>
            <p:ph idx="1"/>
          </p:nvPr>
        </p:nvSpPr>
        <p:spPr>
          <a:xfrm>
            <a:off x="133004" y="1690689"/>
            <a:ext cx="11887200" cy="4751676"/>
          </a:xfrm>
        </p:spPr>
        <p:txBody>
          <a:bodyPr>
            <a:normAutofit/>
          </a:bodyPr>
          <a:lstStyle/>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pic>
        <p:nvPicPr>
          <p:cNvPr id="6" name="Slika 5"/>
          <p:cNvPicPr/>
          <p:nvPr/>
        </p:nvPicPr>
        <p:blipFill>
          <a:blip r:embed="rId3">
            <a:extLst>
              <a:ext uri="{28A0092B-C50C-407E-A947-70E740481C1C}">
                <a14:useLocalDpi xmlns:a14="http://schemas.microsoft.com/office/drawing/2010/main" val="0"/>
              </a:ext>
            </a:extLst>
          </a:blip>
          <a:srcRect/>
          <a:stretch>
            <a:fillRect/>
          </a:stretch>
        </p:blipFill>
        <p:spPr bwMode="auto">
          <a:xfrm>
            <a:off x="1197033" y="512127"/>
            <a:ext cx="8811491" cy="5833745"/>
          </a:xfrm>
          <a:prstGeom prst="rect">
            <a:avLst/>
          </a:prstGeom>
          <a:noFill/>
          <a:ln>
            <a:noFill/>
          </a:ln>
        </p:spPr>
      </p:pic>
    </p:spTree>
    <p:extLst>
      <p:ext uri="{BB962C8B-B14F-4D97-AF65-F5344CB8AC3E}">
        <p14:creationId xmlns:p14="http://schemas.microsoft.com/office/powerpoint/2010/main" val="29457109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Naslov 1"/>
          <p:cNvSpPr>
            <a:spLocks noGrp="1" noChangeArrowheads="1"/>
          </p:cNvSpPr>
          <p:nvPr>
            <p:ph type="title"/>
          </p:nvPr>
        </p:nvSpPr>
        <p:spPr>
          <a:xfrm>
            <a:off x="402508" y="129919"/>
            <a:ext cx="8977466" cy="431800"/>
          </a:xfrm>
        </p:spPr>
        <p:txBody>
          <a:bodyPr>
            <a:normAutofit fontScale="90000"/>
          </a:bodyPr>
          <a:lstStyle/>
          <a:p>
            <a:r>
              <a:rPr lang="hr-HR" altLang="sr-Latn-RS" sz="2800" dirty="0">
                <a:latin typeface="Arial" panose="020B0604020202020204" pitchFamily="34" charset="0"/>
                <a:cs typeface="Arial" panose="020B0604020202020204" pitchFamily="34" charset="0"/>
              </a:rPr>
              <a:t>Plan daljnjih aktivnosti </a:t>
            </a:r>
          </a:p>
        </p:txBody>
      </p:sp>
      <p:graphicFrame>
        <p:nvGraphicFramePr>
          <p:cNvPr id="5" name="Rezervirano mjesto sadržaja 4">
            <a:extLst/>
          </p:cNvPr>
          <p:cNvGraphicFramePr>
            <a:graphicFrameLocks noGrp="1"/>
          </p:cNvGraphicFramePr>
          <p:nvPr>
            <p:ph idx="1"/>
            <p:extLst>
              <p:ext uri="{D42A27DB-BD31-4B8C-83A1-F6EECF244321}">
                <p14:modId xmlns:p14="http://schemas.microsoft.com/office/powerpoint/2010/main" val="2163068124"/>
              </p:ext>
            </p:extLst>
          </p:nvPr>
        </p:nvGraphicFramePr>
        <p:xfrm>
          <a:off x="1081548" y="993061"/>
          <a:ext cx="9478948" cy="5676302"/>
        </p:xfrm>
        <a:graphic>
          <a:graphicData uri="http://schemas.openxmlformats.org/drawingml/2006/table">
            <a:tbl>
              <a:tblPr>
                <a:tableStyleId>{5C22544A-7EE6-4342-B048-85BDC9FD1C3A}</a:tableStyleId>
              </a:tblPr>
              <a:tblGrid>
                <a:gridCol w="5408057">
                  <a:extLst>
                    <a:ext uri="{9D8B030D-6E8A-4147-A177-3AD203B41FA5}">
                      <a16:colId xmlns:a16="http://schemas.microsoft.com/office/drawing/2014/main" val="20000"/>
                    </a:ext>
                  </a:extLst>
                </a:gridCol>
                <a:gridCol w="2109731">
                  <a:extLst>
                    <a:ext uri="{9D8B030D-6E8A-4147-A177-3AD203B41FA5}">
                      <a16:colId xmlns:a16="http://schemas.microsoft.com/office/drawing/2014/main" val="20001"/>
                    </a:ext>
                  </a:extLst>
                </a:gridCol>
                <a:gridCol w="1961160">
                  <a:extLst>
                    <a:ext uri="{9D8B030D-6E8A-4147-A177-3AD203B41FA5}">
                      <a16:colId xmlns:a16="http://schemas.microsoft.com/office/drawing/2014/main" val="20002"/>
                    </a:ext>
                  </a:extLst>
                </a:gridCol>
              </a:tblGrid>
              <a:tr h="892144">
                <a:tc>
                  <a:txBody>
                    <a:bodyPr/>
                    <a:lstStyle/>
                    <a:p>
                      <a:pPr algn="l" fontAlgn="ctr"/>
                      <a:r>
                        <a:rPr lang="hr-HR" sz="1800" u="none" strike="noStrike" dirty="0">
                          <a:effectLst/>
                          <a:latin typeface="Arial" panose="020B0604020202020204" pitchFamily="34" charset="0"/>
                          <a:cs typeface="Arial" panose="020B0604020202020204" pitchFamily="34" charset="0"/>
                        </a:rPr>
                        <a:t>Javno savjetovanje</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tc>
                  <a:txBody>
                    <a:bodyPr/>
                    <a:lstStyle/>
                    <a:p>
                      <a:pPr algn="ctr" fontAlgn="ctr"/>
                      <a:r>
                        <a:rPr lang="hr-HR" sz="1800" u="none" strike="noStrike" dirty="0">
                          <a:effectLst/>
                          <a:latin typeface="Arial" panose="020B0604020202020204" pitchFamily="34" charset="0"/>
                          <a:cs typeface="Arial" panose="020B0604020202020204" pitchFamily="34" charset="0"/>
                        </a:rPr>
                        <a:t>Ministarstvo financija</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tc>
                  <a:txBody>
                    <a:bodyPr/>
                    <a:lstStyle/>
                    <a:p>
                      <a:pPr algn="ctr" fontAlgn="ctr"/>
                      <a:r>
                        <a:rPr lang="hr-HR" sz="1800" u="none" strike="noStrike" dirty="0">
                          <a:effectLst/>
                          <a:latin typeface="Arial" panose="020B0604020202020204" pitchFamily="34" charset="0"/>
                          <a:cs typeface="Arial" panose="020B0604020202020204" pitchFamily="34" charset="0"/>
                        </a:rPr>
                        <a:t>17.1.2022. do 15.2.2022.</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extLst>
                  <a:ext uri="{0D108BD9-81ED-4DB2-BD59-A6C34878D82A}">
                    <a16:rowId xmlns:a16="http://schemas.microsoft.com/office/drawing/2014/main" val="10000"/>
                  </a:ext>
                </a:extLst>
              </a:tr>
              <a:tr h="595635">
                <a:tc>
                  <a:txBody>
                    <a:bodyPr/>
                    <a:lstStyle/>
                    <a:p>
                      <a:pPr algn="l" fontAlgn="ctr"/>
                      <a:r>
                        <a:rPr lang="hr-HR" sz="1800" u="none" strike="noStrike" dirty="0">
                          <a:effectLst/>
                          <a:latin typeface="Arial" panose="020B0604020202020204" pitchFamily="34" charset="0"/>
                          <a:cs typeface="Arial" panose="020B0604020202020204" pitchFamily="34" charset="0"/>
                        </a:rPr>
                        <a:t>Upućivanje PZ o euru na sjednicu Vlade RH</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tc>
                  <a:txBody>
                    <a:bodyPr/>
                    <a:lstStyle/>
                    <a:p>
                      <a:pPr algn="ctr" fontAlgn="ctr"/>
                      <a:r>
                        <a:rPr lang="hr-HR" sz="1800" u="none" strike="noStrike" dirty="0">
                          <a:effectLst/>
                          <a:latin typeface="Arial" panose="020B0604020202020204" pitchFamily="34" charset="0"/>
                          <a:cs typeface="Arial" panose="020B0604020202020204" pitchFamily="34" charset="0"/>
                        </a:rPr>
                        <a:t>Ministarstvo financija </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tc>
                  <a:txBody>
                    <a:bodyPr/>
                    <a:lstStyle/>
                    <a:p>
                      <a:pPr algn="ctr" fontAlgn="ctr"/>
                      <a:r>
                        <a:rPr lang="hr-HR" sz="1800" u="none" strike="noStrike" dirty="0">
                          <a:effectLst/>
                          <a:latin typeface="Arial" panose="020B0604020202020204" pitchFamily="34" charset="0"/>
                          <a:cs typeface="Arial" panose="020B0604020202020204" pitchFamily="34" charset="0"/>
                        </a:rPr>
                        <a:t>23.2.2022.</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extLst>
                  <a:ext uri="{0D108BD9-81ED-4DB2-BD59-A6C34878D82A}">
                    <a16:rowId xmlns:a16="http://schemas.microsoft.com/office/drawing/2014/main" val="10001"/>
                  </a:ext>
                </a:extLst>
              </a:tr>
              <a:tr h="595592">
                <a:tc>
                  <a:txBody>
                    <a:bodyPr/>
                    <a:lstStyle/>
                    <a:p>
                      <a:pPr algn="l" fontAlgn="ctr"/>
                      <a:r>
                        <a:rPr lang="pt-BR" sz="1800" u="none" strike="noStrike" dirty="0">
                          <a:effectLst/>
                          <a:latin typeface="Arial" panose="020B0604020202020204" pitchFamily="34" charset="0"/>
                          <a:cs typeface="Arial" panose="020B0604020202020204" pitchFamily="34" charset="0"/>
                        </a:rPr>
                        <a:t>Usvajanje PZ o euru na sjednici Vlade RH</a:t>
                      </a:r>
                      <a:endParaRPr lang="pt-B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tc>
                  <a:txBody>
                    <a:bodyPr/>
                    <a:lstStyle/>
                    <a:p>
                      <a:pPr algn="ctr" fontAlgn="ctr"/>
                      <a:r>
                        <a:rPr lang="hr-HR" sz="1800" u="none" strike="noStrike" dirty="0">
                          <a:effectLst/>
                          <a:latin typeface="Arial" panose="020B0604020202020204" pitchFamily="34" charset="0"/>
                          <a:cs typeface="Arial" panose="020B0604020202020204" pitchFamily="34" charset="0"/>
                        </a:rPr>
                        <a:t> </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tc>
                  <a:txBody>
                    <a:bodyPr/>
                    <a:lstStyle/>
                    <a:p>
                      <a:pPr algn="ctr" fontAlgn="ctr"/>
                      <a:r>
                        <a:rPr lang="hr-HR" sz="1800" u="none" strike="noStrike" dirty="0">
                          <a:effectLst/>
                          <a:latin typeface="Arial" panose="020B0604020202020204" pitchFamily="34" charset="0"/>
                          <a:cs typeface="Arial" panose="020B0604020202020204" pitchFamily="34" charset="0"/>
                        </a:rPr>
                        <a:t>3.3.2022.</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extLst>
                  <a:ext uri="{0D108BD9-81ED-4DB2-BD59-A6C34878D82A}">
                    <a16:rowId xmlns:a16="http://schemas.microsoft.com/office/drawing/2014/main" val="10002"/>
                  </a:ext>
                </a:extLst>
              </a:tr>
              <a:tr h="892144">
                <a:tc>
                  <a:txBody>
                    <a:bodyPr/>
                    <a:lstStyle/>
                    <a:p>
                      <a:pPr algn="l" fontAlgn="ctr"/>
                      <a:r>
                        <a:rPr lang="hr-HR" sz="1800" u="none" strike="noStrike" dirty="0">
                          <a:effectLst/>
                          <a:latin typeface="Arial" panose="020B0604020202020204" pitchFamily="34" charset="0"/>
                          <a:cs typeface="Arial" panose="020B0604020202020204" pitchFamily="34" charset="0"/>
                        </a:rPr>
                        <a:t>Upućivanje PZ o euru Hrvatskom saboru </a:t>
                      </a:r>
                      <a:br>
                        <a:rPr lang="hr-HR" sz="1800" u="none" strike="noStrike" dirty="0">
                          <a:effectLst/>
                          <a:latin typeface="Arial" panose="020B0604020202020204" pitchFamily="34" charset="0"/>
                          <a:cs typeface="Arial" panose="020B0604020202020204" pitchFamily="34" charset="0"/>
                        </a:rPr>
                      </a:br>
                      <a:r>
                        <a:rPr lang="hr-HR" sz="1800" u="none" strike="noStrike" dirty="0">
                          <a:effectLst/>
                          <a:latin typeface="Arial" panose="020B0604020202020204" pitchFamily="34" charset="0"/>
                          <a:cs typeface="Arial" panose="020B0604020202020204" pitchFamily="34" charset="0"/>
                        </a:rPr>
                        <a:t>(1. čitanje) </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tc>
                  <a:txBody>
                    <a:bodyPr/>
                    <a:lstStyle/>
                    <a:p>
                      <a:pPr algn="ctr" fontAlgn="ctr"/>
                      <a:r>
                        <a:rPr lang="hr-HR" sz="1800" u="none" strike="noStrike" dirty="0">
                          <a:effectLst/>
                          <a:latin typeface="Arial" panose="020B0604020202020204" pitchFamily="34" charset="0"/>
                          <a:cs typeface="Arial" panose="020B0604020202020204" pitchFamily="34" charset="0"/>
                        </a:rPr>
                        <a:t>Vlada RH </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tc>
                  <a:txBody>
                    <a:bodyPr/>
                    <a:lstStyle/>
                    <a:p>
                      <a:pPr algn="ctr" fontAlgn="ctr"/>
                      <a:r>
                        <a:rPr lang="hr-HR" sz="1800" i="0" u="none" strike="noStrike" dirty="0">
                          <a:effectLst/>
                          <a:latin typeface="Arial" panose="020B0604020202020204" pitchFamily="34" charset="0"/>
                          <a:cs typeface="Arial" panose="020B0604020202020204" pitchFamily="34" charset="0"/>
                        </a:rPr>
                        <a:t>4.3. 2022.  </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extLst>
                  <a:ext uri="{0D108BD9-81ED-4DB2-BD59-A6C34878D82A}">
                    <a16:rowId xmlns:a16="http://schemas.microsoft.com/office/drawing/2014/main" val="10003"/>
                  </a:ext>
                </a:extLst>
              </a:tr>
              <a:tr h="892208">
                <a:tc>
                  <a:txBody>
                    <a:bodyPr/>
                    <a:lstStyle/>
                    <a:p>
                      <a:pPr algn="l" fontAlgn="ctr"/>
                      <a:r>
                        <a:rPr lang="hr-HR" sz="1800" u="none" strike="noStrike" dirty="0">
                          <a:effectLst/>
                          <a:latin typeface="Arial" panose="020B0604020202020204" pitchFamily="34" charset="0"/>
                          <a:cs typeface="Arial" panose="020B0604020202020204" pitchFamily="34" charset="0"/>
                        </a:rPr>
                        <a:t>Upućivanje konačnog prijedloga Zakona o euru (KPZ o euru) na sjednicu Vlade RH</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tc>
                  <a:txBody>
                    <a:bodyPr/>
                    <a:lstStyle/>
                    <a:p>
                      <a:pPr algn="ctr" fontAlgn="ctr"/>
                      <a:r>
                        <a:rPr lang="hr-HR" sz="1800" u="none" strike="noStrike" dirty="0">
                          <a:effectLst/>
                          <a:latin typeface="Arial" panose="020B0604020202020204" pitchFamily="34" charset="0"/>
                          <a:cs typeface="Arial" panose="020B0604020202020204" pitchFamily="34" charset="0"/>
                        </a:rPr>
                        <a:t>Ministarstvo financija </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tc>
                  <a:txBody>
                    <a:bodyPr/>
                    <a:lstStyle/>
                    <a:p>
                      <a:pPr algn="ctr" fontAlgn="ctr"/>
                      <a:r>
                        <a:rPr lang="hr-HR" sz="1800" i="0" u="none" strike="noStrike" dirty="0">
                          <a:effectLst/>
                          <a:latin typeface="Arial" panose="020B0604020202020204" pitchFamily="34" charset="0"/>
                          <a:cs typeface="Arial" panose="020B0604020202020204" pitchFamily="34" charset="0"/>
                        </a:rPr>
                        <a:t>6.4.2022.</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extLst>
                  <a:ext uri="{0D108BD9-81ED-4DB2-BD59-A6C34878D82A}">
                    <a16:rowId xmlns:a16="http://schemas.microsoft.com/office/drawing/2014/main" val="10004"/>
                  </a:ext>
                </a:extLst>
              </a:tr>
              <a:tr h="595592">
                <a:tc>
                  <a:txBody>
                    <a:bodyPr/>
                    <a:lstStyle/>
                    <a:p>
                      <a:pPr algn="l" fontAlgn="ctr"/>
                      <a:r>
                        <a:rPr lang="hr-HR" sz="1800" u="none" strike="noStrike" dirty="0">
                          <a:effectLst/>
                          <a:latin typeface="Arial" panose="020B0604020202020204" pitchFamily="34" charset="0"/>
                          <a:cs typeface="Arial" panose="020B0604020202020204" pitchFamily="34" charset="0"/>
                        </a:rPr>
                        <a:t>Usvajanje KPZ o euru na sjednici VRH</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tc>
                  <a:txBody>
                    <a:bodyPr/>
                    <a:lstStyle/>
                    <a:p>
                      <a:pPr algn="ctr" fontAlgn="ctr"/>
                      <a:r>
                        <a:rPr lang="hr-HR" sz="1800" u="none" strike="noStrike" dirty="0">
                          <a:effectLst/>
                          <a:latin typeface="Arial" panose="020B0604020202020204" pitchFamily="34" charset="0"/>
                          <a:cs typeface="Arial" panose="020B0604020202020204" pitchFamily="34" charset="0"/>
                        </a:rPr>
                        <a:t> </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tc>
                  <a:txBody>
                    <a:bodyPr/>
                    <a:lstStyle/>
                    <a:p>
                      <a:pPr algn="ctr" fontAlgn="ctr"/>
                      <a:r>
                        <a:rPr lang="hr-HR" sz="1800" i="0" u="none" strike="noStrike" dirty="0">
                          <a:effectLst/>
                          <a:latin typeface="Arial" panose="020B0604020202020204" pitchFamily="34" charset="0"/>
                          <a:cs typeface="Arial" panose="020B0604020202020204" pitchFamily="34" charset="0"/>
                        </a:rPr>
                        <a:t>21.4. 2022. </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extLst>
                  <a:ext uri="{0D108BD9-81ED-4DB2-BD59-A6C34878D82A}">
                    <a16:rowId xmlns:a16="http://schemas.microsoft.com/office/drawing/2014/main" val="10005"/>
                  </a:ext>
                </a:extLst>
              </a:tr>
              <a:tr h="617395">
                <a:tc>
                  <a:txBody>
                    <a:bodyPr/>
                    <a:lstStyle/>
                    <a:p>
                      <a:pPr algn="l" fontAlgn="ctr"/>
                      <a:r>
                        <a:rPr lang="hr-HR" sz="1800" u="none" strike="noStrike" dirty="0">
                          <a:effectLst/>
                          <a:latin typeface="Arial" panose="020B0604020202020204" pitchFamily="34" charset="0"/>
                          <a:cs typeface="Arial" panose="020B0604020202020204" pitchFamily="34" charset="0"/>
                        </a:rPr>
                        <a:t>Upućivanje KPZ o euru Hrvatskom saboru (2. čitanje)</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tc>
                  <a:txBody>
                    <a:bodyPr/>
                    <a:lstStyle/>
                    <a:p>
                      <a:pPr algn="ctr" fontAlgn="ctr"/>
                      <a:r>
                        <a:rPr lang="hr-HR" sz="1800" u="none" strike="noStrike" dirty="0">
                          <a:effectLst/>
                          <a:latin typeface="Arial" panose="020B0604020202020204" pitchFamily="34" charset="0"/>
                          <a:cs typeface="Arial" panose="020B0604020202020204" pitchFamily="34" charset="0"/>
                        </a:rPr>
                        <a:t> </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tc>
                  <a:txBody>
                    <a:bodyPr/>
                    <a:lstStyle/>
                    <a:p>
                      <a:pPr algn="ctr" fontAlgn="ctr"/>
                      <a:r>
                        <a:rPr lang="hr-HR" sz="1800" i="0" u="none" strike="noStrike" dirty="0">
                          <a:effectLst/>
                          <a:latin typeface="Arial" panose="020B0604020202020204" pitchFamily="34" charset="0"/>
                          <a:cs typeface="Arial" panose="020B0604020202020204" pitchFamily="34" charset="0"/>
                        </a:rPr>
                        <a:t>22.4. 2022. </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extLst>
                  <a:ext uri="{0D108BD9-81ED-4DB2-BD59-A6C34878D82A}">
                    <a16:rowId xmlns:a16="http://schemas.microsoft.com/office/drawing/2014/main" val="10006"/>
                  </a:ext>
                </a:extLst>
              </a:tr>
              <a:tr h="595592">
                <a:tc>
                  <a:txBody>
                    <a:bodyPr/>
                    <a:lstStyle/>
                    <a:p>
                      <a:pPr algn="l" fontAlgn="ctr"/>
                      <a:r>
                        <a:rPr lang="pl-PL" sz="1800" u="none" strike="noStrike" dirty="0">
                          <a:effectLst/>
                          <a:latin typeface="Arial" panose="020B0604020202020204" pitchFamily="34" charset="0"/>
                          <a:cs typeface="Arial" panose="020B0604020202020204" pitchFamily="34" charset="0"/>
                        </a:rPr>
                        <a:t>Donošenje Zakona o euru</a:t>
                      </a:r>
                      <a:endParaRPr lang="pl-PL"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tc>
                  <a:txBody>
                    <a:bodyPr/>
                    <a:lstStyle/>
                    <a:p>
                      <a:pPr algn="ctr" fontAlgn="ctr"/>
                      <a:r>
                        <a:rPr lang="hr-HR" sz="1800" u="none" strike="noStrike" dirty="0">
                          <a:effectLst/>
                          <a:latin typeface="Arial" panose="020B0604020202020204" pitchFamily="34" charset="0"/>
                          <a:cs typeface="Arial" panose="020B0604020202020204" pitchFamily="34" charset="0"/>
                        </a:rPr>
                        <a:t>Hrvatski sabor</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tc>
                  <a:txBody>
                    <a:bodyPr/>
                    <a:lstStyle/>
                    <a:p>
                      <a:pPr algn="ctr" fontAlgn="ctr"/>
                      <a:r>
                        <a:rPr lang="hr-HR" sz="1800" u="none" strike="noStrike" dirty="0">
                          <a:effectLst/>
                          <a:latin typeface="Arial" panose="020B0604020202020204" pitchFamily="34" charset="0"/>
                          <a:cs typeface="Arial" panose="020B0604020202020204" pitchFamily="34" charset="0"/>
                        </a:rPr>
                        <a:t> </a:t>
                      </a:r>
                      <a:endParaRPr lang="hr-HR" sz="1800" b="0" i="0" u="none" strike="noStrike" dirty="0">
                        <a:solidFill>
                          <a:srgbClr val="000000"/>
                        </a:solidFill>
                        <a:effectLst/>
                        <a:latin typeface="Arial" panose="020B0604020202020204" pitchFamily="34" charset="0"/>
                        <a:cs typeface="Arial" panose="020B0604020202020204" pitchFamily="34" charset="0"/>
                      </a:endParaRPr>
                    </a:p>
                  </a:txBody>
                  <a:tcPr marL="3069" marR="3069" marT="3068" marB="0" anchor="ctr">
                    <a:solidFill>
                      <a:schemeClr val="accent1">
                        <a:lumMod val="40000"/>
                        <a:lumOff val="60000"/>
                      </a:schemeClr>
                    </a:solidFill>
                  </a:tcPr>
                </a:tc>
                <a:extLst>
                  <a:ext uri="{0D108BD9-81ED-4DB2-BD59-A6C34878D82A}">
                    <a16:rowId xmlns:a16="http://schemas.microsoft.com/office/drawing/2014/main" val="10007"/>
                  </a:ext>
                </a:extLst>
              </a:tr>
            </a:tbl>
          </a:graphicData>
        </a:graphic>
      </p:graphicFrame>
      <p:sp>
        <p:nvSpPr>
          <p:cNvPr id="31794" name="Oval 1"/>
          <p:cNvSpPr>
            <a:spLocks noChangeArrowheads="1"/>
          </p:cNvSpPr>
          <p:nvPr/>
        </p:nvSpPr>
        <p:spPr bwMode="auto">
          <a:xfrm>
            <a:off x="8495070" y="4758813"/>
            <a:ext cx="1976935" cy="747252"/>
          </a:xfrm>
          <a:prstGeom prst="ellipse">
            <a:avLst/>
          </a:prstGeom>
          <a:noFill/>
          <a:ln w="50800" algn="ctr">
            <a:solidFill>
              <a:schemeClr val="accent1">
                <a:lumMod val="75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spcBef>
                <a:spcPts val="2200"/>
              </a:spcBef>
              <a:buClr>
                <a:srgbClr val="3783FF"/>
              </a:buClr>
              <a:buSzPct val="123000"/>
              <a:buFont typeface="Symbol" panose="05050102010706020507" pitchFamily="18" charset="2"/>
              <a:buChar char="¨"/>
              <a:defRPr>
                <a:solidFill>
                  <a:schemeClr val="tx1"/>
                </a:solidFill>
                <a:latin typeface="Frutiger 55 Roman" pitchFamily="34" charset="0"/>
                <a:ea typeface="ＭＳ Ｐゴシック" panose="020B0600070205080204" pitchFamily="34" charset="-128"/>
              </a:defRPr>
            </a:lvl1pPr>
            <a:lvl2pPr marL="742950" indent="-285750">
              <a:spcBef>
                <a:spcPts val="400"/>
              </a:spcBef>
              <a:buClr>
                <a:schemeClr val="tx1"/>
              </a:buClr>
              <a:buSzPct val="77000"/>
              <a:buChar char="—"/>
              <a:defRPr sz="1600">
                <a:solidFill>
                  <a:schemeClr val="tx1"/>
                </a:solidFill>
                <a:latin typeface="Frutiger 55 Roman" pitchFamily="34" charset="0"/>
                <a:ea typeface="ＭＳ Ｐゴシック" panose="020B0600070205080204" pitchFamily="34" charset="-128"/>
              </a:defRPr>
            </a:lvl2pPr>
            <a:lvl3pPr marL="1143000" indent="-228600">
              <a:spcBef>
                <a:spcPts val="400"/>
              </a:spcBef>
              <a:buClr>
                <a:schemeClr val="tx1"/>
              </a:buClr>
              <a:buSzPct val="84000"/>
              <a:buChar char="–"/>
              <a:defRPr sz="1600">
                <a:solidFill>
                  <a:schemeClr val="tx1"/>
                </a:solidFill>
                <a:latin typeface="Frutiger 55 Roman" pitchFamily="34" charset="0"/>
                <a:ea typeface="ＭＳ Ｐゴシック" panose="020B0600070205080204" pitchFamily="34" charset="-128"/>
              </a:defRPr>
            </a:lvl3pPr>
            <a:lvl4pPr marL="1600200" indent="-228600">
              <a:spcBef>
                <a:spcPts val="400"/>
              </a:spcBef>
              <a:buClr>
                <a:schemeClr val="tx1"/>
              </a:buClr>
              <a:buSzPct val="84000"/>
              <a:buChar char="–"/>
              <a:defRPr sz="1600">
                <a:solidFill>
                  <a:schemeClr val="tx1"/>
                </a:solidFill>
                <a:latin typeface="Frutiger 55 Roman" pitchFamily="34" charset="0"/>
                <a:ea typeface="ＭＳ Ｐゴシック" panose="020B0600070205080204" pitchFamily="34" charset="-128"/>
              </a:defRPr>
            </a:lvl4pPr>
            <a:lvl5pPr marL="2057400" indent="-228600">
              <a:spcBef>
                <a:spcPts val="400"/>
              </a:spcBef>
              <a:buClr>
                <a:schemeClr val="tx1"/>
              </a:buClr>
              <a:buSzPct val="84000"/>
              <a:buChar char="–"/>
              <a:defRPr sz="1600">
                <a:solidFill>
                  <a:schemeClr val="tx1"/>
                </a:solidFill>
                <a:latin typeface="Frutiger 55 Roman" pitchFamily="34" charset="0"/>
                <a:ea typeface="ＭＳ Ｐゴシック" panose="020B0600070205080204" pitchFamily="34" charset="-128"/>
              </a:defRPr>
            </a:lvl5pPr>
            <a:lvl6pPr marL="2514600" indent="-228600" eaLnBrk="0" fontAlgn="base" hangingPunct="0">
              <a:spcBef>
                <a:spcPts val="400"/>
              </a:spcBef>
              <a:spcAft>
                <a:spcPct val="0"/>
              </a:spcAft>
              <a:buClr>
                <a:schemeClr val="tx1"/>
              </a:buClr>
              <a:buSzPct val="84000"/>
              <a:buChar char="–"/>
              <a:defRPr sz="1600">
                <a:solidFill>
                  <a:schemeClr val="tx1"/>
                </a:solidFill>
                <a:latin typeface="Frutiger 55 Roman" pitchFamily="34" charset="0"/>
                <a:ea typeface="ＭＳ Ｐゴシック" panose="020B0600070205080204" pitchFamily="34" charset="-128"/>
              </a:defRPr>
            </a:lvl6pPr>
            <a:lvl7pPr marL="2971800" indent="-228600" eaLnBrk="0" fontAlgn="base" hangingPunct="0">
              <a:spcBef>
                <a:spcPts val="400"/>
              </a:spcBef>
              <a:spcAft>
                <a:spcPct val="0"/>
              </a:spcAft>
              <a:buClr>
                <a:schemeClr val="tx1"/>
              </a:buClr>
              <a:buSzPct val="84000"/>
              <a:buChar char="–"/>
              <a:defRPr sz="1600">
                <a:solidFill>
                  <a:schemeClr val="tx1"/>
                </a:solidFill>
                <a:latin typeface="Frutiger 55 Roman" pitchFamily="34" charset="0"/>
                <a:ea typeface="ＭＳ Ｐゴシック" panose="020B0600070205080204" pitchFamily="34" charset="-128"/>
              </a:defRPr>
            </a:lvl7pPr>
            <a:lvl8pPr marL="3429000" indent="-228600" eaLnBrk="0" fontAlgn="base" hangingPunct="0">
              <a:spcBef>
                <a:spcPts val="400"/>
              </a:spcBef>
              <a:spcAft>
                <a:spcPct val="0"/>
              </a:spcAft>
              <a:buClr>
                <a:schemeClr val="tx1"/>
              </a:buClr>
              <a:buSzPct val="84000"/>
              <a:buChar char="–"/>
              <a:defRPr sz="1600">
                <a:solidFill>
                  <a:schemeClr val="tx1"/>
                </a:solidFill>
                <a:latin typeface="Frutiger 55 Roman" pitchFamily="34" charset="0"/>
                <a:ea typeface="ＭＳ Ｐゴシック" panose="020B0600070205080204" pitchFamily="34" charset="-128"/>
              </a:defRPr>
            </a:lvl8pPr>
            <a:lvl9pPr marL="3886200" indent="-228600" eaLnBrk="0" fontAlgn="base" hangingPunct="0">
              <a:spcBef>
                <a:spcPts val="400"/>
              </a:spcBef>
              <a:spcAft>
                <a:spcPct val="0"/>
              </a:spcAft>
              <a:buClr>
                <a:schemeClr val="tx1"/>
              </a:buClr>
              <a:buSzPct val="84000"/>
              <a:buChar char="–"/>
              <a:defRPr sz="1600">
                <a:solidFill>
                  <a:schemeClr val="tx1"/>
                </a:solidFill>
                <a:latin typeface="Frutiger 55 Roman" pitchFamily="34" charset="0"/>
                <a:ea typeface="ＭＳ Ｐゴシック" panose="020B0600070205080204" pitchFamily="34" charset="-128"/>
              </a:defRPr>
            </a:lvl9pPr>
          </a:lstStyle>
          <a:p>
            <a:pPr algn="ctr" eaLnBrk="1" hangingPunct="1">
              <a:spcBef>
                <a:spcPct val="0"/>
              </a:spcBef>
              <a:buClrTx/>
              <a:buSzTx/>
              <a:buFontTx/>
              <a:buNone/>
            </a:pPr>
            <a:endParaRPr lang="sr-Latn-RS" altLang="sr-Latn-RS">
              <a:latin typeface="Arial" panose="020B0604020202020204" pitchFamily="34" charset="0"/>
            </a:endParaRPr>
          </a:p>
        </p:txBody>
      </p:sp>
      <p:sp>
        <p:nvSpPr>
          <p:cNvPr id="32810" name="Slide Number Placeholder 2"/>
          <p:cNvSpPr>
            <a:spLocks noGrp="1"/>
          </p:cNvSpPr>
          <p:nvPr>
            <p:ph type="sldNum" sz="quarter" idx="10"/>
          </p:nvPr>
        </p:nvSpPr>
        <p:spPr>
          <a:xfrm>
            <a:off x="6055197" y="6349128"/>
            <a:ext cx="115416" cy="12311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2200"/>
              </a:spcBef>
              <a:buClr>
                <a:srgbClr val="3783FF"/>
              </a:buClr>
              <a:buSzPct val="123000"/>
              <a:buFont typeface="Symbol" panose="05050102010706020507" pitchFamily="18" charset="2"/>
              <a:buChar char="¨"/>
              <a:defRPr>
                <a:solidFill>
                  <a:schemeClr val="tx1"/>
                </a:solidFill>
                <a:latin typeface="Frutiger 55 Roman" pitchFamily="34" charset="0"/>
                <a:ea typeface="ＭＳ Ｐゴシック" panose="020B0600070205080204" pitchFamily="34" charset="-128"/>
              </a:defRPr>
            </a:lvl1pPr>
            <a:lvl2pPr marL="742950" indent="-285750">
              <a:spcBef>
                <a:spcPts val="400"/>
              </a:spcBef>
              <a:buClr>
                <a:schemeClr val="tx1"/>
              </a:buClr>
              <a:buSzPct val="77000"/>
              <a:buChar char="—"/>
              <a:defRPr sz="1600">
                <a:solidFill>
                  <a:schemeClr val="tx1"/>
                </a:solidFill>
                <a:latin typeface="Frutiger 55 Roman" pitchFamily="34" charset="0"/>
                <a:ea typeface="ＭＳ Ｐゴシック" panose="020B0600070205080204" pitchFamily="34" charset="-128"/>
              </a:defRPr>
            </a:lvl2pPr>
            <a:lvl3pPr marL="1143000" indent="-228600">
              <a:spcBef>
                <a:spcPts val="400"/>
              </a:spcBef>
              <a:buClr>
                <a:schemeClr val="tx1"/>
              </a:buClr>
              <a:buSzPct val="84000"/>
              <a:buChar char="–"/>
              <a:defRPr sz="1600">
                <a:solidFill>
                  <a:schemeClr val="tx1"/>
                </a:solidFill>
                <a:latin typeface="Frutiger 55 Roman" pitchFamily="34" charset="0"/>
                <a:ea typeface="ＭＳ Ｐゴシック" panose="020B0600070205080204" pitchFamily="34" charset="-128"/>
              </a:defRPr>
            </a:lvl3pPr>
            <a:lvl4pPr marL="1600200" indent="-228600">
              <a:spcBef>
                <a:spcPts val="400"/>
              </a:spcBef>
              <a:buClr>
                <a:schemeClr val="tx1"/>
              </a:buClr>
              <a:buSzPct val="84000"/>
              <a:buChar char="–"/>
              <a:defRPr sz="1600">
                <a:solidFill>
                  <a:schemeClr val="tx1"/>
                </a:solidFill>
                <a:latin typeface="Frutiger 55 Roman" pitchFamily="34" charset="0"/>
                <a:ea typeface="ＭＳ Ｐゴシック" panose="020B0600070205080204" pitchFamily="34" charset="-128"/>
              </a:defRPr>
            </a:lvl4pPr>
            <a:lvl5pPr marL="2057400" indent="-228600">
              <a:spcBef>
                <a:spcPts val="400"/>
              </a:spcBef>
              <a:buClr>
                <a:schemeClr val="tx1"/>
              </a:buClr>
              <a:buSzPct val="84000"/>
              <a:buChar char="–"/>
              <a:defRPr sz="1600">
                <a:solidFill>
                  <a:schemeClr val="tx1"/>
                </a:solidFill>
                <a:latin typeface="Frutiger 55 Roman" pitchFamily="34" charset="0"/>
                <a:ea typeface="ＭＳ Ｐゴシック" panose="020B0600070205080204" pitchFamily="34" charset="-128"/>
              </a:defRPr>
            </a:lvl5pPr>
            <a:lvl6pPr marL="2514600" indent="-228600" eaLnBrk="0" fontAlgn="base" hangingPunct="0">
              <a:spcBef>
                <a:spcPts val="400"/>
              </a:spcBef>
              <a:spcAft>
                <a:spcPct val="0"/>
              </a:spcAft>
              <a:buClr>
                <a:schemeClr val="tx1"/>
              </a:buClr>
              <a:buSzPct val="84000"/>
              <a:buChar char="–"/>
              <a:defRPr sz="1600">
                <a:solidFill>
                  <a:schemeClr val="tx1"/>
                </a:solidFill>
                <a:latin typeface="Frutiger 55 Roman" pitchFamily="34" charset="0"/>
                <a:ea typeface="ＭＳ Ｐゴシック" panose="020B0600070205080204" pitchFamily="34" charset="-128"/>
              </a:defRPr>
            </a:lvl6pPr>
            <a:lvl7pPr marL="2971800" indent="-228600" eaLnBrk="0" fontAlgn="base" hangingPunct="0">
              <a:spcBef>
                <a:spcPts val="400"/>
              </a:spcBef>
              <a:spcAft>
                <a:spcPct val="0"/>
              </a:spcAft>
              <a:buClr>
                <a:schemeClr val="tx1"/>
              </a:buClr>
              <a:buSzPct val="84000"/>
              <a:buChar char="–"/>
              <a:defRPr sz="1600">
                <a:solidFill>
                  <a:schemeClr val="tx1"/>
                </a:solidFill>
                <a:latin typeface="Frutiger 55 Roman" pitchFamily="34" charset="0"/>
                <a:ea typeface="ＭＳ Ｐゴシック" panose="020B0600070205080204" pitchFamily="34" charset="-128"/>
              </a:defRPr>
            </a:lvl7pPr>
            <a:lvl8pPr marL="3429000" indent="-228600" eaLnBrk="0" fontAlgn="base" hangingPunct="0">
              <a:spcBef>
                <a:spcPts val="400"/>
              </a:spcBef>
              <a:spcAft>
                <a:spcPct val="0"/>
              </a:spcAft>
              <a:buClr>
                <a:schemeClr val="tx1"/>
              </a:buClr>
              <a:buSzPct val="84000"/>
              <a:buChar char="–"/>
              <a:defRPr sz="1600">
                <a:solidFill>
                  <a:schemeClr val="tx1"/>
                </a:solidFill>
                <a:latin typeface="Frutiger 55 Roman" pitchFamily="34" charset="0"/>
                <a:ea typeface="ＭＳ Ｐゴシック" panose="020B0600070205080204" pitchFamily="34" charset="-128"/>
              </a:defRPr>
            </a:lvl8pPr>
            <a:lvl9pPr marL="3886200" indent="-228600" eaLnBrk="0" fontAlgn="base" hangingPunct="0">
              <a:spcBef>
                <a:spcPts val="400"/>
              </a:spcBef>
              <a:spcAft>
                <a:spcPct val="0"/>
              </a:spcAft>
              <a:buClr>
                <a:schemeClr val="tx1"/>
              </a:buClr>
              <a:buSzPct val="84000"/>
              <a:buChar char="–"/>
              <a:defRPr sz="1600">
                <a:solidFill>
                  <a:schemeClr val="tx1"/>
                </a:solidFill>
                <a:latin typeface="Frutiger 55 Roman" pitchFamily="34" charset="0"/>
                <a:ea typeface="ＭＳ Ｐゴシック" panose="020B0600070205080204" pitchFamily="34" charset="-128"/>
              </a:defRPr>
            </a:lvl9pPr>
          </a:lstStyle>
          <a:p>
            <a:pPr>
              <a:spcBef>
                <a:spcPct val="0"/>
              </a:spcBef>
              <a:buClrTx/>
              <a:buSzTx/>
              <a:buFontTx/>
              <a:buNone/>
            </a:pPr>
            <a:fld id="{F2C6F3E9-F5B9-491D-9894-8731EEC74A5E}" type="slidenum">
              <a:rPr lang="en-US" altLang="sr-Latn-RS" smtClean="0">
                <a:solidFill>
                  <a:srgbClr val="000000"/>
                </a:solidFill>
                <a:latin typeface="Arial" panose="020B0604020202020204" pitchFamily="34" charset="0"/>
              </a:rPr>
              <a:pPr>
                <a:spcBef>
                  <a:spcPct val="0"/>
                </a:spcBef>
                <a:buClrTx/>
                <a:buSzTx/>
                <a:buFontTx/>
                <a:buNone/>
              </a:pPr>
              <a:t>4</a:t>
            </a:fld>
            <a:endParaRPr lang="en-US" altLang="sr-Latn-RS" dirty="0" smtClean="0">
              <a:solidFill>
                <a:srgbClr val="000000"/>
              </a:solidFill>
              <a:latin typeface="Arial" panose="020B0604020202020204" pitchFamily="34" charset="0"/>
            </a:endParaRPr>
          </a:p>
        </p:txBody>
      </p:sp>
    </p:spTree>
    <p:extLst>
      <p:ext uri="{BB962C8B-B14F-4D97-AF65-F5344CB8AC3E}">
        <p14:creationId xmlns:p14="http://schemas.microsoft.com/office/powerpoint/2010/main" val="405369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4000"/>
                                        <p:tgtEl>
                                          <p:spTgt spid="5"/>
                                        </p:tgtEl>
                                      </p:cBhvr>
                                    </p:animEffect>
                                  </p:childTnLst>
                                </p:cTn>
                              </p:par>
                            </p:childTnLst>
                          </p:cTn>
                        </p:par>
                        <p:par>
                          <p:cTn id="8" fill="hold" nodeType="afterGroup">
                            <p:stCondLst>
                              <p:cond delay="4000"/>
                            </p:stCondLst>
                            <p:childTnLst>
                              <p:par>
                                <p:cTn id="9" presetID="21" presetClass="entr" presetSubtype="1" fill="hold" grpId="0" nodeType="afterEffect">
                                  <p:stCondLst>
                                    <p:cond delay="0"/>
                                  </p:stCondLst>
                                  <p:childTnLst>
                                    <p:set>
                                      <p:cBhvr>
                                        <p:cTn id="10" dur="1" fill="hold">
                                          <p:stCondLst>
                                            <p:cond delay="0"/>
                                          </p:stCondLst>
                                        </p:cTn>
                                        <p:tgtEl>
                                          <p:spTgt spid="31794"/>
                                        </p:tgtEl>
                                        <p:attrNameLst>
                                          <p:attrName>style.visibility</p:attrName>
                                        </p:attrNameLst>
                                      </p:cBhvr>
                                      <p:to>
                                        <p:strVal val="visible"/>
                                      </p:to>
                                    </p:set>
                                    <p:animEffect transition="in" filter="wheel(1)">
                                      <p:cBhvr>
                                        <p:cTn id="11" dur="2000"/>
                                        <p:tgtEl>
                                          <p:spTgt spid="317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9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579418" y="487079"/>
            <a:ext cx="8994371" cy="1347297"/>
          </a:xfrm>
        </p:spPr>
        <p:txBody>
          <a:bodyPr>
            <a:normAutofit/>
          </a:bodyPr>
          <a:lstStyle/>
          <a:p>
            <a:pPr algn="ctr"/>
            <a:endParaRPr lang="hr-HR" sz="4000" dirty="0"/>
          </a:p>
        </p:txBody>
      </p:sp>
      <p:sp>
        <p:nvSpPr>
          <p:cNvPr id="3" name="Rezervirano mjesto sadržaja 2"/>
          <p:cNvSpPr>
            <a:spLocks noGrp="1"/>
          </p:cNvSpPr>
          <p:nvPr>
            <p:ph idx="1"/>
          </p:nvPr>
        </p:nvSpPr>
        <p:spPr>
          <a:xfrm>
            <a:off x="133004" y="1690689"/>
            <a:ext cx="11887200" cy="4751676"/>
          </a:xfrm>
        </p:spPr>
        <p:txBody>
          <a:bodyPr>
            <a:normAutofit/>
          </a:bodyPr>
          <a:lstStyle/>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pic>
        <p:nvPicPr>
          <p:cNvPr id="7" name="Slika 6"/>
          <p:cNvPicPr/>
          <p:nvPr/>
        </p:nvPicPr>
        <p:blipFill>
          <a:blip r:embed="rId3">
            <a:extLst>
              <a:ext uri="{28A0092B-C50C-407E-A947-70E740481C1C}">
                <a14:useLocalDpi xmlns:a14="http://schemas.microsoft.com/office/drawing/2010/main" val="0"/>
              </a:ext>
            </a:extLst>
          </a:blip>
          <a:srcRect/>
          <a:stretch>
            <a:fillRect/>
          </a:stretch>
        </p:blipFill>
        <p:spPr bwMode="auto">
          <a:xfrm>
            <a:off x="1579418" y="492974"/>
            <a:ext cx="8894618" cy="5949391"/>
          </a:xfrm>
          <a:prstGeom prst="rect">
            <a:avLst/>
          </a:prstGeom>
          <a:noFill/>
          <a:ln>
            <a:noFill/>
          </a:ln>
        </p:spPr>
      </p:pic>
    </p:spTree>
    <p:extLst>
      <p:ext uri="{BB962C8B-B14F-4D97-AF65-F5344CB8AC3E}">
        <p14:creationId xmlns:p14="http://schemas.microsoft.com/office/powerpoint/2010/main" val="40996537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FINANCIJSKI IZVJEŠTAJI</a:t>
            </a:r>
            <a:endParaRPr lang="hr-HR" sz="4000" dirty="0"/>
          </a:p>
        </p:txBody>
      </p:sp>
      <p:sp>
        <p:nvSpPr>
          <p:cNvPr id="3" name="Rezervirano mjesto sadržaja 2"/>
          <p:cNvSpPr>
            <a:spLocks noGrp="1"/>
          </p:cNvSpPr>
          <p:nvPr>
            <p:ph idx="1"/>
          </p:nvPr>
        </p:nvSpPr>
        <p:spPr>
          <a:xfrm>
            <a:off x="133004" y="1690689"/>
            <a:ext cx="11887200" cy="4751676"/>
          </a:xfrm>
        </p:spPr>
        <p:txBody>
          <a:bodyPr>
            <a:normAutofit/>
          </a:bodyPr>
          <a:lstStyle/>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r>
              <a:rPr lang="hr-HR" sz="1800" b="1" dirty="0" smtClean="0">
                <a:solidFill>
                  <a:srgbClr val="000000"/>
                </a:solidFill>
                <a:latin typeface="Calibri" panose="020F0502020204030204" pitchFamily="34" charset="0"/>
                <a:ea typeface="Calibri" panose="020F0502020204030204" pitchFamily="34" charset="0"/>
              </a:rPr>
              <a:t>Godišnji financijski izvještaji za 2022. koji se predaju u 2023. </a:t>
            </a:r>
          </a:p>
          <a:p>
            <a:pPr marL="457200" lvl="1" indent="0" algn="just">
              <a:buNone/>
            </a:pPr>
            <a:endParaRPr lang="hr-HR" sz="1800" b="1" dirty="0" smtClean="0">
              <a:solidFill>
                <a:srgbClr val="000000"/>
              </a:solidFill>
              <a:latin typeface="Calibri" panose="020F0502020204030204" pitchFamily="34" charset="0"/>
              <a:ea typeface="Calibri" panose="020F0502020204030204" pitchFamily="34" charset="0"/>
            </a:endParaRPr>
          </a:p>
          <a:p>
            <a:pPr lvl="1" algn="just">
              <a:spcAft>
                <a:spcPts val="0"/>
              </a:spcAft>
              <a:buFont typeface="Wingdings" panose="05000000000000000000" pitchFamily="2" charset="2"/>
              <a:buChar char="§"/>
            </a:pPr>
            <a:r>
              <a:rPr lang="hr-HR" sz="1800" dirty="0" smtClean="0">
                <a:solidFill>
                  <a:srgbClr val="000000"/>
                </a:solidFill>
                <a:latin typeface="Calibri" panose="020F0502020204030204" pitchFamily="34" charset="0"/>
                <a:ea typeface="Calibri" panose="020F0502020204030204" pitchFamily="34" charset="0"/>
              </a:rPr>
              <a:t>sadržavat </a:t>
            </a:r>
            <a:r>
              <a:rPr lang="hr-HR" sz="1800" dirty="0">
                <a:solidFill>
                  <a:srgbClr val="000000"/>
                </a:solidFill>
                <a:latin typeface="Calibri" panose="020F0502020204030204" pitchFamily="34" charset="0"/>
                <a:ea typeface="Calibri" panose="020F0502020204030204" pitchFamily="34" charset="0"/>
              </a:rPr>
              <a:t>će podatke iskazane u kunama za ostvareno u izvještajnom razdoblju tekuće godine i ostvareno u izvještajnom razdoblju prethodne godine iako će se sastavljati i predavati u 2023. </a:t>
            </a:r>
            <a:r>
              <a:rPr lang="hr-HR" sz="1800" dirty="0" smtClean="0">
                <a:solidFill>
                  <a:srgbClr val="000000"/>
                </a:solidFill>
                <a:latin typeface="Calibri" panose="020F0502020204030204" pitchFamily="34" charset="0"/>
                <a:ea typeface="Calibri" panose="020F0502020204030204" pitchFamily="34" charset="0"/>
              </a:rPr>
              <a:t>kada </a:t>
            </a:r>
            <a:r>
              <a:rPr lang="hr-HR" sz="1800" dirty="0">
                <a:solidFill>
                  <a:srgbClr val="000000"/>
                </a:solidFill>
                <a:latin typeface="Calibri" panose="020F0502020204030204" pitchFamily="34" charset="0"/>
                <a:ea typeface="Calibri" panose="020F0502020204030204" pitchFamily="34" charset="0"/>
              </a:rPr>
              <a:t>će službena valuta biti euro. </a:t>
            </a: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
        <p:nvSpPr>
          <p:cNvPr id="7" name="Pravokutnik 6"/>
          <p:cNvSpPr/>
          <p:nvPr/>
        </p:nvSpPr>
        <p:spPr>
          <a:xfrm>
            <a:off x="781809" y="3315439"/>
            <a:ext cx="2318838" cy="276999"/>
          </a:xfrm>
          <a:prstGeom prst="rect">
            <a:avLst/>
          </a:prstGeom>
        </p:spPr>
        <p:txBody>
          <a:bodyPr wrap="square">
            <a:spAutoFit/>
          </a:bodyPr>
          <a:lstStyle/>
          <a:p>
            <a:r>
              <a:rPr lang="hr-HR" sz="1200" b="1" i="1" dirty="0">
                <a:latin typeface="Times New Roman" panose="02020603050405020304" pitchFamily="18" charset="0"/>
                <a:ea typeface="Calibri" panose="020F0502020204030204" pitchFamily="34" charset="0"/>
              </a:rPr>
              <a:t>Primjer - Bilanca za 2022. godinu</a:t>
            </a:r>
            <a:endParaRPr lang="hr-HR" b="1" dirty="0"/>
          </a:p>
        </p:txBody>
      </p:sp>
      <p:graphicFrame>
        <p:nvGraphicFramePr>
          <p:cNvPr id="8" name="Tablica 7"/>
          <p:cNvGraphicFramePr>
            <a:graphicFrameLocks noGrp="1"/>
          </p:cNvGraphicFramePr>
          <p:nvPr>
            <p:extLst>
              <p:ext uri="{D42A27DB-BD31-4B8C-83A1-F6EECF244321}">
                <p14:modId xmlns:p14="http://schemas.microsoft.com/office/powerpoint/2010/main" val="2252662308"/>
              </p:ext>
            </p:extLst>
          </p:nvPr>
        </p:nvGraphicFramePr>
        <p:xfrm>
          <a:off x="781809" y="3726125"/>
          <a:ext cx="10515599" cy="2247900"/>
        </p:xfrm>
        <a:graphic>
          <a:graphicData uri="http://schemas.openxmlformats.org/drawingml/2006/table">
            <a:tbl>
              <a:tblPr firstRow="1" firstCol="1" bandRow="1"/>
              <a:tblGrid>
                <a:gridCol w="1301831">
                  <a:extLst>
                    <a:ext uri="{9D8B030D-6E8A-4147-A177-3AD203B41FA5}">
                      <a16:colId xmlns:a16="http://schemas.microsoft.com/office/drawing/2014/main" val="1475842907"/>
                    </a:ext>
                  </a:extLst>
                </a:gridCol>
                <a:gridCol w="5081138">
                  <a:extLst>
                    <a:ext uri="{9D8B030D-6E8A-4147-A177-3AD203B41FA5}">
                      <a16:colId xmlns:a16="http://schemas.microsoft.com/office/drawing/2014/main" val="599697902"/>
                    </a:ext>
                  </a:extLst>
                </a:gridCol>
                <a:gridCol w="633039">
                  <a:extLst>
                    <a:ext uri="{9D8B030D-6E8A-4147-A177-3AD203B41FA5}">
                      <a16:colId xmlns:a16="http://schemas.microsoft.com/office/drawing/2014/main" val="506199227"/>
                    </a:ext>
                  </a:extLst>
                </a:gridCol>
                <a:gridCol w="1268181">
                  <a:extLst>
                    <a:ext uri="{9D8B030D-6E8A-4147-A177-3AD203B41FA5}">
                      <a16:colId xmlns:a16="http://schemas.microsoft.com/office/drawing/2014/main" val="3311653607"/>
                    </a:ext>
                  </a:extLst>
                </a:gridCol>
                <a:gridCol w="1417503">
                  <a:extLst>
                    <a:ext uri="{9D8B030D-6E8A-4147-A177-3AD203B41FA5}">
                      <a16:colId xmlns:a16="http://schemas.microsoft.com/office/drawing/2014/main" val="4030484628"/>
                    </a:ext>
                  </a:extLst>
                </a:gridCol>
                <a:gridCol w="813907">
                  <a:extLst>
                    <a:ext uri="{9D8B030D-6E8A-4147-A177-3AD203B41FA5}">
                      <a16:colId xmlns:a16="http://schemas.microsoft.com/office/drawing/2014/main" val="3350040329"/>
                    </a:ext>
                  </a:extLst>
                </a:gridCol>
              </a:tblGrid>
              <a:tr h="495300">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Račun iz rač. plana</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OPIS</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AOP</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Stanje</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1. siječnja</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Stanje</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31. prosinca</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Indeks</a:t>
                      </a:r>
                      <a:b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b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(5/4)</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extLst>
                  <a:ext uri="{0D108BD9-81ED-4DB2-BD59-A6C34878D82A}">
                    <a16:rowId xmlns:a16="http://schemas.microsoft.com/office/drawing/2014/main" val="2616047749"/>
                  </a:ext>
                </a:extLst>
              </a:tr>
              <a:tr h="152400">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1</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2</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3</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4</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5</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6</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extLst>
                  <a:ext uri="{0D108BD9-81ED-4DB2-BD59-A6C34878D82A}">
                    <a16:rowId xmlns:a16="http://schemas.microsoft.com/office/drawing/2014/main" val="2214622933"/>
                  </a:ext>
                </a:extLst>
              </a:tr>
              <a:tr h="161925">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IMOVINA (AOP 002+063)</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001</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rowSpan="6" gridSpan="3">
                  <a:txBody>
                    <a:bodyPr/>
                    <a:lstStyle/>
                    <a:p>
                      <a:pPr algn="ctr">
                        <a:lnSpc>
                          <a:spcPct val="115000"/>
                        </a:lnSpc>
                        <a:spcAft>
                          <a:spcPts val="0"/>
                        </a:spcAft>
                      </a:pPr>
                      <a:r>
                        <a:rPr lang="hr-HR" sz="1000" b="0" dirty="0">
                          <a:effectLst/>
                          <a:latin typeface="Times New Roman" panose="02020603050405020304" pitchFamily="18" charset="0"/>
                          <a:ea typeface="Times New Roman" panose="02020603050405020304" pitchFamily="18" charset="0"/>
                          <a:cs typeface="Times New Roman" panose="02020603050405020304" pitchFamily="18" charset="0"/>
                        </a:rPr>
                        <a:t>svi podaci iskazani su </a:t>
                      </a:r>
                      <a:r>
                        <a:rPr lang="hr-HR" sz="1000" b="1" dirty="0">
                          <a:effectLst/>
                          <a:latin typeface="Times New Roman" panose="02020603050405020304" pitchFamily="18" charset="0"/>
                          <a:ea typeface="Times New Roman" panose="02020603050405020304" pitchFamily="18" charset="0"/>
                          <a:cs typeface="Times New Roman" panose="02020603050405020304" pitchFamily="18" charset="0"/>
                        </a:rPr>
                        <a:t>u kunama </a:t>
                      </a:r>
                      <a:r>
                        <a:rPr lang="hr-HR" sz="1000" b="0" dirty="0">
                          <a:effectLst/>
                          <a:latin typeface="Times New Roman" panose="02020603050405020304" pitchFamily="18" charset="0"/>
                          <a:ea typeface="Times New Roman" panose="02020603050405020304" pitchFamily="18" charset="0"/>
                          <a:cs typeface="Times New Roman" panose="02020603050405020304" pitchFamily="18" charset="0"/>
                        </a:rPr>
                        <a:t>obzirom</a:t>
                      </a:r>
                      <a:endParaRPr lang="hr-HR" sz="1100" b="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hr-HR" sz="1000" b="0" dirty="0">
                          <a:effectLst/>
                          <a:latin typeface="Times New Roman" panose="02020603050405020304" pitchFamily="18" charset="0"/>
                          <a:ea typeface="Times New Roman" panose="02020603050405020304" pitchFamily="18" charset="0"/>
                          <a:cs typeface="Times New Roman" panose="02020603050405020304" pitchFamily="18" charset="0"/>
                        </a:rPr>
                        <a:t>da je izvještajno razdoblje završilo</a:t>
                      </a:r>
                      <a:endParaRPr lang="hr-HR" sz="1100" b="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hr-HR" sz="1000" b="0" dirty="0">
                          <a:effectLst/>
                          <a:latin typeface="Times New Roman" panose="02020603050405020304" pitchFamily="18" charset="0"/>
                          <a:ea typeface="Times New Roman" panose="02020603050405020304" pitchFamily="18" charset="0"/>
                          <a:cs typeface="Times New Roman" panose="02020603050405020304" pitchFamily="18" charset="0"/>
                        </a:rPr>
                        <a:t>prije dana uvođenja eura</a:t>
                      </a:r>
                      <a:endParaRPr lang="hr-HR"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6" hMerge="1">
                  <a:txBody>
                    <a:bodyPr/>
                    <a:lstStyle/>
                    <a:p>
                      <a:endParaRPr lang="hr-HR"/>
                    </a:p>
                  </a:txBody>
                  <a:tcPr/>
                </a:tc>
                <a:tc rowSpan="6" hMerge="1">
                  <a:txBody>
                    <a:bodyPr/>
                    <a:lstStyle/>
                    <a:p>
                      <a:endParaRPr lang="hr-HR"/>
                    </a:p>
                  </a:txBody>
                  <a:tcPr/>
                </a:tc>
                <a:extLst>
                  <a:ext uri="{0D108BD9-81ED-4DB2-BD59-A6C34878D82A}">
                    <a16:rowId xmlns:a16="http://schemas.microsoft.com/office/drawing/2014/main" val="292897366"/>
                  </a:ext>
                </a:extLst>
              </a:tr>
              <a:tr h="161925">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0</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Nefinancijska imovina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(AOP 003+007+046+047+051+058)</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002</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gridSpan="3" vMerge="1">
                  <a:txBody>
                    <a:bodyPr/>
                    <a:lstStyle/>
                    <a:p>
                      <a:endParaRPr lang="hr-HR"/>
                    </a:p>
                  </a:txBody>
                  <a:tcPr/>
                </a:tc>
                <a:tc hMerge="1" vMerge="1">
                  <a:txBody>
                    <a:bodyPr/>
                    <a:lstStyle/>
                    <a:p>
                      <a:endParaRPr lang="hr-HR"/>
                    </a:p>
                  </a:txBody>
                  <a:tcPr/>
                </a:tc>
                <a:tc hMerge="1" vMerge="1">
                  <a:txBody>
                    <a:bodyPr/>
                    <a:lstStyle/>
                    <a:p>
                      <a:endParaRPr lang="hr-HR"/>
                    </a:p>
                  </a:txBody>
                  <a:tcPr/>
                </a:tc>
                <a:extLst>
                  <a:ext uri="{0D108BD9-81ED-4DB2-BD59-A6C34878D82A}">
                    <a16:rowId xmlns:a16="http://schemas.microsoft.com/office/drawing/2014/main" val="3916530456"/>
                  </a:ext>
                </a:extLst>
              </a:tr>
              <a:tr h="161925">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01</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Neproizvedena dugotrajna imovina (AOP 004+005-006)</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003</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gridSpan="3" vMerge="1">
                  <a:txBody>
                    <a:bodyPr/>
                    <a:lstStyle/>
                    <a:p>
                      <a:endParaRPr lang="hr-HR"/>
                    </a:p>
                  </a:txBody>
                  <a:tcPr/>
                </a:tc>
                <a:tc hMerge="1" vMerge="1">
                  <a:txBody>
                    <a:bodyPr/>
                    <a:lstStyle/>
                    <a:p>
                      <a:endParaRPr lang="hr-HR"/>
                    </a:p>
                  </a:txBody>
                  <a:tcPr/>
                </a:tc>
                <a:tc hMerge="1" vMerge="1">
                  <a:txBody>
                    <a:bodyPr/>
                    <a:lstStyle/>
                    <a:p>
                      <a:endParaRPr lang="hr-HR"/>
                    </a:p>
                  </a:txBody>
                  <a:tcPr/>
                </a:tc>
                <a:extLst>
                  <a:ext uri="{0D108BD9-81ED-4DB2-BD59-A6C34878D82A}">
                    <a16:rowId xmlns:a16="http://schemas.microsoft.com/office/drawing/2014/main" val="3774404001"/>
                  </a:ext>
                </a:extLst>
              </a:tr>
              <a:tr h="161925">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011</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Materijalna imovina - prirodna bogatstva</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004</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gridSpan="3" vMerge="1">
                  <a:txBody>
                    <a:bodyPr/>
                    <a:lstStyle/>
                    <a:p>
                      <a:endParaRPr lang="hr-HR"/>
                    </a:p>
                  </a:txBody>
                  <a:tcPr/>
                </a:tc>
                <a:tc hMerge="1" vMerge="1">
                  <a:txBody>
                    <a:bodyPr/>
                    <a:lstStyle/>
                    <a:p>
                      <a:endParaRPr lang="hr-HR"/>
                    </a:p>
                  </a:txBody>
                  <a:tcPr/>
                </a:tc>
                <a:tc hMerge="1" vMerge="1">
                  <a:txBody>
                    <a:bodyPr/>
                    <a:lstStyle/>
                    <a:p>
                      <a:endParaRPr lang="hr-HR"/>
                    </a:p>
                  </a:txBody>
                  <a:tcPr/>
                </a:tc>
                <a:extLst>
                  <a:ext uri="{0D108BD9-81ED-4DB2-BD59-A6C34878D82A}">
                    <a16:rowId xmlns:a16="http://schemas.microsoft.com/office/drawing/2014/main" val="278919057"/>
                  </a:ext>
                </a:extLst>
              </a:tr>
              <a:tr h="161925">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012</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Nematerijalna imovina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005</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gridSpan="3" vMerge="1">
                  <a:txBody>
                    <a:bodyPr/>
                    <a:lstStyle/>
                    <a:p>
                      <a:endParaRPr lang="hr-HR"/>
                    </a:p>
                  </a:txBody>
                  <a:tcPr/>
                </a:tc>
                <a:tc hMerge="1" vMerge="1">
                  <a:txBody>
                    <a:bodyPr/>
                    <a:lstStyle/>
                    <a:p>
                      <a:endParaRPr lang="hr-HR"/>
                    </a:p>
                  </a:txBody>
                  <a:tcPr/>
                </a:tc>
                <a:tc hMerge="1" vMerge="1">
                  <a:txBody>
                    <a:bodyPr/>
                    <a:lstStyle/>
                    <a:p>
                      <a:endParaRPr lang="hr-HR"/>
                    </a:p>
                  </a:txBody>
                  <a:tcPr/>
                </a:tc>
                <a:extLst>
                  <a:ext uri="{0D108BD9-81ED-4DB2-BD59-A6C34878D82A}">
                    <a16:rowId xmlns:a16="http://schemas.microsoft.com/office/drawing/2014/main" val="3358916144"/>
                  </a:ext>
                </a:extLst>
              </a:tr>
              <a:tr h="161925">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019</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Ispravak vrijednosti neproizvedene dugotrajne imovine</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006</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vMerge="1">
                  <a:txBody>
                    <a:bodyPr/>
                    <a:lstStyle/>
                    <a:p>
                      <a:endParaRPr lang="hr-HR"/>
                    </a:p>
                  </a:txBody>
                  <a:tcPr/>
                </a:tc>
                <a:tc hMerge="1" vMerge="1">
                  <a:txBody>
                    <a:bodyPr/>
                    <a:lstStyle/>
                    <a:p>
                      <a:endParaRPr lang="hr-HR"/>
                    </a:p>
                  </a:txBody>
                  <a:tcPr/>
                </a:tc>
                <a:tc hMerge="1" vMerge="1">
                  <a:txBody>
                    <a:bodyPr/>
                    <a:lstStyle/>
                    <a:p>
                      <a:endParaRPr lang="hr-HR"/>
                    </a:p>
                  </a:txBody>
                  <a:tcPr/>
                </a:tc>
                <a:extLst>
                  <a:ext uri="{0D108BD9-81ED-4DB2-BD59-A6C34878D82A}">
                    <a16:rowId xmlns:a16="http://schemas.microsoft.com/office/drawing/2014/main" val="3488952727"/>
                  </a:ext>
                </a:extLst>
              </a:tr>
              <a:tr h="161925">
                <a:tc>
                  <a:txBody>
                    <a:bodyPr/>
                    <a:lstStyle/>
                    <a:p>
                      <a:pP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1851482551"/>
                  </a:ext>
                </a:extLst>
              </a:tr>
              <a:tr h="161925">
                <a:tc>
                  <a:txBody>
                    <a:bodyPr/>
                    <a:lstStyle/>
                    <a:p>
                      <a:pP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r">
                        <a:lnSpc>
                          <a:spcPct val="115000"/>
                        </a:lnSpc>
                        <a:spcAft>
                          <a:spcPts val="0"/>
                        </a:spcAft>
                      </a:pPr>
                      <a:r>
                        <a:rPr lang="hr-HR" sz="1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1022436921"/>
                  </a:ext>
                </a:extLst>
              </a:tr>
            </a:tbl>
          </a:graphicData>
        </a:graphic>
      </p:graphicFrame>
    </p:spTree>
    <p:extLst>
      <p:ext uri="{BB962C8B-B14F-4D97-AF65-F5344CB8AC3E}">
        <p14:creationId xmlns:p14="http://schemas.microsoft.com/office/powerpoint/2010/main" val="418574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FINANCIJSKI IZVJEŠTAJI</a:t>
            </a:r>
            <a:endParaRPr lang="hr-HR" sz="4000" dirty="0"/>
          </a:p>
        </p:txBody>
      </p:sp>
      <p:sp>
        <p:nvSpPr>
          <p:cNvPr id="3" name="Rezervirano mjesto sadržaja 2"/>
          <p:cNvSpPr>
            <a:spLocks noGrp="1"/>
          </p:cNvSpPr>
          <p:nvPr>
            <p:ph idx="1"/>
          </p:nvPr>
        </p:nvSpPr>
        <p:spPr>
          <a:xfrm>
            <a:off x="133004" y="1690689"/>
            <a:ext cx="11887200" cy="4751676"/>
          </a:xfrm>
        </p:spPr>
        <p:txBody>
          <a:bodyPr>
            <a:normAutofit/>
          </a:bodyPr>
          <a:lstStyle/>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r>
              <a:rPr lang="hr-HR" sz="1800" b="1" dirty="0" smtClean="0">
                <a:solidFill>
                  <a:srgbClr val="000000"/>
                </a:solidFill>
                <a:latin typeface="Calibri" panose="020F0502020204030204" pitchFamily="34" charset="0"/>
                <a:ea typeface="Calibri" panose="020F0502020204030204" pitchFamily="34" charset="0"/>
              </a:rPr>
              <a:t>Financijski izvještaji za izvještajna razdoblja u 2023. (kvartalni, polugodišnji i godišnji)</a:t>
            </a:r>
          </a:p>
          <a:p>
            <a:pPr marL="457200" lvl="1" indent="0" algn="just">
              <a:buNone/>
            </a:pPr>
            <a:endParaRPr lang="hr-HR" sz="1800" b="1" dirty="0" smtClean="0">
              <a:solidFill>
                <a:srgbClr val="000000"/>
              </a:solidFill>
              <a:latin typeface="Calibri" panose="020F0502020204030204" pitchFamily="34" charset="0"/>
              <a:ea typeface="Calibri" panose="020F0502020204030204" pitchFamily="34" charset="0"/>
            </a:endParaRPr>
          </a:p>
          <a:p>
            <a:pPr lvl="1" algn="just">
              <a:spcAft>
                <a:spcPts val="0"/>
              </a:spcAft>
              <a:buFont typeface="Wingdings" panose="05000000000000000000" pitchFamily="2" charset="2"/>
              <a:buChar char="§"/>
            </a:pPr>
            <a:r>
              <a:rPr lang="hr-HR" sz="1800" dirty="0">
                <a:latin typeface="Times New Roman" panose="02020603050405020304" pitchFamily="18" charset="0"/>
                <a:ea typeface="Times New Roman" panose="02020603050405020304" pitchFamily="18" charset="0"/>
              </a:rPr>
              <a:t>podaci za ostvareno u izvještajnom razdoblju tekuće godine iskazivat će se u eurima obzirom da se radi o izvještajnom razdoblju koje završava nakon uvođenja eura</a:t>
            </a:r>
            <a:r>
              <a:rPr lang="hr-HR" sz="1800" dirty="0" smtClean="0">
                <a:latin typeface="Times New Roman" panose="02020603050405020304" pitchFamily="18" charset="0"/>
                <a:ea typeface="Times New Roman" panose="02020603050405020304" pitchFamily="18" charset="0"/>
              </a:rPr>
              <a:t>.</a:t>
            </a: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
        <p:nvSpPr>
          <p:cNvPr id="7" name="Pravokutnik 6"/>
          <p:cNvSpPr/>
          <p:nvPr/>
        </p:nvSpPr>
        <p:spPr>
          <a:xfrm>
            <a:off x="781809" y="3315439"/>
            <a:ext cx="2340705"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hr-HR" sz="1200" b="1" i="1"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Primjer - Bilanca za </a:t>
            </a:r>
            <a:r>
              <a:rPr kumimoji="0" lang="hr-HR" sz="1200" b="1" i="1"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mn-cs"/>
              </a:rPr>
              <a:t>2023. </a:t>
            </a:r>
            <a:r>
              <a:rPr kumimoji="0" lang="hr-HR" sz="1200" b="1" i="1"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godinu</a:t>
            </a:r>
            <a:endParaRPr kumimoji="0" lang="hr-HR" sz="1800" b="1" i="0" u="none" strike="noStrike" kern="1200" cap="none" spc="0" normalizeH="0" baseline="0" noProof="0" dirty="0">
              <a:ln>
                <a:noFill/>
              </a:ln>
              <a:solidFill>
                <a:prstClr val="black"/>
              </a:solidFill>
              <a:effectLst/>
              <a:uLnTx/>
              <a:uFillTx/>
              <a:latin typeface="Calibri" panose="020F0502020204030204"/>
              <a:cs typeface="+mn-cs"/>
            </a:endParaRPr>
          </a:p>
        </p:txBody>
      </p:sp>
      <p:graphicFrame>
        <p:nvGraphicFramePr>
          <p:cNvPr id="5" name="Tablica 4"/>
          <p:cNvGraphicFramePr>
            <a:graphicFrameLocks noGrp="1"/>
          </p:cNvGraphicFramePr>
          <p:nvPr>
            <p:extLst>
              <p:ext uri="{D42A27DB-BD31-4B8C-83A1-F6EECF244321}">
                <p14:modId xmlns:p14="http://schemas.microsoft.com/office/powerpoint/2010/main" val="3699412360"/>
              </p:ext>
            </p:extLst>
          </p:nvPr>
        </p:nvGraphicFramePr>
        <p:xfrm>
          <a:off x="818804" y="3726125"/>
          <a:ext cx="10515599" cy="2353056"/>
        </p:xfrm>
        <a:graphic>
          <a:graphicData uri="http://schemas.openxmlformats.org/drawingml/2006/table">
            <a:tbl>
              <a:tblPr firstRow="1" firstCol="1" bandRow="1"/>
              <a:tblGrid>
                <a:gridCol w="1301831">
                  <a:extLst>
                    <a:ext uri="{9D8B030D-6E8A-4147-A177-3AD203B41FA5}">
                      <a16:colId xmlns:a16="http://schemas.microsoft.com/office/drawing/2014/main" val="2621771362"/>
                    </a:ext>
                  </a:extLst>
                </a:gridCol>
                <a:gridCol w="5081138">
                  <a:extLst>
                    <a:ext uri="{9D8B030D-6E8A-4147-A177-3AD203B41FA5}">
                      <a16:colId xmlns:a16="http://schemas.microsoft.com/office/drawing/2014/main" val="2403093007"/>
                    </a:ext>
                  </a:extLst>
                </a:gridCol>
                <a:gridCol w="633039">
                  <a:extLst>
                    <a:ext uri="{9D8B030D-6E8A-4147-A177-3AD203B41FA5}">
                      <a16:colId xmlns:a16="http://schemas.microsoft.com/office/drawing/2014/main" val="3150206255"/>
                    </a:ext>
                  </a:extLst>
                </a:gridCol>
                <a:gridCol w="1268181">
                  <a:extLst>
                    <a:ext uri="{9D8B030D-6E8A-4147-A177-3AD203B41FA5}">
                      <a16:colId xmlns:a16="http://schemas.microsoft.com/office/drawing/2014/main" val="882971155"/>
                    </a:ext>
                  </a:extLst>
                </a:gridCol>
                <a:gridCol w="1417503">
                  <a:extLst>
                    <a:ext uri="{9D8B030D-6E8A-4147-A177-3AD203B41FA5}">
                      <a16:colId xmlns:a16="http://schemas.microsoft.com/office/drawing/2014/main" val="641933431"/>
                    </a:ext>
                  </a:extLst>
                </a:gridCol>
                <a:gridCol w="813907">
                  <a:extLst>
                    <a:ext uri="{9D8B030D-6E8A-4147-A177-3AD203B41FA5}">
                      <a16:colId xmlns:a16="http://schemas.microsoft.com/office/drawing/2014/main" val="1598715770"/>
                    </a:ext>
                  </a:extLst>
                </a:gridCol>
              </a:tblGrid>
              <a:tr h="495300">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Račun iz rač. plana</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OPIS</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AOP</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Stanje</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1. siječnja</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Stanje</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31. prosinca</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Indeks</a:t>
                      </a:r>
                      <a:b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b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(5/4)</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extLst>
                  <a:ext uri="{0D108BD9-81ED-4DB2-BD59-A6C34878D82A}">
                    <a16:rowId xmlns:a16="http://schemas.microsoft.com/office/drawing/2014/main" val="2627260412"/>
                  </a:ext>
                </a:extLst>
              </a:tr>
              <a:tr h="152400">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1</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2</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3</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tc>
                  <a:txBody>
                    <a:bodyPr/>
                    <a:lstStyle/>
                    <a:p>
                      <a:pPr algn="ctr">
                        <a:lnSpc>
                          <a:spcPct val="115000"/>
                        </a:lnSpc>
                        <a:spcAft>
                          <a:spcPts val="0"/>
                        </a:spcAft>
                      </a:pPr>
                      <a: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t>4</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tc>
                  <a:txBody>
                    <a:bodyPr/>
                    <a:lstStyle/>
                    <a:p>
                      <a:pPr algn="ctr">
                        <a:lnSpc>
                          <a:spcPct val="115000"/>
                        </a:lnSpc>
                        <a:spcAft>
                          <a:spcPts val="0"/>
                        </a:spcAft>
                      </a:pPr>
                      <a: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t>5</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tc>
                  <a:txBody>
                    <a:bodyPr/>
                    <a:lstStyle/>
                    <a:p>
                      <a:pPr algn="ctr">
                        <a:lnSpc>
                          <a:spcPct val="115000"/>
                        </a:lnSpc>
                        <a:spcAft>
                          <a:spcPts val="0"/>
                        </a:spcAft>
                      </a:pPr>
                      <a: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t>6</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extLst>
                  <a:ext uri="{0D108BD9-81ED-4DB2-BD59-A6C34878D82A}">
                    <a16:rowId xmlns:a16="http://schemas.microsoft.com/office/drawing/2014/main" val="2333888464"/>
                  </a:ext>
                </a:extLst>
              </a:tr>
              <a:tr h="161925">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IMOVINA (AOP 002+063)</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001</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rowSpan="6" gridSpan="3">
                  <a:txBody>
                    <a:bodyPr/>
                    <a:lstStyle/>
                    <a:p>
                      <a:pPr algn="ctr">
                        <a:lnSpc>
                          <a:spcPct val="115000"/>
                        </a:lnSpc>
                        <a:spcAft>
                          <a:spcPts val="0"/>
                        </a:spcAft>
                      </a:pPr>
                      <a:r>
                        <a:rPr lang="hr-HR" sz="1000" dirty="0">
                          <a:effectLst/>
                          <a:latin typeface="Times New Roman" panose="02020603050405020304" pitchFamily="18" charset="0"/>
                          <a:ea typeface="Times New Roman" panose="02020603050405020304" pitchFamily="18" charset="0"/>
                          <a:cs typeface="Times New Roman" panose="02020603050405020304" pitchFamily="18" charset="0"/>
                        </a:rPr>
                        <a:t>svi podaci iskazani su </a:t>
                      </a:r>
                      <a:r>
                        <a:rPr lang="hr-HR" sz="1000" b="1" dirty="0">
                          <a:effectLst/>
                          <a:latin typeface="Times New Roman" panose="02020603050405020304" pitchFamily="18" charset="0"/>
                          <a:ea typeface="Times New Roman" panose="02020603050405020304" pitchFamily="18" charset="0"/>
                          <a:cs typeface="Times New Roman" panose="02020603050405020304" pitchFamily="18" charset="0"/>
                        </a:rPr>
                        <a:t>u eurima </a:t>
                      </a:r>
                      <a:endParaRPr lang="hr-HR" sz="1100" b="1"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hr-HR"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6" hMerge="1">
                  <a:txBody>
                    <a:bodyPr/>
                    <a:lstStyle/>
                    <a:p>
                      <a:endParaRPr lang="hr-HR"/>
                    </a:p>
                  </a:txBody>
                  <a:tcPr/>
                </a:tc>
                <a:tc rowSpan="6" hMerge="1">
                  <a:txBody>
                    <a:bodyPr/>
                    <a:lstStyle/>
                    <a:p>
                      <a:endParaRPr lang="hr-HR"/>
                    </a:p>
                  </a:txBody>
                  <a:tcPr/>
                </a:tc>
                <a:extLst>
                  <a:ext uri="{0D108BD9-81ED-4DB2-BD59-A6C34878D82A}">
                    <a16:rowId xmlns:a16="http://schemas.microsoft.com/office/drawing/2014/main" val="2689256699"/>
                  </a:ext>
                </a:extLst>
              </a:tr>
              <a:tr h="161925">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0</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Nefinancijska imovina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(AOP 003+007+046+047+051+058)</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002</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gridSpan="3" vMerge="1">
                  <a:txBody>
                    <a:bodyPr/>
                    <a:lstStyle/>
                    <a:p>
                      <a:endParaRPr lang="hr-HR"/>
                    </a:p>
                  </a:txBody>
                  <a:tcPr/>
                </a:tc>
                <a:tc hMerge="1" vMerge="1">
                  <a:txBody>
                    <a:bodyPr/>
                    <a:lstStyle/>
                    <a:p>
                      <a:endParaRPr lang="hr-HR"/>
                    </a:p>
                  </a:txBody>
                  <a:tcPr/>
                </a:tc>
                <a:tc hMerge="1" vMerge="1">
                  <a:txBody>
                    <a:bodyPr/>
                    <a:lstStyle/>
                    <a:p>
                      <a:endParaRPr lang="hr-HR"/>
                    </a:p>
                  </a:txBody>
                  <a:tcPr/>
                </a:tc>
                <a:extLst>
                  <a:ext uri="{0D108BD9-81ED-4DB2-BD59-A6C34878D82A}">
                    <a16:rowId xmlns:a16="http://schemas.microsoft.com/office/drawing/2014/main" val="1777163258"/>
                  </a:ext>
                </a:extLst>
              </a:tr>
              <a:tr h="161925">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01</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Neproizvedena dugotrajna imovina (AOP 004+005-006)</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003</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gridSpan="3" vMerge="1">
                  <a:txBody>
                    <a:bodyPr/>
                    <a:lstStyle/>
                    <a:p>
                      <a:endParaRPr lang="hr-HR"/>
                    </a:p>
                  </a:txBody>
                  <a:tcPr/>
                </a:tc>
                <a:tc hMerge="1" vMerge="1">
                  <a:txBody>
                    <a:bodyPr/>
                    <a:lstStyle/>
                    <a:p>
                      <a:endParaRPr lang="hr-HR"/>
                    </a:p>
                  </a:txBody>
                  <a:tcPr/>
                </a:tc>
                <a:tc hMerge="1" vMerge="1">
                  <a:txBody>
                    <a:bodyPr/>
                    <a:lstStyle/>
                    <a:p>
                      <a:endParaRPr lang="hr-HR"/>
                    </a:p>
                  </a:txBody>
                  <a:tcPr/>
                </a:tc>
                <a:extLst>
                  <a:ext uri="{0D108BD9-81ED-4DB2-BD59-A6C34878D82A}">
                    <a16:rowId xmlns:a16="http://schemas.microsoft.com/office/drawing/2014/main" val="4026672589"/>
                  </a:ext>
                </a:extLst>
              </a:tr>
              <a:tr h="161925">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011</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Materijalna imovina - prirodna bogatstva</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004</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gridSpan="3" vMerge="1">
                  <a:txBody>
                    <a:bodyPr/>
                    <a:lstStyle/>
                    <a:p>
                      <a:endParaRPr lang="hr-HR"/>
                    </a:p>
                  </a:txBody>
                  <a:tcPr/>
                </a:tc>
                <a:tc hMerge="1" vMerge="1">
                  <a:txBody>
                    <a:bodyPr/>
                    <a:lstStyle/>
                    <a:p>
                      <a:endParaRPr lang="hr-HR"/>
                    </a:p>
                  </a:txBody>
                  <a:tcPr/>
                </a:tc>
                <a:tc hMerge="1" vMerge="1">
                  <a:txBody>
                    <a:bodyPr/>
                    <a:lstStyle/>
                    <a:p>
                      <a:endParaRPr lang="hr-HR"/>
                    </a:p>
                  </a:txBody>
                  <a:tcPr/>
                </a:tc>
                <a:extLst>
                  <a:ext uri="{0D108BD9-81ED-4DB2-BD59-A6C34878D82A}">
                    <a16:rowId xmlns:a16="http://schemas.microsoft.com/office/drawing/2014/main" val="418987204"/>
                  </a:ext>
                </a:extLst>
              </a:tr>
              <a:tr h="161925">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012</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Nematerijalna imovina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005</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gridSpan="3" vMerge="1">
                  <a:txBody>
                    <a:bodyPr/>
                    <a:lstStyle/>
                    <a:p>
                      <a:endParaRPr lang="hr-HR"/>
                    </a:p>
                  </a:txBody>
                  <a:tcPr/>
                </a:tc>
                <a:tc hMerge="1" vMerge="1">
                  <a:txBody>
                    <a:bodyPr/>
                    <a:lstStyle/>
                    <a:p>
                      <a:endParaRPr lang="hr-HR"/>
                    </a:p>
                  </a:txBody>
                  <a:tcPr/>
                </a:tc>
                <a:tc hMerge="1" vMerge="1">
                  <a:txBody>
                    <a:bodyPr/>
                    <a:lstStyle/>
                    <a:p>
                      <a:endParaRPr lang="hr-HR"/>
                    </a:p>
                  </a:txBody>
                  <a:tcPr/>
                </a:tc>
                <a:extLst>
                  <a:ext uri="{0D108BD9-81ED-4DB2-BD59-A6C34878D82A}">
                    <a16:rowId xmlns:a16="http://schemas.microsoft.com/office/drawing/2014/main" val="1605395896"/>
                  </a:ext>
                </a:extLst>
              </a:tr>
              <a:tr h="161925">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019</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a:noFill/>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Ispravak vrijednosti neproizvedene dugotrajne imovine</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a:noFill/>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006</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a:noFill/>
                    </a:lnB>
                  </a:tcPr>
                </a:tc>
                <a:tc gridSpan="3" vMerge="1">
                  <a:txBody>
                    <a:bodyPr/>
                    <a:lstStyle/>
                    <a:p>
                      <a:endParaRPr lang="hr-HR"/>
                    </a:p>
                  </a:txBody>
                  <a:tcPr/>
                </a:tc>
                <a:tc hMerge="1" vMerge="1">
                  <a:txBody>
                    <a:bodyPr/>
                    <a:lstStyle/>
                    <a:p>
                      <a:endParaRPr lang="hr-HR"/>
                    </a:p>
                  </a:txBody>
                  <a:tcPr/>
                </a:tc>
                <a:tc hMerge="1" vMerge="1">
                  <a:txBody>
                    <a:bodyPr/>
                    <a:lstStyle/>
                    <a:p>
                      <a:endParaRPr lang="hr-HR"/>
                    </a:p>
                  </a:txBody>
                  <a:tcPr/>
                </a:tc>
                <a:extLst>
                  <a:ext uri="{0D108BD9-81ED-4DB2-BD59-A6C34878D82A}">
                    <a16:rowId xmlns:a16="http://schemas.microsoft.com/office/drawing/2014/main" val="3882411211"/>
                  </a:ext>
                </a:extLst>
              </a:tr>
              <a:tr h="161925">
                <a:tc>
                  <a:txBody>
                    <a:bodyPr/>
                    <a:lstStyle/>
                    <a:p>
                      <a:pPr>
                        <a:lnSpc>
                          <a:spcPct val="115000"/>
                        </a:lnSpc>
                        <a:spcAft>
                          <a:spcPts val="0"/>
                        </a:spcAft>
                      </a:pPr>
                      <a: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t>…</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C0C0C0"/>
                      </a:solidFill>
                      <a:prstDash val="solid"/>
                      <a:round/>
                      <a:headEnd type="none" w="med" len="med"/>
                      <a:tailEnd type="none" w="med" len="med"/>
                    </a:lnR>
                    <a:lnT>
                      <a:noFill/>
                    </a:lnT>
                    <a:lnB>
                      <a:noFill/>
                    </a:lnB>
                  </a:tcPr>
                </a:tc>
                <a:tc>
                  <a:txBody>
                    <a:bodyPr/>
                    <a:lstStyle/>
                    <a:p>
                      <a:pPr>
                        <a:lnSpc>
                          <a:spcPct val="115000"/>
                        </a:lnSpc>
                        <a:spcAft>
                          <a:spcPts val="0"/>
                        </a:spcAft>
                      </a:pPr>
                      <a:r>
                        <a:rPr lang="hr-HR"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a:noFill/>
                    </a:lnT>
                    <a:lnB>
                      <a:noFill/>
                    </a:lnB>
                  </a:tcPr>
                </a:tc>
                <a:tc>
                  <a:txBody>
                    <a:bodyPr/>
                    <a:lstStyle/>
                    <a:p>
                      <a:pPr algn="ctr">
                        <a:lnSpc>
                          <a:spcPct val="115000"/>
                        </a:lnSpc>
                        <a:spcAft>
                          <a:spcPts val="0"/>
                        </a:spcAft>
                      </a:pPr>
                      <a: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a:noFill/>
                    </a:lnT>
                    <a:lnB>
                      <a:noFill/>
                    </a:lnB>
                  </a:tcPr>
                </a:tc>
                <a:tc gridSpan="3">
                  <a:txBody>
                    <a:bodyPr/>
                    <a:lstStyle/>
                    <a:p>
                      <a:pPr algn="r">
                        <a:lnSpc>
                          <a:spcPct val="115000"/>
                        </a:lnSpc>
                        <a:spcAft>
                          <a:spcPts val="0"/>
                        </a:spcAft>
                      </a:pPr>
                      <a:r>
                        <a:rPr lang="hr-HR"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3884844402"/>
                  </a:ext>
                </a:extLst>
              </a:tr>
              <a:tr h="161925">
                <a:tc>
                  <a:txBody>
                    <a:bodyPr/>
                    <a:lstStyle/>
                    <a:p>
                      <a:pPr>
                        <a:lnSpc>
                          <a:spcPct val="115000"/>
                        </a:lnSpc>
                        <a:spcAft>
                          <a:spcPts val="0"/>
                        </a:spcAft>
                      </a:pPr>
                      <a: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t>…</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C0C0C0"/>
                      </a:solidFill>
                      <a:prstDash val="solid"/>
                      <a:round/>
                      <a:headEnd type="none" w="med" len="med"/>
                      <a:tailEnd type="none" w="med" len="med"/>
                    </a:lnR>
                    <a:lnT>
                      <a:noFill/>
                    </a:lnT>
                    <a:lnB w="12700" cap="flat" cmpd="sng" algn="ctr">
                      <a:solidFill>
                        <a:srgbClr val="C0C0C0"/>
                      </a:solidFill>
                      <a:prstDash val="solid"/>
                      <a:round/>
                      <a:headEnd type="none" w="med" len="med"/>
                      <a:tailEnd type="none" w="med" len="med"/>
                    </a:lnB>
                  </a:tcPr>
                </a:tc>
                <a:tc>
                  <a:txBody>
                    <a:bodyPr/>
                    <a:lstStyle/>
                    <a:p>
                      <a:pPr>
                        <a:lnSpc>
                          <a:spcPct val="115000"/>
                        </a:lnSpc>
                        <a:spcAft>
                          <a:spcPts val="0"/>
                        </a:spcAft>
                      </a:pPr>
                      <a:r>
                        <a:rPr lang="hr-HR"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a:noFill/>
                    </a:lnT>
                    <a:lnB w="12700" cap="flat" cmpd="sng" algn="ctr">
                      <a:solidFill>
                        <a:srgbClr val="C0C0C0"/>
                      </a:solidFill>
                      <a:prstDash val="solid"/>
                      <a:round/>
                      <a:headEnd type="none" w="med" len="med"/>
                      <a:tailEnd type="none" w="med" len="med"/>
                    </a:lnB>
                  </a:tcPr>
                </a:tc>
                <a:tc>
                  <a:txBody>
                    <a:bodyPr/>
                    <a:lstStyle/>
                    <a:p>
                      <a:pPr algn="ctr">
                        <a:lnSpc>
                          <a:spcPct val="115000"/>
                        </a:lnSpc>
                        <a:spcAft>
                          <a:spcPts val="0"/>
                        </a:spcAft>
                      </a:pPr>
                      <a:r>
                        <a:rPr lang="hr-HR" sz="12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a:noFill/>
                    </a:lnT>
                    <a:lnB w="12700" cap="flat" cmpd="sng" algn="ctr">
                      <a:solidFill>
                        <a:srgbClr val="C0C0C0"/>
                      </a:solidFill>
                      <a:prstDash val="solid"/>
                      <a:round/>
                      <a:headEnd type="none" w="med" len="med"/>
                      <a:tailEnd type="none" w="med" len="med"/>
                    </a:lnB>
                  </a:tcPr>
                </a:tc>
                <a:tc gridSpan="3">
                  <a:txBody>
                    <a:bodyPr/>
                    <a:lstStyle/>
                    <a:p>
                      <a:pPr algn="r">
                        <a:lnSpc>
                          <a:spcPct val="115000"/>
                        </a:lnSpc>
                        <a:spcAft>
                          <a:spcPts val="0"/>
                        </a:spcAft>
                      </a:pPr>
                      <a:r>
                        <a:rPr lang="hr-HR"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C0C0C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C0C0C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438956155"/>
                  </a:ext>
                </a:extLst>
              </a:tr>
            </a:tbl>
          </a:graphicData>
        </a:graphic>
      </p:graphicFrame>
    </p:spTree>
    <p:extLst>
      <p:ext uri="{BB962C8B-B14F-4D97-AF65-F5344CB8AC3E}">
        <p14:creationId xmlns:p14="http://schemas.microsoft.com/office/powerpoint/2010/main" val="372386810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FINANCIJSKI IZVJEŠTAJI</a:t>
            </a:r>
            <a:endParaRPr lang="hr-HR" sz="4000" dirty="0"/>
          </a:p>
        </p:txBody>
      </p:sp>
      <p:sp>
        <p:nvSpPr>
          <p:cNvPr id="3" name="Rezervirano mjesto sadržaja 2"/>
          <p:cNvSpPr>
            <a:spLocks noGrp="1"/>
          </p:cNvSpPr>
          <p:nvPr>
            <p:ph idx="1"/>
          </p:nvPr>
        </p:nvSpPr>
        <p:spPr>
          <a:xfrm>
            <a:off x="133004" y="1690689"/>
            <a:ext cx="11887200" cy="4751676"/>
          </a:xfrm>
        </p:spPr>
        <p:txBody>
          <a:bodyPr>
            <a:normAutofit/>
          </a:bodyPr>
          <a:lstStyle/>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r>
              <a:rPr lang="hr-HR" sz="1800" b="1" dirty="0" smtClean="0">
                <a:solidFill>
                  <a:srgbClr val="000000"/>
                </a:solidFill>
                <a:latin typeface="Calibri" panose="020F0502020204030204" pitchFamily="34" charset="0"/>
                <a:ea typeface="Calibri" panose="020F0502020204030204" pitchFamily="34" charset="0"/>
              </a:rPr>
              <a:t>Financijski izvještaji za izvještajna razdoblja u 2023. (kvartalni, polugodišnji i godišnji)</a:t>
            </a:r>
          </a:p>
          <a:p>
            <a:pPr marL="457200" lvl="1" indent="0" algn="just">
              <a:buNone/>
            </a:pPr>
            <a:endParaRPr lang="hr-HR" sz="1800" b="1" dirty="0" smtClean="0">
              <a:solidFill>
                <a:srgbClr val="000000"/>
              </a:solidFill>
              <a:latin typeface="Calibri" panose="020F0502020204030204" pitchFamily="34" charset="0"/>
              <a:ea typeface="Calibri" panose="020F0502020204030204" pitchFamily="34" charset="0"/>
            </a:endParaRPr>
          </a:p>
          <a:p>
            <a:pPr lvl="1" algn="just">
              <a:spcAft>
                <a:spcPts val="0"/>
              </a:spcAft>
              <a:buFont typeface="Wingdings" panose="05000000000000000000" pitchFamily="2" charset="2"/>
              <a:buChar char="§"/>
            </a:pPr>
            <a:r>
              <a:rPr lang="hr-HR" sz="1800" dirty="0">
                <a:latin typeface="Times New Roman" panose="02020603050405020304" pitchFamily="18" charset="0"/>
                <a:ea typeface="Times New Roman" panose="02020603050405020304" pitchFamily="18" charset="0"/>
              </a:rPr>
              <a:t>podatke koji prikazuju ostvareno u izvještajnom razdoblju prethodne godine potrebno je preračunati u eure primjenom fiksnog tečaja konverzije i iskazati u eurima radi bolje usporedivosti podataka</a:t>
            </a:r>
            <a:r>
              <a:rPr lang="hr-HR" sz="1800" dirty="0" smtClean="0">
                <a:latin typeface="Times New Roman" panose="02020603050405020304" pitchFamily="18" charset="0"/>
                <a:ea typeface="Times New Roman" panose="02020603050405020304" pitchFamily="18" charset="0"/>
              </a:rPr>
              <a:t> </a:t>
            </a:r>
            <a:r>
              <a:rPr lang="hr-HR" sz="1800" dirty="0" smtClean="0">
                <a:solidFill>
                  <a:srgbClr val="000000"/>
                </a:solidFill>
                <a:latin typeface="Calibri" panose="020F0502020204030204" pitchFamily="34" charset="0"/>
                <a:ea typeface="Calibri" panose="020F0502020204030204" pitchFamily="34" charset="0"/>
              </a:rPr>
              <a:t> </a:t>
            </a: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
        <p:nvSpPr>
          <p:cNvPr id="7" name="Pravokutnik 6"/>
          <p:cNvSpPr/>
          <p:nvPr/>
        </p:nvSpPr>
        <p:spPr>
          <a:xfrm>
            <a:off x="781809" y="3315439"/>
            <a:ext cx="1835759"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hr-HR" sz="1200" b="1" i="1"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Primjer </a:t>
            </a:r>
            <a:r>
              <a:rPr kumimoji="0" lang="hr-HR" sz="1200" b="1" i="1"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mn-cs"/>
              </a:rPr>
              <a:t>– PRRAS</a:t>
            </a:r>
            <a:r>
              <a:rPr kumimoji="0" lang="hr-HR" sz="1200" b="1" i="1" u="none" strike="noStrike" kern="1200" cap="none" spc="0" normalizeH="0" noProof="0" dirty="0" smtClean="0">
                <a:ln>
                  <a:noFill/>
                </a:ln>
                <a:solidFill>
                  <a:prstClr val="black"/>
                </a:solidFill>
                <a:effectLst/>
                <a:uLnTx/>
                <a:uFillTx/>
                <a:latin typeface="Times New Roman" panose="02020603050405020304" pitchFamily="18" charset="0"/>
                <a:ea typeface="Calibri" panose="020F0502020204030204" pitchFamily="34" charset="0"/>
                <a:cs typeface="+mn-cs"/>
              </a:rPr>
              <a:t> za 2023</a:t>
            </a:r>
            <a:endParaRPr kumimoji="0" lang="hr-HR"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6" name="Tablica 5"/>
          <p:cNvGraphicFramePr>
            <a:graphicFrameLocks noGrp="1"/>
          </p:cNvGraphicFramePr>
          <p:nvPr>
            <p:extLst>
              <p:ext uri="{D42A27DB-BD31-4B8C-83A1-F6EECF244321}">
                <p14:modId xmlns:p14="http://schemas.microsoft.com/office/powerpoint/2010/main" val="2547310323"/>
              </p:ext>
            </p:extLst>
          </p:nvPr>
        </p:nvGraphicFramePr>
        <p:xfrm>
          <a:off x="781809" y="3740440"/>
          <a:ext cx="10515599" cy="2701925"/>
        </p:xfrm>
        <a:graphic>
          <a:graphicData uri="http://schemas.openxmlformats.org/drawingml/2006/table">
            <a:tbl>
              <a:tblPr firstRow="1" firstCol="1" bandRow="1"/>
              <a:tblGrid>
                <a:gridCol w="794979">
                  <a:extLst>
                    <a:ext uri="{9D8B030D-6E8A-4147-A177-3AD203B41FA5}">
                      <a16:colId xmlns:a16="http://schemas.microsoft.com/office/drawing/2014/main" val="3908640828"/>
                    </a:ext>
                  </a:extLst>
                </a:gridCol>
                <a:gridCol w="3983309">
                  <a:extLst>
                    <a:ext uri="{9D8B030D-6E8A-4147-A177-3AD203B41FA5}">
                      <a16:colId xmlns:a16="http://schemas.microsoft.com/office/drawing/2014/main" val="2479948324"/>
                    </a:ext>
                  </a:extLst>
                </a:gridCol>
                <a:gridCol w="637245">
                  <a:extLst>
                    <a:ext uri="{9D8B030D-6E8A-4147-A177-3AD203B41FA5}">
                      <a16:colId xmlns:a16="http://schemas.microsoft.com/office/drawing/2014/main" val="2905119661"/>
                    </a:ext>
                  </a:extLst>
                </a:gridCol>
                <a:gridCol w="1751899">
                  <a:extLst>
                    <a:ext uri="{9D8B030D-6E8A-4147-A177-3AD203B41FA5}">
                      <a16:colId xmlns:a16="http://schemas.microsoft.com/office/drawing/2014/main" val="2360704168"/>
                    </a:ext>
                  </a:extLst>
                </a:gridCol>
                <a:gridCol w="2073676">
                  <a:extLst>
                    <a:ext uri="{9D8B030D-6E8A-4147-A177-3AD203B41FA5}">
                      <a16:colId xmlns:a16="http://schemas.microsoft.com/office/drawing/2014/main" val="4202133382"/>
                    </a:ext>
                  </a:extLst>
                </a:gridCol>
                <a:gridCol w="1274491">
                  <a:extLst>
                    <a:ext uri="{9D8B030D-6E8A-4147-A177-3AD203B41FA5}">
                      <a16:colId xmlns:a16="http://schemas.microsoft.com/office/drawing/2014/main" val="3177436343"/>
                    </a:ext>
                  </a:extLst>
                </a:gridCol>
              </a:tblGrid>
              <a:tr h="583565">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Račun iz rač. plana</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8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pattFill prst="pct25">
                      <a:fgClr>
                        <a:srgbClr val="C0C0C0"/>
                      </a:fgClr>
                      <a:bgClr>
                        <a:srgbClr val="F1F1F1"/>
                      </a:bgClr>
                    </a:patt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Naziv stavke</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pattFill prst="pct25">
                      <a:fgClr>
                        <a:srgbClr val="C0C0C0"/>
                      </a:fgClr>
                      <a:bgClr>
                        <a:srgbClr val="F1F1F1"/>
                      </a:bgClr>
                    </a:patt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AOP</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pattFill prst="pct25">
                      <a:fgClr>
                        <a:srgbClr val="C0C0C0"/>
                      </a:fgClr>
                      <a:bgClr>
                        <a:srgbClr val="F1F1F1"/>
                      </a:bgClr>
                    </a:patt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Ostvareno u izvještajnom razdoblju prethodne godine</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5">
                      <a:fgClr>
                        <a:srgbClr val="C0C0C0"/>
                      </a:fgClr>
                      <a:bgClr>
                        <a:srgbClr val="F1F1F1"/>
                      </a:bgClr>
                    </a:patt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Ostvareno u izvještajnom razdoblju </a:t>
                      </a:r>
                      <a:b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b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tekuće godine</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5">
                      <a:fgClr>
                        <a:srgbClr val="C0C0C0"/>
                      </a:fgClr>
                      <a:bgClr>
                        <a:srgbClr val="F1F1F1"/>
                      </a:bgClr>
                    </a:patt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Indeks</a:t>
                      </a:r>
                      <a:b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b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(5/4)</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8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5">
                      <a:fgClr>
                        <a:srgbClr val="C0C0C0"/>
                      </a:fgClr>
                      <a:bgClr>
                        <a:srgbClr val="F1F1F1"/>
                      </a:bgClr>
                    </a:pattFill>
                  </a:tcPr>
                </a:tc>
                <a:extLst>
                  <a:ext uri="{0D108BD9-81ED-4DB2-BD59-A6C34878D82A}">
                    <a16:rowId xmlns:a16="http://schemas.microsoft.com/office/drawing/2014/main" val="677053234"/>
                  </a:ext>
                </a:extLst>
              </a:tr>
              <a:tr h="152400">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1</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2</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3</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4</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5</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6</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8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25149583"/>
                  </a:ext>
                </a:extLst>
              </a:tr>
              <a:tr h="190500">
                <a:tc gridSpan="2">
                  <a:txBody>
                    <a:bodyPr/>
                    <a:lstStyle/>
                    <a:p>
                      <a:pP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Prihodi i rashodi poslovanja</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C0C0C0"/>
                    </a:solidFill>
                  </a:tcPr>
                </a:tc>
                <a:tc hMerge="1">
                  <a:txBody>
                    <a:bodyPr/>
                    <a:lstStyle/>
                    <a:p>
                      <a:endParaRPr lang="hr-HR"/>
                    </a:p>
                  </a:txBody>
                  <a:tcPr/>
                </a:tc>
                <a:tc>
                  <a:txBody>
                    <a:bodyPr/>
                    <a:lstStyle/>
                    <a:p>
                      <a:pP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rowSpan="10">
                  <a:txBody>
                    <a:bodyPr/>
                    <a:lstStyle/>
                    <a:p>
                      <a:pPr algn="ctr">
                        <a:lnSpc>
                          <a:spcPct val="115000"/>
                        </a:lnSpc>
                        <a:spcAft>
                          <a:spcPts val="0"/>
                        </a:spcAft>
                      </a:pPr>
                      <a:r>
                        <a:rPr lang="hr-HR" sz="1000" dirty="0">
                          <a:effectLst/>
                          <a:latin typeface="Times New Roman" panose="02020603050405020304" pitchFamily="18" charset="0"/>
                          <a:ea typeface="Times New Roman" panose="02020603050405020304" pitchFamily="18" charset="0"/>
                          <a:cs typeface="Times New Roman" panose="02020603050405020304" pitchFamily="18" charset="0"/>
                        </a:rPr>
                        <a:t>iznose iskazane </a:t>
                      </a:r>
                      <a:r>
                        <a:rPr lang="hr-HR" sz="1000" b="1" dirty="0">
                          <a:effectLst/>
                          <a:latin typeface="Times New Roman" panose="02020603050405020304" pitchFamily="18" charset="0"/>
                          <a:ea typeface="Times New Roman" panose="02020603050405020304" pitchFamily="18" charset="0"/>
                          <a:cs typeface="Times New Roman" panose="02020603050405020304" pitchFamily="18" charset="0"/>
                        </a:rPr>
                        <a:t>u kunama </a:t>
                      </a:r>
                      <a:r>
                        <a:rPr lang="hr-HR" sz="1000" dirty="0">
                          <a:effectLst/>
                          <a:latin typeface="Times New Roman" panose="02020603050405020304" pitchFamily="18" charset="0"/>
                          <a:ea typeface="Times New Roman" panose="02020603050405020304" pitchFamily="18" charset="0"/>
                          <a:cs typeface="Times New Roman" panose="02020603050405020304" pitchFamily="18" charset="0"/>
                        </a:rPr>
                        <a:t>potrebno je </a:t>
                      </a:r>
                      <a:r>
                        <a:rPr lang="hr-HR" sz="1000" b="1" dirty="0">
                          <a:effectLst/>
                          <a:latin typeface="Times New Roman" panose="02020603050405020304" pitchFamily="18" charset="0"/>
                          <a:ea typeface="Times New Roman" panose="02020603050405020304" pitchFamily="18" charset="0"/>
                          <a:cs typeface="Times New Roman" panose="02020603050405020304" pitchFamily="18" charset="0"/>
                        </a:rPr>
                        <a:t>preračunati u eure </a:t>
                      </a:r>
                      <a:r>
                        <a:rPr lang="hr-HR" sz="1000" dirty="0">
                          <a:effectLst/>
                          <a:latin typeface="Times New Roman" panose="02020603050405020304" pitchFamily="18" charset="0"/>
                          <a:ea typeface="Times New Roman" panose="02020603050405020304" pitchFamily="18" charset="0"/>
                          <a:cs typeface="Times New Roman" panose="02020603050405020304" pitchFamily="18" charset="0"/>
                        </a:rPr>
                        <a:t>primjenom fiksnog tečaja konverzije i </a:t>
                      </a:r>
                      <a:r>
                        <a:rPr lang="hr-HR" sz="1000" b="1" dirty="0">
                          <a:effectLst/>
                          <a:latin typeface="Times New Roman" panose="02020603050405020304" pitchFamily="18" charset="0"/>
                          <a:ea typeface="Times New Roman" panose="02020603050405020304" pitchFamily="18" charset="0"/>
                          <a:cs typeface="Times New Roman" panose="02020603050405020304" pitchFamily="18" charset="0"/>
                        </a:rPr>
                        <a:t>iskazati u eurima radi bolje usporedivosti </a:t>
                      </a:r>
                      <a:r>
                        <a:rPr lang="hr-HR" sz="1000" dirty="0">
                          <a:effectLst/>
                          <a:latin typeface="Times New Roman" panose="02020603050405020304" pitchFamily="18" charset="0"/>
                          <a:ea typeface="Times New Roman" panose="02020603050405020304" pitchFamily="18" charset="0"/>
                          <a:cs typeface="Times New Roman" panose="02020603050405020304" pitchFamily="18" charset="0"/>
                        </a:rPr>
                        <a:t>podataka</a:t>
                      </a:r>
                      <a:endParaRPr lang="hr-H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0">
                  <a:txBody>
                    <a:bodyPr/>
                    <a:lstStyle/>
                    <a:p>
                      <a:pPr algn="ctr">
                        <a:lnSpc>
                          <a:spcPct val="115000"/>
                        </a:lnSpc>
                        <a:spcAft>
                          <a:spcPts val="0"/>
                        </a:spcAft>
                      </a:pPr>
                      <a:r>
                        <a:rPr lang="hr-HR" sz="1000" dirty="0">
                          <a:effectLst/>
                          <a:latin typeface="Times New Roman" panose="02020603050405020304" pitchFamily="18" charset="0"/>
                          <a:ea typeface="Times New Roman" panose="02020603050405020304" pitchFamily="18" charset="0"/>
                          <a:cs typeface="Times New Roman" panose="02020603050405020304" pitchFamily="18" charset="0"/>
                        </a:rPr>
                        <a:t>podaci iskazani </a:t>
                      </a:r>
                      <a:r>
                        <a:rPr lang="hr-HR" sz="1000" b="1" dirty="0">
                          <a:effectLst/>
                          <a:latin typeface="Times New Roman" panose="02020603050405020304" pitchFamily="18" charset="0"/>
                          <a:ea typeface="Times New Roman" panose="02020603050405020304" pitchFamily="18" charset="0"/>
                          <a:cs typeface="Times New Roman" panose="02020603050405020304" pitchFamily="18" charset="0"/>
                        </a:rPr>
                        <a:t>u eurima</a:t>
                      </a:r>
                      <a:endParaRPr lang="hr-HR"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0">
                  <a:txBody>
                    <a:bodyPr/>
                    <a:lstStyle/>
                    <a:p>
                      <a:pPr algn="ct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8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9554950"/>
                  </a:ext>
                </a:extLst>
              </a:tr>
              <a:tr h="152400">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6</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PRIHODI POSLOVANJA (AOP 002+039+045+074+105+123+130+136)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001</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vMerge="1">
                  <a:txBody>
                    <a:bodyPr/>
                    <a:lstStyle/>
                    <a:p>
                      <a:endParaRPr lang="hr-HR"/>
                    </a:p>
                  </a:txBody>
                  <a:tcPr/>
                </a:tc>
                <a:tc vMerge="1">
                  <a:txBody>
                    <a:bodyPr/>
                    <a:lstStyle/>
                    <a:p>
                      <a:endParaRPr lang="hr-HR"/>
                    </a:p>
                  </a:txBody>
                  <a:tcPr/>
                </a:tc>
                <a:tc vMerge="1">
                  <a:txBody>
                    <a:bodyPr/>
                    <a:lstStyle/>
                    <a:p>
                      <a:endParaRPr lang="hr-HR"/>
                    </a:p>
                  </a:txBody>
                  <a:tcPr/>
                </a:tc>
                <a:extLst>
                  <a:ext uri="{0D108BD9-81ED-4DB2-BD59-A6C34878D82A}">
                    <a16:rowId xmlns:a16="http://schemas.microsoft.com/office/drawing/2014/main" val="294349439"/>
                  </a:ext>
                </a:extLst>
              </a:tr>
              <a:tr h="152400">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61</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Prihodi od poreza (AOP 003+012+018+024+032+035)</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002</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vMerge="1">
                  <a:txBody>
                    <a:bodyPr/>
                    <a:lstStyle/>
                    <a:p>
                      <a:endParaRPr lang="hr-HR"/>
                    </a:p>
                  </a:txBody>
                  <a:tcPr/>
                </a:tc>
                <a:tc vMerge="1">
                  <a:txBody>
                    <a:bodyPr/>
                    <a:lstStyle/>
                    <a:p>
                      <a:endParaRPr lang="hr-HR"/>
                    </a:p>
                  </a:txBody>
                  <a:tcPr/>
                </a:tc>
                <a:tc vMerge="1">
                  <a:txBody>
                    <a:bodyPr/>
                    <a:lstStyle/>
                    <a:p>
                      <a:endParaRPr lang="hr-HR"/>
                    </a:p>
                  </a:txBody>
                  <a:tcPr/>
                </a:tc>
                <a:extLst>
                  <a:ext uri="{0D108BD9-81ED-4DB2-BD59-A6C34878D82A}">
                    <a16:rowId xmlns:a16="http://schemas.microsoft.com/office/drawing/2014/main" val="2615325983"/>
                  </a:ext>
                </a:extLst>
              </a:tr>
              <a:tr h="152400">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611</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Porez i prirez na dohodak (AOP 004 do 009 - 010 - 011)</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003</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vMerge="1">
                  <a:txBody>
                    <a:bodyPr/>
                    <a:lstStyle/>
                    <a:p>
                      <a:endParaRPr lang="hr-HR"/>
                    </a:p>
                  </a:txBody>
                  <a:tcPr/>
                </a:tc>
                <a:tc vMerge="1">
                  <a:txBody>
                    <a:bodyPr/>
                    <a:lstStyle/>
                    <a:p>
                      <a:endParaRPr lang="hr-HR"/>
                    </a:p>
                  </a:txBody>
                  <a:tcPr/>
                </a:tc>
                <a:tc vMerge="1">
                  <a:txBody>
                    <a:bodyPr/>
                    <a:lstStyle/>
                    <a:p>
                      <a:endParaRPr lang="hr-HR"/>
                    </a:p>
                  </a:txBody>
                  <a:tcPr/>
                </a:tc>
                <a:extLst>
                  <a:ext uri="{0D108BD9-81ED-4DB2-BD59-A6C34878D82A}">
                    <a16:rowId xmlns:a16="http://schemas.microsoft.com/office/drawing/2014/main" val="1262735380"/>
                  </a:ext>
                </a:extLst>
              </a:tr>
              <a:tr h="152400">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6111</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Porez i prirez na dohodak od nesamostalnog rada</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004</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vMerge="1">
                  <a:txBody>
                    <a:bodyPr/>
                    <a:lstStyle/>
                    <a:p>
                      <a:endParaRPr lang="hr-HR"/>
                    </a:p>
                  </a:txBody>
                  <a:tcPr/>
                </a:tc>
                <a:tc vMerge="1">
                  <a:txBody>
                    <a:bodyPr/>
                    <a:lstStyle/>
                    <a:p>
                      <a:endParaRPr lang="hr-HR"/>
                    </a:p>
                  </a:txBody>
                  <a:tcPr/>
                </a:tc>
                <a:tc vMerge="1">
                  <a:txBody>
                    <a:bodyPr/>
                    <a:lstStyle/>
                    <a:p>
                      <a:endParaRPr lang="hr-HR"/>
                    </a:p>
                  </a:txBody>
                  <a:tcPr/>
                </a:tc>
                <a:extLst>
                  <a:ext uri="{0D108BD9-81ED-4DB2-BD59-A6C34878D82A}">
                    <a16:rowId xmlns:a16="http://schemas.microsoft.com/office/drawing/2014/main" val="1691037527"/>
                  </a:ext>
                </a:extLst>
              </a:tr>
              <a:tr h="152400">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6112</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Porez i prirez na dohodak od samostalnih djelatnosti</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005</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vMerge="1">
                  <a:txBody>
                    <a:bodyPr/>
                    <a:lstStyle/>
                    <a:p>
                      <a:endParaRPr lang="hr-HR"/>
                    </a:p>
                  </a:txBody>
                  <a:tcPr/>
                </a:tc>
                <a:tc vMerge="1">
                  <a:txBody>
                    <a:bodyPr/>
                    <a:lstStyle/>
                    <a:p>
                      <a:endParaRPr lang="hr-HR"/>
                    </a:p>
                  </a:txBody>
                  <a:tcPr/>
                </a:tc>
                <a:tc vMerge="1">
                  <a:txBody>
                    <a:bodyPr/>
                    <a:lstStyle/>
                    <a:p>
                      <a:endParaRPr lang="hr-HR"/>
                    </a:p>
                  </a:txBody>
                  <a:tcPr/>
                </a:tc>
                <a:extLst>
                  <a:ext uri="{0D108BD9-81ED-4DB2-BD59-A6C34878D82A}">
                    <a16:rowId xmlns:a16="http://schemas.microsoft.com/office/drawing/2014/main" val="3894693683"/>
                  </a:ext>
                </a:extLst>
              </a:tr>
              <a:tr h="152400">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6113</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Porez i prirez na dohodak od imovine i imovinskih prava</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006</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vMerge="1">
                  <a:txBody>
                    <a:bodyPr/>
                    <a:lstStyle/>
                    <a:p>
                      <a:endParaRPr lang="hr-HR"/>
                    </a:p>
                  </a:txBody>
                  <a:tcPr/>
                </a:tc>
                <a:tc vMerge="1">
                  <a:txBody>
                    <a:bodyPr/>
                    <a:lstStyle/>
                    <a:p>
                      <a:endParaRPr lang="hr-HR"/>
                    </a:p>
                  </a:txBody>
                  <a:tcPr/>
                </a:tc>
                <a:tc vMerge="1">
                  <a:txBody>
                    <a:bodyPr/>
                    <a:lstStyle/>
                    <a:p>
                      <a:endParaRPr lang="hr-HR"/>
                    </a:p>
                  </a:txBody>
                  <a:tcPr/>
                </a:tc>
                <a:extLst>
                  <a:ext uri="{0D108BD9-81ED-4DB2-BD59-A6C34878D82A}">
                    <a16:rowId xmlns:a16="http://schemas.microsoft.com/office/drawing/2014/main" val="3368023489"/>
                  </a:ext>
                </a:extLst>
              </a:tr>
              <a:tr h="152400">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6114</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Porez i prirez na dohodak od kapitala</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007</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vMerge="1">
                  <a:txBody>
                    <a:bodyPr/>
                    <a:lstStyle/>
                    <a:p>
                      <a:endParaRPr lang="hr-HR"/>
                    </a:p>
                  </a:txBody>
                  <a:tcPr/>
                </a:tc>
                <a:tc vMerge="1">
                  <a:txBody>
                    <a:bodyPr/>
                    <a:lstStyle/>
                    <a:p>
                      <a:endParaRPr lang="hr-HR"/>
                    </a:p>
                  </a:txBody>
                  <a:tcPr/>
                </a:tc>
                <a:tc vMerge="1">
                  <a:txBody>
                    <a:bodyPr/>
                    <a:lstStyle/>
                    <a:p>
                      <a:endParaRPr lang="hr-HR"/>
                    </a:p>
                  </a:txBody>
                  <a:tcPr/>
                </a:tc>
                <a:extLst>
                  <a:ext uri="{0D108BD9-81ED-4DB2-BD59-A6C34878D82A}">
                    <a16:rowId xmlns:a16="http://schemas.microsoft.com/office/drawing/2014/main" val="3580315000"/>
                  </a:ext>
                </a:extLst>
              </a:tr>
              <a:tr h="152400">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6115</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Porez i prirez na dohodak po godišnjoj prijavi</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008</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tcPr>
                </a:tc>
                <a:tc vMerge="1">
                  <a:txBody>
                    <a:bodyPr/>
                    <a:lstStyle/>
                    <a:p>
                      <a:endParaRPr lang="hr-HR"/>
                    </a:p>
                  </a:txBody>
                  <a:tcPr/>
                </a:tc>
                <a:tc vMerge="1">
                  <a:txBody>
                    <a:bodyPr/>
                    <a:lstStyle/>
                    <a:p>
                      <a:endParaRPr lang="hr-HR"/>
                    </a:p>
                  </a:txBody>
                  <a:tcPr/>
                </a:tc>
                <a:tc vMerge="1">
                  <a:txBody>
                    <a:bodyPr/>
                    <a:lstStyle/>
                    <a:p>
                      <a:endParaRPr lang="hr-HR"/>
                    </a:p>
                  </a:txBody>
                  <a:tcPr/>
                </a:tc>
                <a:extLst>
                  <a:ext uri="{0D108BD9-81ED-4DB2-BD59-A6C34878D82A}">
                    <a16:rowId xmlns:a16="http://schemas.microsoft.com/office/drawing/2014/main" val="3500034037"/>
                  </a:ext>
                </a:extLst>
              </a:tr>
              <a:tr h="152400">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6116</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Porez i prirez na dohodak utvrđen u postupku nadzora za prethodne godine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009</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hr-HR"/>
                    </a:p>
                  </a:txBody>
                  <a:tcPr/>
                </a:tc>
                <a:tc vMerge="1">
                  <a:txBody>
                    <a:bodyPr/>
                    <a:lstStyle/>
                    <a:p>
                      <a:endParaRPr lang="hr-HR"/>
                    </a:p>
                  </a:txBody>
                  <a:tcPr/>
                </a:tc>
                <a:tc vMerge="1">
                  <a:txBody>
                    <a:bodyPr/>
                    <a:lstStyle/>
                    <a:p>
                      <a:endParaRPr lang="hr-HR"/>
                    </a:p>
                  </a:txBody>
                  <a:tcPr/>
                </a:tc>
                <a:extLst>
                  <a:ext uri="{0D108BD9-81ED-4DB2-BD59-A6C34878D82A}">
                    <a16:rowId xmlns:a16="http://schemas.microsoft.com/office/drawing/2014/main" val="2651144191"/>
                  </a:ext>
                </a:extLst>
              </a:tr>
              <a:tr h="152400">
                <a:tc>
                  <a:txBody>
                    <a:bodyPr/>
                    <a:lstStyle/>
                    <a:p>
                      <a:pP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hr-HR" sz="10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hr-HR"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hr-HR" sz="1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hr-H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68787"/>
                  </a:ext>
                </a:extLst>
              </a:tr>
            </a:tbl>
          </a:graphicData>
        </a:graphic>
      </p:graphicFrame>
    </p:spTree>
    <p:extLst>
      <p:ext uri="{BB962C8B-B14F-4D97-AF65-F5344CB8AC3E}">
        <p14:creationId xmlns:p14="http://schemas.microsoft.com/office/powerpoint/2010/main" val="351266048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54232" y="209705"/>
            <a:ext cx="8994371" cy="1347297"/>
          </a:xfrm>
        </p:spPr>
        <p:txBody>
          <a:bodyPr>
            <a:normAutofit/>
          </a:bodyPr>
          <a:lstStyle/>
          <a:p>
            <a:pPr algn="ctr"/>
            <a:r>
              <a:rPr lang="hr-HR" sz="4000" dirty="0" smtClean="0"/>
              <a:t>FINANCIJSKO I RAČUNOVODSTVENO POSLOVANJE</a:t>
            </a:r>
            <a:endParaRPr lang="hr-HR" sz="4000" dirty="0"/>
          </a:p>
        </p:txBody>
      </p:sp>
      <p:sp>
        <p:nvSpPr>
          <p:cNvPr id="3" name="Rezervirano mjesto sadržaja 2"/>
          <p:cNvSpPr>
            <a:spLocks noGrp="1"/>
          </p:cNvSpPr>
          <p:nvPr>
            <p:ph idx="1"/>
          </p:nvPr>
        </p:nvSpPr>
        <p:spPr>
          <a:xfrm>
            <a:off x="133004" y="1690689"/>
            <a:ext cx="11887200" cy="4751676"/>
          </a:xfrm>
        </p:spPr>
        <p:txBody>
          <a:bodyPr>
            <a:normAutofit/>
          </a:bodyPr>
          <a:lstStyle/>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r>
              <a:rPr lang="hr-HR" b="1" dirty="0" smtClean="0">
                <a:solidFill>
                  <a:srgbClr val="000000"/>
                </a:solidFill>
                <a:latin typeface="Calibri" panose="020F0502020204030204" pitchFamily="34" charset="0"/>
                <a:ea typeface="Calibri" panose="020F0502020204030204" pitchFamily="34" charset="0"/>
              </a:rPr>
              <a:t>VAŽNO</a:t>
            </a:r>
          </a:p>
          <a:p>
            <a:pPr marL="457200" lvl="1" indent="0" algn="just">
              <a:buNone/>
            </a:pPr>
            <a:endParaRPr lang="hr-HR" sz="1800" b="1" dirty="0" smtClean="0">
              <a:solidFill>
                <a:srgbClr val="000000"/>
              </a:solidFill>
              <a:latin typeface="Calibri" panose="020F0502020204030204" pitchFamily="34" charset="0"/>
              <a:ea typeface="Calibri" panose="020F0502020204030204" pitchFamily="34" charset="0"/>
            </a:endParaRPr>
          </a:p>
          <a:p>
            <a:pPr lvl="1" algn="just">
              <a:buFont typeface="Wingdings" panose="05000000000000000000" pitchFamily="2" charset="2"/>
              <a:buChar char="§"/>
            </a:pPr>
            <a:r>
              <a:rPr lang="hr-HR" dirty="0">
                <a:latin typeface="Times New Roman" panose="02020603050405020304" pitchFamily="18" charset="0"/>
                <a:ea typeface="Times New Roman" panose="02020603050405020304" pitchFamily="18" charset="0"/>
              </a:rPr>
              <a:t>Za potrebe uspoređivanja podataka evidentiranih u glavnoj knjizi i analitičkim evidencijama nakon 1. siječnja 2023. s podacima iz 2022. i ranijih godina, informacijski sustavi moraju omogućiti prikaz podataka iz 2022. i prethodnih godina u eurima</a:t>
            </a:r>
            <a:r>
              <a:rPr lang="hr-HR" sz="1800" dirty="0" smtClean="0">
                <a:latin typeface="Times New Roman" panose="02020603050405020304" pitchFamily="18" charset="0"/>
                <a:ea typeface="Times New Roman" panose="02020603050405020304" pitchFamily="18" charset="0"/>
              </a:rPr>
              <a:t>.! </a:t>
            </a:r>
            <a:endParaRPr lang="hr-HR" sz="1800" dirty="0">
              <a:latin typeface="Times New Roman" panose="02020603050405020304" pitchFamily="18" charset="0"/>
              <a:ea typeface="Times New Roman" panose="02020603050405020304" pitchFamily="18" charset="0"/>
            </a:endParaRP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91759854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98764" y="590204"/>
            <a:ext cx="10648603" cy="5852161"/>
          </a:xfrm>
        </p:spPr>
        <p:txBody>
          <a:bodyPr>
            <a:normAutofit/>
          </a:bodyPr>
          <a:lstStyle/>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smtClean="0">
              <a:solidFill>
                <a:srgbClr val="000000"/>
              </a:solidFill>
              <a:latin typeface="Calibri" panose="020F0502020204030204" pitchFamily="34" charset="0"/>
              <a:ea typeface="Calibri" panose="020F0502020204030204" pitchFamily="34" charset="0"/>
            </a:endParaRPr>
          </a:p>
          <a:p>
            <a:pPr marL="457200" lvl="1" indent="0" algn="just">
              <a:buNone/>
            </a:pPr>
            <a:endParaRPr lang="hr-HR" sz="1800" dirty="0">
              <a:solidFill>
                <a:srgbClr val="000000"/>
              </a:solidFill>
              <a:latin typeface="Calibri" panose="020F0502020204030204" pitchFamily="34" charset="0"/>
              <a:ea typeface="Calibri" panose="020F0502020204030204" pitchFamily="34" charset="0"/>
            </a:endParaRPr>
          </a:p>
          <a:p>
            <a:pPr marL="457200" lvl="1" indent="0" algn="ctr">
              <a:buNone/>
            </a:pPr>
            <a:r>
              <a:rPr lang="hr-HR" sz="1800" dirty="0" smtClean="0">
                <a:solidFill>
                  <a:srgbClr val="000000"/>
                </a:solidFill>
                <a:latin typeface="Calibri" panose="020F0502020204030204" pitchFamily="34" charset="0"/>
                <a:ea typeface="Calibri" panose="020F0502020204030204" pitchFamily="34" charset="0"/>
              </a:rPr>
              <a:t>                                                                          </a:t>
            </a:r>
          </a:p>
          <a:p>
            <a:pPr marL="457200" lvl="1" indent="0" algn="ctr">
              <a:buNone/>
            </a:pPr>
            <a:r>
              <a:rPr lang="hr-HR" sz="4400" dirty="0" smtClean="0">
                <a:solidFill>
                  <a:srgbClr val="000000"/>
                </a:solidFill>
                <a:latin typeface="Calibri" panose="020F0502020204030204" pitchFamily="34" charset="0"/>
                <a:ea typeface="Calibri" panose="020F0502020204030204" pitchFamily="34" charset="0"/>
              </a:rPr>
              <a:t>HVALA NA PAŽNJI  </a:t>
            </a:r>
            <a:endParaRPr lang="hr-HR" sz="4400" dirty="0">
              <a:solidFill>
                <a:srgbClr val="000000"/>
              </a:solidFill>
              <a:latin typeface="Calibri" panose="020F0502020204030204" pitchFamily="34" charset="0"/>
              <a:ea typeface="Calibri" panose="020F0502020204030204" pitchFamily="34" charset="0"/>
            </a:endParaRPr>
          </a:p>
        </p:txBody>
      </p:sp>
      <p:pic>
        <p:nvPicPr>
          <p:cNvPr id="4" name="Slika 3"/>
          <p:cNvPicPr>
            <a:picLocks noChangeAspect="1"/>
          </p:cNvPicPr>
          <p:nvPr/>
        </p:nvPicPr>
        <p:blipFill>
          <a:blip r:embed="rId2"/>
          <a:stretch>
            <a:fillRect/>
          </a:stretch>
        </p:blipFill>
        <p:spPr>
          <a:xfrm>
            <a:off x="133004" y="90805"/>
            <a:ext cx="457240" cy="792549"/>
          </a:xfrm>
          <a:prstGeom prst="rect">
            <a:avLst/>
          </a:prstGeom>
        </p:spPr>
      </p:pic>
      <p:sp>
        <p:nvSpPr>
          <p:cNvPr id="6" name="Nasmiješeno lice 5"/>
          <p:cNvSpPr/>
          <p:nvPr/>
        </p:nvSpPr>
        <p:spPr>
          <a:xfrm>
            <a:off x="5295207" y="3840479"/>
            <a:ext cx="1571106" cy="1454727"/>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374182372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slov 3"/>
          <p:cNvSpPr>
            <a:spLocks noGrp="1"/>
          </p:cNvSpPr>
          <p:nvPr>
            <p:ph type="ctrTitle"/>
          </p:nvPr>
        </p:nvSpPr>
        <p:spPr>
          <a:xfrm>
            <a:off x="1573877" y="2776595"/>
            <a:ext cx="9144000" cy="2387600"/>
          </a:xfrm>
        </p:spPr>
        <p:txBody>
          <a:bodyPr>
            <a:noAutofit/>
          </a:bodyPr>
          <a:lstStyle/>
          <a:p>
            <a:r>
              <a:rPr lang="hr-HR" sz="4400" b="1" dirty="0" smtClean="0">
                <a:solidFill>
                  <a:schemeClr val="accent1">
                    <a:lumMod val="60000"/>
                    <a:lumOff val="40000"/>
                  </a:schemeClr>
                </a:solidFill>
              </a:rPr>
              <a:t>APLIKACIJA ZA FINANCIJSKO IZVJEŠTAVANJE U SUSTAVU PRORAČUNA I REGISTAR PRORAČUNSKIH I IZVANPRORAČUNSKIH KORISNIKA (RKPFI) </a:t>
            </a:r>
            <a:endParaRPr lang="hr-HR" sz="4400" b="1" dirty="0">
              <a:solidFill>
                <a:schemeClr val="accent1">
                  <a:lumMod val="60000"/>
                  <a:lumOff val="40000"/>
                </a:schemeClr>
              </a:solidFill>
            </a:endParaRPr>
          </a:p>
        </p:txBody>
      </p:sp>
    </p:spTree>
    <p:extLst>
      <p:ext uri="{BB962C8B-B14F-4D97-AF65-F5344CB8AC3E}">
        <p14:creationId xmlns:p14="http://schemas.microsoft.com/office/powerpoint/2010/main" val="379157615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66255" y="157943"/>
            <a:ext cx="11837323" cy="1532746"/>
          </a:xfrm>
        </p:spPr>
        <p:txBody>
          <a:bodyPr>
            <a:normAutofit/>
          </a:bodyPr>
          <a:lstStyle/>
          <a:p>
            <a:r>
              <a:rPr lang="hr-HR" sz="3200" dirty="0" smtClean="0">
                <a:latin typeface="+mn-lt"/>
              </a:rPr>
              <a:t>Aplikacija za Financijsko izvještavanje u sustavu proračuna i Registar proračunskih i izvanproračunskih korisnika (RKPFI) </a:t>
            </a:r>
            <a:endParaRPr lang="hr-HR" sz="3200" dirty="0">
              <a:latin typeface="+mn-lt"/>
            </a:endParaRPr>
          </a:p>
        </p:txBody>
      </p:sp>
      <p:sp>
        <p:nvSpPr>
          <p:cNvPr id="3" name="Rezervirano mjesto sadržaja 2"/>
          <p:cNvSpPr>
            <a:spLocks noGrp="1"/>
          </p:cNvSpPr>
          <p:nvPr>
            <p:ph idx="1"/>
          </p:nvPr>
        </p:nvSpPr>
        <p:spPr>
          <a:xfrm>
            <a:off x="249382" y="1529542"/>
            <a:ext cx="11104418" cy="4639108"/>
          </a:xfrm>
        </p:spPr>
        <p:txBody>
          <a:bodyPr/>
          <a:lstStyle/>
          <a:p>
            <a:pPr algn="just"/>
            <a:r>
              <a:rPr lang="hr-HR" dirty="0"/>
              <a:t>novi informacijski sustav odnosno aplikacija za Financijsko izvještavanje u sustavu proračuna i Registar proračunskih i izvanproračunskih korisnika (RKPFI) </a:t>
            </a:r>
            <a:r>
              <a:rPr lang="hr-HR" dirty="0" smtClean="0"/>
              <a:t>podržava:</a:t>
            </a:r>
            <a:endParaRPr lang="hr-HR" dirty="0"/>
          </a:p>
          <a:p>
            <a:pPr lvl="1"/>
            <a:r>
              <a:rPr lang="hr-HR" dirty="0" smtClean="0"/>
              <a:t>prikupljanje </a:t>
            </a:r>
            <a:r>
              <a:rPr lang="hr-HR" dirty="0"/>
              <a:t>i obradu financijskih izvještaja obveznika proračunskog računovodstva i</a:t>
            </a:r>
          </a:p>
          <a:p>
            <a:pPr lvl="1"/>
            <a:r>
              <a:rPr lang="hr-HR" dirty="0" smtClean="0"/>
              <a:t>upravljanje </a:t>
            </a:r>
            <a:r>
              <a:rPr lang="hr-HR" dirty="0"/>
              <a:t>podacima iz </a:t>
            </a:r>
            <a:r>
              <a:rPr lang="hr-HR" dirty="0" smtClean="0"/>
              <a:t>Registra</a:t>
            </a:r>
            <a:endParaRPr lang="hr-HR" dirty="0"/>
          </a:p>
          <a:p>
            <a:pPr marL="0" indent="0">
              <a:buNone/>
            </a:pPr>
            <a:endParaRPr lang="hr-HR" dirty="0"/>
          </a:p>
        </p:txBody>
      </p:sp>
    </p:spTree>
    <p:extLst>
      <p:ext uri="{BB962C8B-B14F-4D97-AF65-F5344CB8AC3E}">
        <p14:creationId xmlns:p14="http://schemas.microsoft.com/office/powerpoint/2010/main" val="1738111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14498" y="0"/>
            <a:ext cx="10515600" cy="1325563"/>
          </a:xfrm>
        </p:spPr>
        <p:txBody>
          <a:bodyPr/>
          <a:lstStyle/>
          <a:p>
            <a:r>
              <a:rPr lang="hr-HR" dirty="0" smtClean="0"/>
              <a:t>Način prijave u aplikaciju</a:t>
            </a:r>
            <a:endParaRPr lang="hr-HR" dirty="0"/>
          </a:p>
        </p:txBody>
      </p:sp>
      <p:sp>
        <p:nvSpPr>
          <p:cNvPr id="3" name="Rezervirano mjesto sadržaja 2"/>
          <p:cNvSpPr>
            <a:spLocks noGrp="1"/>
          </p:cNvSpPr>
          <p:nvPr>
            <p:ph idx="1"/>
          </p:nvPr>
        </p:nvSpPr>
        <p:spPr>
          <a:xfrm>
            <a:off x="133005" y="1005840"/>
            <a:ext cx="11945388" cy="5710844"/>
          </a:xfrm>
        </p:spPr>
        <p:txBody>
          <a:bodyPr>
            <a:normAutofit fontScale="92500"/>
          </a:bodyPr>
          <a:lstStyle/>
          <a:p>
            <a:pPr algn="just"/>
            <a:r>
              <a:rPr lang="hr-HR" dirty="0" smtClean="0"/>
              <a:t>aplikacija RKPFI </a:t>
            </a:r>
            <a:r>
              <a:rPr lang="hr-HR" dirty="0"/>
              <a:t>integrirana je sa NIAS sustavom i novim podsustavom </a:t>
            </a:r>
            <a:r>
              <a:rPr lang="hr-HR" dirty="0" smtClean="0"/>
              <a:t>e-Ovlaštenja</a:t>
            </a:r>
          </a:p>
          <a:p>
            <a:pPr algn="just"/>
            <a:r>
              <a:rPr lang="hr-HR" dirty="0" smtClean="0"/>
              <a:t>prije </a:t>
            </a:r>
            <a:r>
              <a:rPr lang="hr-HR" dirty="0"/>
              <a:t>samog pristupa aplikaciji </a:t>
            </a:r>
            <a:r>
              <a:rPr lang="hr-HR" dirty="0" smtClean="0"/>
              <a:t>RKPFI, </a:t>
            </a:r>
            <a:r>
              <a:rPr lang="hr-HR" dirty="0"/>
              <a:t>zakonski predstavnici subjekata iz Registra dužni su putem sustava e-Ovlaštenja opunomoćiti odnosno dati pravo pristupa na e-uslugu, tj. </a:t>
            </a:r>
            <a:r>
              <a:rPr lang="hr-HR" dirty="0" smtClean="0"/>
              <a:t>aplikaciji </a:t>
            </a:r>
            <a:r>
              <a:rPr lang="hr-HR" dirty="0"/>
              <a:t>RKPFI osobi/osobama unutar subjekta za rad u novoj aplikaciji RKPFI</a:t>
            </a:r>
            <a:r>
              <a:rPr lang="hr-HR" dirty="0" smtClean="0"/>
              <a:t>.</a:t>
            </a:r>
          </a:p>
          <a:p>
            <a:pPr lvl="1" algn="just"/>
            <a:r>
              <a:rPr lang="hr-HR" dirty="0" smtClean="0"/>
              <a:t>ovlaštenje </a:t>
            </a:r>
            <a:r>
              <a:rPr lang="hr-HR" dirty="0"/>
              <a:t>za rad u aplikaciji RKPFI daje čelnik jedinice lokalne i područne (regionalne) samouprave, proračunskog odnosno izvanproračunskog korisnika putem sustava </a:t>
            </a:r>
            <a:r>
              <a:rPr lang="hr-HR" dirty="0" smtClean="0"/>
              <a:t>e-Ovlaštenja</a:t>
            </a:r>
          </a:p>
          <a:p>
            <a:pPr lvl="1" algn="just"/>
            <a:r>
              <a:rPr lang="hr-HR" dirty="0"/>
              <a:t>o</a:t>
            </a:r>
            <a:r>
              <a:rPr lang="hr-HR" dirty="0" smtClean="0"/>
              <a:t>vlastiti </a:t>
            </a:r>
            <a:r>
              <a:rPr lang="hr-HR" dirty="0"/>
              <a:t>se može više osoba, pri čemu ta osoba/e ne moraju biti zaposlene u toj jedinici odnosno kod tog korisnika, dakle može biti knjigovodstveni servis, vanjski suradnik ili osoba kojoj su u ime subjekta povjereni poslovi vođenja računovodstva i izrade i predaje financijskih </a:t>
            </a:r>
            <a:r>
              <a:rPr lang="hr-HR" dirty="0" smtClean="0"/>
              <a:t>izvještaja</a:t>
            </a:r>
            <a:endParaRPr lang="hr-HR" dirty="0"/>
          </a:p>
          <a:p>
            <a:pPr lvl="1" algn="just"/>
            <a:endParaRPr lang="hr-HR" dirty="0" smtClean="0"/>
          </a:p>
          <a:p>
            <a:pPr marL="0" indent="0" algn="just">
              <a:buNone/>
            </a:pPr>
            <a:r>
              <a:rPr lang="hr-HR" dirty="0" smtClean="0"/>
              <a:t>PRIMJER:</a:t>
            </a:r>
          </a:p>
          <a:p>
            <a:r>
              <a:rPr lang="hr-HR" dirty="0" smtClean="0"/>
              <a:t>Ravnatelj škole daje ovlaštenje voditelju računovodstva</a:t>
            </a:r>
          </a:p>
          <a:p>
            <a:r>
              <a:rPr lang="hr-HR" dirty="0" smtClean="0"/>
              <a:t>Načelnik općine daje ovlaštenje referentici za knjigovodstvo</a:t>
            </a:r>
          </a:p>
          <a:p>
            <a:pPr marL="0" indent="0">
              <a:buNone/>
            </a:pPr>
            <a:endParaRPr lang="hr-HR" dirty="0" smtClean="0"/>
          </a:p>
        </p:txBody>
      </p:sp>
    </p:spTree>
    <p:extLst>
      <p:ext uri="{BB962C8B-B14F-4D97-AF65-F5344CB8AC3E}">
        <p14:creationId xmlns:p14="http://schemas.microsoft.com/office/powerpoint/2010/main" val="111831463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 y="1"/>
            <a:ext cx="11255433" cy="689956"/>
          </a:xfrm>
        </p:spPr>
        <p:txBody>
          <a:bodyPr>
            <a:normAutofit fontScale="90000"/>
          </a:bodyPr>
          <a:lstStyle/>
          <a:p>
            <a:r>
              <a:rPr lang="hr-HR" dirty="0"/>
              <a:t>Način prijave u aplikaciju</a:t>
            </a:r>
          </a:p>
        </p:txBody>
      </p:sp>
      <p:sp>
        <p:nvSpPr>
          <p:cNvPr id="3" name="Rezervirano mjesto sadržaja 2"/>
          <p:cNvSpPr>
            <a:spLocks noGrp="1"/>
          </p:cNvSpPr>
          <p:nvPr>
            <p:ph idx="1"/>
          </p:nvPr>
        </p:nvSpPr>
        <p:spPr>
          <a:xfrm>
            <a:off x="116378" y="856211"/>
            <a:ext cx="11887200" cy="5802284"/>
          </a:xfrm>
        </p:spPr>
        <p:txBody>
          <a:bodyPr>
            <a:normAutofit fontScale="92500" lnSpcReduction="10000"/>
          </a:bodyPr>
          <a:lstStyle/>
          <a:p>
            <a:pPr algn="just"/>
            <a:r>
              <a:rPr lang="hr-HR" dirty="0" smtClean="0"/>
              <a:t>upute </a:t>
            </a:r>
            <a:r>
              <a:rPr lang="hr-HR" dirty="0"/>
              <a:t>za davanje punomoći putem sustava </a:t>
            </a:r>
            <a:r>
              <a:rPr lang="hr-HR" dirty="0" smtClean="0"/>
              <a:t>e-Ovlaštenja: </a:t>
            </a:r>
            <a:r>
              <a:rPr lang="hr-HR" dirty="0">
                <a:hlinkClick r:id="rId2"/>
              </a:rPr>
              <a:t>https://</a:t>
            </a:r>
            <a:r>
              <a:rPr lang="hr-HR" dirty="0" smtClean="0">
                <a:hlinkClick r:id="rId2"/>
              </a:rPr>
              <a:t>rkpfi.drzavna-riznica.hr/RKPFI/Upute/Korisnicke_upute-ovlastenja.pdf</a:t>
            </a:r>
            <a:r>
              <a:rPr lang="hr-HR" dirty="0" smtClean="0"/>
              <a:t>   </a:t>
            </a:r>
          </a:p>
          <a:p>
            <a:pPr algn="just"/>
            <a:r>
              <a:rPr lang="hr-HR" dirty="0" smtClean="0"/>
              <a:t>E-Ovlaštenjima </a:t>
            </a:r>
            <a:r>
              <a:rPr lang="hr-HR" dirty="0"/>
              <a:t>pristupa se putem internetske stranice </a:t>
            </a:r>
            <a:r>
              <a:rPr lang="hr-HR" u="sng" dirty="0">
                <a:hlinkClick r:id="rId3"/>
              </a:rPr>
              <a:t>https://e-ovlastenja.gov.hr/</a:t>
            </a:r>
            <a:r>
              <a:rPr lang="hr-HR" dirty="0"/>
              <a:t>. </a:t>
            </a:r>
            <a:endParaRPr lang="hr-HR" dirty="0" smtClean="0"/>
          </a:p>
          <a:p>
            <a:pPr algn="just"/>
            <a:r>
              <a:rPr lang="hr-HR" dirty="0" smtClean="0"/>
              <a:t>Za </a:t>
            </a:r>
            <a:r>
              <a:rPr lang="hr-HR" dirty="0"/>
              <a:t>pristup e-Ovlaštenjima osoba ovlaštena za zastupanje subjekta treba imati vjerodajnicu visoke razine sigurnosti (popis vjerodajnica nalazi se na </a:t>
            </a:r>
            <a:r>
              <a:rPr lang="hr-HR" u="sng" dirty="0">
                <a:hlinkClick r:id="rId4"/>
              </a:rPr>
              <a:t>https://gov.hr/hr/lista-prihvacenih-vjerodajnica/1792</a:t>
            </a:r>
            <a:r>
              <a:rPr lang="hr-HR" dirty="0" smtClean="0"/>
              <a:t>).</a:t>
            </a:r>
          </a:p>
          <a:p>
            <a:pPr marL="457200" lvl="1" indent="0" algn="just">
              <a:buNone/>
            </a:pPr>
            <a:endParaRPr lang="hr-HR" dirty="0"/>
          </a:p>
          <a:p>
            <a:r>
              <a:rPr lang="hr-HR" dirty="0"/>
              <a:t>Lista prihvaćenih vjerodajnica</a:t>
            </a:r>
          </a:p>
          <a:p>
            <a:pPr lvl="1"/>
            <a:r>
              <a:rPr lang="hr-HR" dirty="0" smtClean="0"/>
              <a:t>Elektronička </a:t>
            </a:r>
            <a:r>
              <a:rPr lang="hr-HR" dirty="0"/>
              <a:t>osobna iskaznica (</a:t>
            </a:r>
            <a:r>
              <a:rPr lang="hr-HR" dirty="0" err="1"/>
              <a:t>eOI</a:t>
            </a:r>
            <a:r>
              <a:rPr lang="hr-HR" dirty="0"/>
              <a:t>): isključivo za državljane RH	 	 </a:t>
            </a:r>
          </a:p>
          <a:p>
            <a:pPr lvl="1"/>
            <a:r>
              <a:rPr lang="hr-HR" dirty="0" smtClean="0"/>
              <a:t>Mobile </a:t>
            </a:r>
            <a:r>
              <a:rPr lang="hr-HR" dirty="0"/>
              <a:t>ID osobne iskaznice: isključivo za državljane RH</a:t>
            </a:r>
          </a:p>
          <a:p>
            <a:pPr lvl="1"/>
            <a:r>
              <a:rPr lang="hr-HR" dirty="0" err="1" smtClean="0"/>
              <a:t>FinaCertRDC</a:t>
            </a:r>
            <a:r>
              <a:rPr lang="hr-HR" dirty="0" smtClean="0"/>
              <a:t> </a:t>
            </a:r>
            <a:r>
              <a:rPr lang="hr-HR" dirty="0"/>
              <a:t>certifikat	 	 </a:t>
            </a:r>
          </a:p>
          <a:p>
            <a:pPr lvl="1"/>
            <a:r>
              <a:rPr lang="hr-HR" dirty="0" err="1" smtClean="0"/>
              <a:t>FinaBizCert</a:t>
            </a:r>
            <a:r>
              <a:rPr lang="hr-HR" dirty="0" smtClean="0"/>
              <a:t> </a:t>
            </a:r>
            <a:r>
              <a:rPr lang="hr-HR" dirty="0"/>
              <a:t>poslovni certifikat	 	</a:t>
            </a:r>
            <a:r>
              <a:rPr lang="hr-HR" dirty="0" smtClean="0"/>
              <a:t> </a:t>
            </a:r>
            <a:endParaRPr lang="hr-HR" dirty="0"/>
          </a:p>
          <a:p>
            <a:pPr lvl="1"/>
            <a:r>
              <a:rPr lang="hr-HR" dirty="0" err="1" smtClean="0"/>
              <a:t>Certilia</a:t>
            </a:r>
            <a:r>
              <a:rPr lang="hr-HR" dirty="0" smtClean="0"/>
              <a:t> </a:t>
            </a:r>
            <a:r>
              <a:rPr lang="hr-HR" dirty="0"/>
              <a:t>poslovni certifikat 	 	 </a:t>
            </a:r>
          </a:p>
          <a:p>
            <a:pPr lvl="1"/>
            <a:r>
              <a:rPr lang="hr-HR" dirty="0" err="1" smtClean="0"/>
              <a:t>Certilia</a:t>
            </a:r>
            <a:r>
              <a:rPr lang="hr-HR" dirty="0" smtClean="0"/>
              <a:t> </a:t>
            </a:r>
            <a:r>
              <a:rPr lang="hr-HR" dirty="0"/>
              <a:t>osobni certifikat 	 	 </a:t>
            </a:r>
          </a:p>
          <a:p>
            <a:pPr lvl="1"/>
            <a:r>
              <a:rPr lang="hr-HR" dirty="0" smtClean="0"/>
              <a:t>mobile.ID </a:t>
            </a:r>
            <a:r>
              <a:rPr lang="hr-HR" dirty="0"/>
              <a:t>osobna vjerodajnica</a:t>
            </a:r>
          </a:p>
          <a:p>
            <a:pPr lvl="1"/>
            <a:r>
              <a:rPr lang="hr-HR" dirty="0" smtClean="0"/>
              <a:t>mobile.ID </a:t>
            </a:r>
            <a:r>
              <a:rPr lang="hr-HR" dirty="0"/>
              <a:t>poslovna vjerodajnica</a:t>
            </a:r>
            <a:endParaRPr lang="hr-HR" dirty="0" smtClean="0"/>
          </a:p>
          <a:p>
            <a:endParaRPr lang="hr-HR" dirty="0"/>
          </a:p>
        </p:txBody>
      </p:sp>
      <p:sp>
        <p:nvSpPr>
          <p:cNvPr id="4" name="TekstniOkvir 3"/>
          <p:cNvSpPr txBox="1"/>
          <p:nvPr/>
        </p:nvSpPr>
        <p:spPr>
          <a:xfrm>
            <a:off x="5611092" y="4887884"/>
            <a:ext cx="6070284" cy="931642"/>
          </a:xfrm>
          <a:prstGeom prst="rect">
            <a:avLst/>
          </a:prstGeom>
          <a:noFill/>
        </p:spPr>
        <p:txBody>
          <a:bodyPr wrap="square" rtlCol="0">
            <a:spAutoFit/>
          </a:bodyPr>
          <a:lstStyle/>
          <a:p>
            <a:pPr algn="ctr"/>
            <a:r>
              <a:rPr lang="hr-HR" b="1" dirty="0">
                <a:solidFill>
                  <a:schemeClr val="accent1"/>
                </a:solidFill>
              </a:rPr>
              <a:t>Ukoliko osoba ovlaštena za zastupanje nema nijednu od </a:t>
            </a:r>
            <a:endParaRPr lang="hr-HR" b="1" dirty="0" smtClean="0">
              <a:solidFill>
                <a:schemeClr val="accent1"/>
              </a:solidFill>
            </a:endParaRPr>
          </a:p>
          <a:p>
            <a:pPr algn="ctr"/>
            <a:r>
              <a:rPr lang="hr-HR" b="1" dirty="0" smtClean="0">
                <a:solidFill>
                  <a:schemeClr val="accent1"/>
                </a:solidFill>
              </a:rPr>
              <a:t>navedenih </a:t>
            </a:r>
            <a:r>
              <a:rPr lang="hr-HR" b="1" dirty="0">
                <a:solidFill>
                  <a:schemeClr val="accent1"/>
                </a:solidFill>
              </a:rPr>
              <a:t>vjerodajnica visoke razine, potrebno je zatražiti </a:t>
            </a:r>
            <a:endParaRPr lang="hr-HR" b="1" dirty="0" smtClean="0">
              <a:solidFill>
                <a:schemeClr val="accent1"/>
              </a:solidFill>
            </a:endParaRPr>
          </a:p>
          <a:p>
            <a:pPr algn="ctr"/>
            <a:r>
              <a:rPr lang="hr-HR" b="1" dirty="0" smtClean="0">
                <a:solidFill>
                  <a:schemeClr val="accent1"/>
                </a:solidFill>
              </a:rPr>
              <a:t>izdavanje </a:t>
            </a:r>
            <a:r>
              <a:rPr lang="hr-HR" b="1" dirty="0">
                <a:solidFill>
                  <a:schemeClr val="accent1"/>
                </a:solidFill>
              </a:rPr>
              <a:t>vjerodajnice od željenog </a:t>
            </a:r>
            <a:r>
              <a:rPr lang="hr-HR" b="1" dirty="0" smtClean="0">
                <a:solidFill>
                  <a:schemeClr val="accent1"/>
                </a:solidFill>
              </a:rPr>
              <a:t>izdavatelja</a:t>
            </a:r>
            <a:endParaRPr lang="hr-HR" b="1" dirty="0">
              <a:solidFill>
                <a:schemeClr val="accent1"/>
              </a:solidFill>
            </a:endParaRPr>
          </a:p>
        </p:txBody>
      </p:sp>
    </p:spTree>
    <p:extLst>
      <p:ext uri="{BB962C8B-B14F-4D97-AF65-F5344CB8AC3E}">
        <p14:creationId xmlns:p14="http://schemas.microsoft.com/office/powerpoint/2010/main" val="2778229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84728" y="402561"/>
            <a:ext cx="11896436" cy="769534"/>
          </a:xfrm>
        </p:spPr>
        <p:txBody>
          <a:bodyPr>
            <a:normAutofit fontScale="90000"/>
          </a:bodyPr>
          <a:lstStyle/>
          <a:p>
            <a:pPr algn="ctr"/>
            <a:r>
              <a:rPr lang="hr-HR" sz="3100" dirty="0" smtClean="0">
                <a:solidFill>
                  <a:srgbClr val="000000"/>
                </a:solidFill>
                <a:latin typeface="Calibri Light" panose="020F0302020204030204" pitchFamily="34" charset="0"/>
                <a:ea typeface="Calibri" panose="020F0502020204030204" pitchFamily="34" charset="0"/>
                <a:cs typeface="Calibri Light" panose="020F0302020204030204" pitchFamily="34" charset="0"/>
              </a:rPr>
              <a:t/>
            </a:r>
            <a:br>
              <a:rPr lang="hr-HR" sz="3100" dirty="0" smtClean="0">
                <a:solidFill>
                  <a:srgbClr val="000000"/>
                </a:solidFill>
                <a:latin typeface="Calibri Light" panose="020F0302020204030204" pitchFamily="34" charset="0"/>
                <a:ea typeface="Calibri" panose="020F0502020204030204" pitchFamily="34" charset="0"/>
                <a:cs typeface="Calibri Light" panose="020F0302020204030204" pitchFamily="34" charset="0"/>
              </a:rPr>
            </a:br>
            <a:r>
              <a:rPr lang="hr-HR" sz="3100" dirty="0">
                <a:solidFill>
                  <a:srgbClr val="000000"/>
                </a:solidFill>
                <a:latin typeface="Calibri Light" panose="020F0302020204030204" pitchFamily="34" charset="0"/>
                <a:ea typeface="Calibri" panose="020F0502020204030204" pitchFamily="34" charset="0"/>
                <a:cs typeface="Calibri Light" panose="020F0302020204030204" pitchFamily="34" charset="0"/>
              </a:rPr>
              <a:t>UPUTA O PROCESU PRILAGODBE</a:t>
            </a:r>
            <a:br>
              <a:rPr lang="hr-HR" sz="3100" dirty="0">
                <a:solidFill>
                  <a:srgbClr val="000000"/>
                </a:solidFill>
                <a:latin typeface="Calibri Light" panose="020F0302020204030204" pitchFamily="34" charset="0"/>
                <a:ea typeface="Calibri" panose="020F0502020204030204" pitchFamily="34" charset="0"/>
                <a:cs typeface="Calibri Light" panose="020F0302020204030204" pitchFamily="34" charset="0"/>
              </a:rPr>
            </a:br>
            <a:r>
              <a:rPr lang="hr-HR" sz="3100" dirty="0">
                <a:solidFill>
                  <a:srgbClr val="000000"/>
                </a:solidFill>
                <a:latin typeface="Calibri Light" panose="020F0302020204030204" pitchFamily="34" charset="0"/>
                <a:ea typeface="Calibri" panose="020F0502020204030204" pitchFamily="34" charset="0"/>
                <a:cs typeface="Calibri Light" panose="020F0302020204030204" pitchFamily="34" charset="0"/>
              </a:rPr>
              <a:t>POSLOVNIH PROCESA SUBJEKATA OPĆE DRŽAVE ZA POSLOVANJE U EURU </a:t>
            </a:r>
            <a:r>
              <a:rPr lang="hr-HR" dirty="0">
                <a:solidFill>
                  <a:srgbClr val="000000"/>
                </a:solidFill>
                <a:latin typeface="Calibri Light" panose="020F0302020204030204" pitchFamily="34" charset="0"/>
                <a:ea typeface="Calibri" panose="020F0502020204030204" pitchFamily="34" charset="0"/>
                <a:cs typeface="Calibri Light" panose="020F0302020204030204" pitchFamily="34" charset="0"/>
              </a:rPr>
              <a:t/>
            </a:r>
            <a:br>
              <a:rPr lang="hr-HR" dirty="0">
                <a:solidFill>
                  <a:srgbClr val="000000"/>
                </a:solidFill>
                <a:latin typeface="Calibri Light" panose="020F0302020204030204" pitchFamily="34" charset="0"/>
                <a:ea typeface="Calibri" panose="020F0502020204030204" pitchFamily="34" charset="0"/>
                <a:cs typeface="Calibri Light" panose="020F0302020204030204" pitchFamily="34" charset="0"/>
              </a:rPr>
            </a:br>
            <a:r>
              <a:rPr lang="hr-HR" sz="3600" dirty="0" smtClean="0">
                <a:effectLst/>
                <a:latin typeface="Times New Roman" panose="02020603050405020304" pitchFamily="18" charset="0"/>
                <a:ea typeface="Calibri" panose="020F0502020204030204" pitchFamily="34" charset="0"/>
              </a:rPr>
              <a:t/>
            </a:r>
            <a:br>
              <a:rPr lang="hr-HR" sz="3600" dirty="0" smtClean="0">
                <a:effectLst/>
                <a:latin typeface="Times New Roman" panose="02020603050405020304" pitchFamily="18" charset="0"/>
                <a:ea typeface="Calibri" panose="020F0502020204030204" pitchFamily="34" charset="0"/>
              </a:rPr>
            </a:br>
            <a:endParaRPr lang="hr-HR" dirty="0"/>
          </a:p>
        </p:txBody>
      </p:sp>
      <p:sp>
        <p:nvSpPr>
          <p:cNvPr id="3" name="Rezervirano mjesto sadržaja 2"/>
          <p:cNvSpPr>
            <a:spLocks noGrp="1"/>
          </p:cNvSpPr>
          <p:nvPr>
            <p:ph idx="1"/>
          </p:nvPr>
        </p:nvSpPr>
        <p:spPr>
          <a:xfrm>
            <a:off x="184728" y="1450109"/>
            <a:ext cx="11896436" cy="5237018"/>
          </a:xfrm>
        </p:spPr>
        <p:txBody>
          <a:bodyPr>
            <a:normAutofit/>
          </a:bodyPr>
          <a:lstStyle/>
          <a:p>
            <a:pPr marL="0" indent="0" algn="just">
              <a:lnSpc>
                <a:spcPct val="100000"/>
              </a:lnSpc>
              <a:buNone/>
            </a:pPr>
            <a:r>
              <a:rPr lang="hr-HR" sz="2000" dirty="0" smtClean="0">
                <a:solidFill>
                  <a:srgbClr val="000000"/>
                </a:solidFill>
                <a:latin typeface="Calibri" panose="020F0502020204030204" pitchFamily="34" charset="0"/>
                <a:ea typeface="Calibri" panose="020F0502020204030204" pitchFamily="34" charset="0"/>
              </a:rPr>
              <a:t>Svrha Uputa je dati smjernice za jednoobrazno postupanje subjektima opće države u njihovim aktivnostima i prilagodbama koje ih očekuju u procesu zamjene hrvatske kune eurom</a:t>
            </a:r>
          </a:p>
          <a:p>
            <a:pPr marL="0" indent="0" algn="just">
              <a:lnSpc>
                <a:spcPct val="200000"/>
              </a:lnSpc>
              <a:buNone/>
            </a:pPr>
            <a:r>
              <a:rPr lang="hr-HR" sz="2000" dirty="0" smtClean="0">
                <a:solidFill>
                  <a:srgbClr val="000000"/>
                </a:solidFill>
                <a:latin typeface="Calibri" panose="020F0502020204030204" pitchFamily="34" charset="0"/>
                <a:ea typeface="Calibri" panose="020F0502020204030204" pitchFamily="34" charset="0"/>
              </a:rPr>
              <a:t>Poglavlja Uputa</a:t>
            </a:r>
          </a:p>
          <a:p>
            <a:pPr algn="just">
              <a:lnSpc>
                <a:spcPct val="100000"/>
              </a:lnSpc>
            </a:pPr>
            <a:r>
              <a:rPr lang="hr-HR" sz="1600" dirty="0" smtClean="0">
                <a:solidFill>
                  <a:srgbClr val="000000"/>
                </a:solidFill>
                <a:latin typeface="Calibri" panose="020F0502020204030204" pitchFamily="34" charset="0"/>
                <a:ea typeface="Calibri" panose="020F0502020204030204" pitchFamily="34" charset="0"/>
              </a:rPr>
              <a:t>Uvod – opće informacije</a:t>
            </a:r>
          </a:p>
          <a:p>
            <a:pPr algn="just">
              <a:lnSpc>
                <a:spcPct val="100000"/>
              </a:lnSpc>
            </a:pPr>
            <a:r>
              <a:rPr lang="hr-HR" sz="1600" dirty="0" smtClean="0">
                <a:solidFill>
                  <a:srgbClr val="000000"/>
                </a:solidFill>
                <a:latin typeface="Calibri" panose="020F0502020204030204" pitchFamily="34" charset="0"/>
                <a:ea typeface="Calibri" panose="020F0502020204030204" pitchFamily="34" charset="0"/>
              </a:rPr>
              <a:t>Pravila preračunavanja i zaokruživanja</a:t>
            </a:r>
          </a:p>
          <a:p>
            <a:pPr algn="just">
              <a:lnSpc>
                <a:spcPct val="100000"/>
              </a:lnSpc>
            </a:pPr>
            <a:r>
              <a:rPr lang="hr-HR" sz="1600" dirty="0" smtClean="0">
                <a:solidFill>
                  <a:srgbClr val="000000"/>
                </a:solidFill>
                <a:latin typeface="Calibri" panose="020F0502020204030204" pitchFamily="34" charset="0"/>
                <a:ea typeface="Calibri" panose="020F0502020204030204" pitchFamily="34" charset="0"/>
              </a:rPr>
              <a:t>Dvojno iskazivanje u sektoru opće države</a:t>
            </a:r>
          </a:p>
          <a:p>
            <a:pPr algn="just">
              <a:lnSpc>
                <a:spcPct val="100000"/>
              </a:lnSpc>
            </a:pPr>
            <a:r>
              <a:rPr lang="hr-HR" sz="1600" dirty="0" smtClean="0">
                <a:solidFill>
                  <a:srgbClr val="000000"/>
                </a:solidFill>
                <a:latin typeface="Calibri" panose="020F0502020204030204" pitchFamily="34" charset="0"/>
                <a:ea typeface="Calibri" panose="020F0502020204030204" pitchFamily="34" charset="0"/>
              </a:rPr>
              <a:t>Izrada planskih i izvještajnih dokumenata</a:t>
            </a:r>
          </a:p>
          <a:p>
            <a:pPr algn="just">
              <a:lnSpc>
                <a:spcPct val="100000"/>
              </a:lnSpc>
            </a:pPr>
            <a:r>
              <a:rPr lang="hr-HR" sz="1600" dirty="0" smtClean="0">
                <a:solidFill>
                  <a:srgbClr val="000000"/>
                </a:solidFill>
                <a:latin typeface="Calibri" panose="020F0502020204030204" pitchFamily="34" charset="0"/>
                <a:ea typeface="Calibri" panose="020F0502020204030204" pitchFamily="34" charset="0"/>
              </a:rPr>
              <a:t>Izvršavanje proračuna i financijskog plana</a:t>
            </a:r>
          </a:p>
          <a:p>
            <a:pPr algn="just">
              <a:lnSpc>
                <a:spcPct val="100000"/>
              </a:lnSpc>
            </a:pPr>
            <a:r>
              <a:rPr lang="hr-HR" sz="1600" dirty="0" smtClean="0">
                <a:solidFill>
                  <a:srgbClr val="000000"/>
                </a:solidFill>
                <a:latin typeface="Calibri" panose="020F0502020204030204" pitchFamily="34" charset="0"/>
                <a:ea typeface="Calibri" panose="020F0502020204030204" pitchFamily="34" charset="0"/>
              </a:rPr>
              <a:t>Financijsko i računovodstveno poslovanje</a:t>
            </a:r>
          </a:p>
          <a:p>
            <a:pPr algn="just">
              <a:lnSpc>
                <a:spcPct val="100000"/>
              </a:lnSpc>
            </a:pPr>
            <a:r>
              <a:rPr lang="hr-HR" sz="1600" dirty="0" smtClean="0">
                <a:solidFill>
                  <a:srgbClr val="000000"/>
                </a:solidFill>
                <a:latin typeface="Calibri" panose="020F0502020204030204" pitchFamily="34" charset="0"/>
                <a:ea typeface="Calibri" panose="020F0502020204030204" pitchFamily="34" charset="0"/>
              </a:rPr>
              <a:t>Praktični primjeri</a:t>
            </a:r>
          </a:p>
          <a:p>
            <a:pPr marL="0" indent="0" algn="just">
              <a:lnSpc>
                <a:spcPct val="100000"/>
              </a:lnSpc>
              <a:buNone/>
            </a:pPr>
            <a:r>
              <a:rPr lang="hr-HR" sz="2000" dirty="0" smtClean="0">
                <a:solidFill>
                  <a:srgbClr val="000000"/>
                </a:solidFill>
                <a:latin typeface="Calibri" panose="020F0502020204030204" pitchFamily="34" charset="0"/>
                <a:ea typeface="Calibri" panose="020F0502020204030204" pitchFamily="34" charset="0"/>
              </a:rPr>
              <a:t>Sva pitanja i dodatne smjernice -&gt; </a:t>
            </a:r>
            <a:r>
              <a:rPr lang="hr-HR" sz="2000" dirty="0" smtClean="0">
                <a:solidFill>
                  <a:srgbClr val="000000"/>
                </a:solidFill>
                <a:latin typeface="Calibri" panose="020F0502020204030204" pitchFamily="34" charset="0"/>
                <a:ea typeface="Calibri" panose="020F0502020204030204" pitchFamily="34" charset="0"/>
                <a:hlinkClick r:id="rId2"/>
              </a:rPr>
              <a:t>euro2023@mfin.hr</a:t>
            </a:r>
            <a:endParaRPr lang="hr-HR" sz="2000" dirty="0">
              <a:solidFill>
                <a:srgbClr val="000000"/>
              </a:solidFill>
              <a:latin typeface="Calibri" panose="020F0502020204030204" pitchFamily="34" charset="0"/>
              <a:ea typeface="Calibri" panose="020F0502020204030204" pitchFamily="34" charset="0"/>
            </a:endParaRPr>
          </a:p>
          <a:p>
            <a:pPr marL="0" indent="0" algn="just">
              <a:lnSpc>
                <a:spcPct val="100000"/>
              </a:lnSpc>
              <a:buNone/>
            </a:pPr>
            <a:r>
              <a:rPr lang="hr-HR" sz="2000" dirty="0">
                <a:solidFill>
                  <a:srgbClr val="000000"/>
                </a:solidFill>
                <a:latin typeface="Calibri" panose="020F0502020204030204" pitchFamily="34" charset="0"/>
                <a:ea typeface="Calibri" panose="020F0502020204030204" pitchFamily="34" charset="0"/>
              </a:rPr>
              <a:t> </a:t>
            </a:r>
            <a:r>
              <a:rPr lang="hr-HR" sz="2000" dirty="0" smtClean="0">
                <a:solidFill>
                  <a:srgbClr val="000000"/>
                </a:solidFill>
                <a:latin typeface="Calibri" panose="020F0502020204030204" pitchFamily="34" charset="0"/>
                <a:ea typeface="Calibri" panose="020F0502020204030204" pitchFamily="34" charset="0"/>
              </a:rPr>
              <a:t>                                                        -&gt; </a:t>
            </a:r>
            <a:r>
              <a:rPr lang="hr-HR" sz="2000" dirty="0" smtClean="0">
                <a:solidFill>
                  <a:srgbClr val="000000"/>
                </a:solidFill>
                <a:latin typeface="Calibri" panose="020F0502020204030204" pitchFamily="34" charset="0"/>
                <a:ea typeface="Calibri" panose="020F0502020204030204" pitchFamily="34" charset="0"/>
                <a:hlinkClick r:id="rId3"/>
              </a:rPr>
              <a:t>https://mfin.gov.hr</a:t>
            </a:r>
            <a:endParaRPr lang="hr-HR" dirty="0"/>
          </a:p>
        </p:txBody>
      </p:sp>
      <p:pic>
        <p:nvPicPr>
          <p:cNvPr id="4" name="Slika 3"/>
          <p:cNvPicPr>
            <a:picLocks noChangeAspect="1"/>
          </p:cNvPicPr>
          <p:nvPr/>
        </p:nvPicPr>
        <p:blipFill>
          <a:blip r:embed="rId4"/>
          <a:stretch>
            <a:fillRect/>
          </a:stretch>
        </p:blipFill>
        <p:spPr>
          <a:xfrm>
            <a:off x="184728" y="122279"/>
            <a:ext cx="457240" cy="792549"/>
          </a:xfrm>
          <a:prstGeom prst="rect">
            <a:avLst/>
          </a:prstGeom>
        </p:spPr>
      </p:pic>
    </p:spTree>
    <p:extLst>
      <p:ext uri="{BB962C8B-B14F-4D97-AF65-F5344CB8AC3E}">
        <p14:creationId xmlns:p14="http://schemas.microsoft.com/office/powerpoint/2010/main" val="112916742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zervirano mjesto sadržaja 3"/>
          <p:cNvPicPr>
            <a:picLocks noGrp="1"/>
          </p:cNvPicPr>
          <p:nvPr>
            <p:ph idx="1"/>
          </p:nvPr>
        </p:nvPicPr>
        <p:blipFill>
          <a:blip r:embed="rId2"/>
          <a:stretch>
            <a:fillRect/>
          </a:stretch>
        </p:blipFill>
        <p:spPr>
          <a:xfrm>
            <a:off x="266008" y="116377"/>
            <a:ext cx="5428210" cy="5095703"/>
          </a:xfrm>
          <a:prstGeom prst="rect">
            <a:avLst/>
          </a:prstGeom>
        </p:spPr>
      </p:pic>
      <p:sp>
        <p:nvSpPr>
          <p:cNvPr id="5" name="Pravokutnik 4"/>
          <p:cNvSpPr/>
          <p:nvPr/>
        </p:nvSpPr>
        <p:spPr>
          <a:xfrm>
            <a:off x="6489469" y="2836700"/>
            <a:ext cx="5555673" cy="646331"/>
          </a:xfrm>
          <a:prstGeom prst="rect">
            <a:avLst/>
          </a:prstGeom>
        </p:spPr>
        <p:txBody>
          <a:bodyPr wrap="square">
            <a:spAutoFit/>
          </a:bodyPr>
          <a:lstStyle/>
          <a:p>
            <a:pPr algn="ctr"/>
            <a:r>
              <a:rPr lang="pt-BR" dirty="0"/>
              <a:t>Primjer izgleda obrasca Pristup na e-uslugu u sustavu e-Ovlaštenja</a:t>
            </a:r>
            <a:endParaRPr lang="hr-HR" dirty="0"/>
          </a:p>
        </p:txBody>
      </p:sp>
      <p:sp>
        <p:nvSpPr>
          <p:cNvPr id="6" name="Pravokutnik 5"/>
          <p:cNvSpPr/>
          <p:nvPr/>
        </p:nvSpPr>
        <p:spPr>
          <a:xfrm>
            <a:off x="266008" y="5453149"/>
            <a:ext cx="11529752" cy="646331"/>
          </a:xfrm>
          <a:prstGeom prst="rect">
            <a:avLst/>
          </a:prstGeom>
        </p:spPr>
        <p:txBody>
          <a:bodyPr wrap="square">
            <a:spAutoFit/>
          </a:bodyPr>
          <a:lstStyle/>
          <a:p>
            <a:r>
              <a:rPr lang="hr-HR" dirty="0"/>
              <a:t>Nakon odrađenog dijela kroz sustav e-Ovlaštenja, osoba/e ovlaštene za rad mogu pristupiti aplikaciji RKPFI putem poveznice koja je objavljena na stranici Ministarstva financija </a:t>
            </a:r>
            <a:r>
              <a:rPr lang="hr-HR" dirty="0">
                <a:hlinkClick r:id="rId3"/>
              </a:rPr>
              <a:t>https://</a:t>
            </a:r>
            <a:r>
              <a:rPr lang="hr-HR" dirty="0" smtClean="0">
                <a:hlinkClick r:id="rId3"/>
              </a:rPr>
              <a:t>rkpfi.drzavna-riznica.hr/RKPFI</a:t>
            </a:r>
            <a:r>
              <a:rPr lang="hr-HR" dirty="0"/>
              <a:t> </a:t>
            </a:r>
          </a:p>
        </p:txBody>
      </p:sp>
    </p:spTree>
    <p:extLst>
      <p:ext uri="{BB962C8B-B14F-4D97-AF65-F5344CB8AC3E}">
        <p14:creationId xmlns:p14="http://schemas.microsoft.com/office/powerpoint/2010/main" val="283077585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zervirano mjesto sadržaja 3"/>
          <p:cNvPicPr>
            <a:picLocks noGrp="1"/>
          </p:cNvPicPr>
          <p:nvPr>
            <p:ph idx="1"/>
          </p:nvPr>
        </p:nvPicPr>
        <p:blipFill>
          <a:blip r:embed="rId2"/>
          <a:stretch>
            <a:fillRect/>
          </a:stretch>
        </p:blipFill>
        <p:spPr>
          <a:xfrm>
            <a:off x="738781" y="603654"/>
            <a:ext cx="6318723" cy="5364884"/>
          </a:xfrm>
          <a:prstGeom prst="rect">
            <a:avLst/>
          </a:prstGeom>
          <a:ln>
            <a:solidFill>
              <a:schemeClr val="tx1"/>
            </a:solidFill>
          </a:ln>
        </p:spPr>
      </p:pic>
      <p:sp>
        <p:nvSpPr>
          <p:cNvPr id="5" name="Pravokutnik 4"/>
          <p:cNvSpPr/>
          <p:nvPr/>
        </p:nvSpPr>
        <p:spPr>
          <a:xfrm>
            <a:off x="7531330" y="2377441"/>
            <a:ext cx="4472247" cy="2031325"/>
          </a:xfrm>
          <a:prstGeom prst="rect">
            <a:avLst/>
          </a:prstGeom>
        </p:spPr>
        <p:txBody>
          <a:bodyPr wrap="square">
            <a:spAutoFit/>
          </a:bodyPr>
          <a:lstStyle/>
          <a:p>
            <a:pPr marL="285750" indent="-285750" algn="just">
              <a:buFont typeface="Arial" panose="020B0604020202020204" pitchFamily="34" charset="0"/>
              <a:buChar char="•"/>
            </a:pPr>
            <a:r>
              <a:rPr lang="hr-HR" dirty="0" smtClean="0"/>
              <a:t>za </a:t>
            </a:r>
            <a:r>
              <a:rPr lang="hr-HR" dirty="0"/>
              <a:t>prijavu korisnika u aplikaciju RKPFI odabire se isključivo način prijave putem sustava </a:t>
            </a:r>
            <a:r>
              <a:rPr lang="hr-HR" dirty="0" smtClean="0"/>
              <a:t>e-Građani </a:t>
            </a:r>
          </a:p>
          <a:p>
            <a:pPr marL="285750" indent="-285750" algn="just">
              <a:buFont typeface="Arial" panose="020B0604020202020204" pitchFamily="34" charset="0"/>
              <a:buChar char="•"/>
            </a:pPr>
            <a:r>
              <a:rPr lang="hr-HR" dirty="0"/>
              <a:t>d</a:t>
            </a:r>
            <a:r>
              <a:rPr lang="hr-HR" dirty="0" smtClean="0"/>
              <a:t>a </a:t>
            </a:r>
            <a:r>
              <a:rPr lang="hr-HR" dirty="0"/>
              <a:t>bi svaki pojedinačni subjekt pristupio aplikaciji nužno je da bude ovlašten za korištenje aplikacije putem sustava </a:t>
            </a:r>
            <a:r>
              <a:rPr lang="hr-HR" dirty="0" smtClean="0"/>
              <a:t>e-Ovlaštenja </a:t>
            </a:r>
            <a:endParaRPr lang="hr-HR" dirty="0"/>
          </a:p>
        </p:txBody>
      </p:sp>
    </p:spTree>
    <p:extLst>
      <p:ext uri="{BB962C8B-B14F-4D97-AF65-F5344CB8AC3E}">
        <p14:creationId xmlns:p14="http://schemas.microsoft.com/office/powerpoint/2010/main" val="37599071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257695" y="133004"/>
            <a:ext cx="11687694" cy="1064029"/>
          </a:xfrm>
        </p:spPr>
        <p:txBody>
          <a:bodyPr/>
          <a:lstStyle/>
          <a:p>
            <a:r>
              <a:rPr lang="hr-HR" dirty="0" smtClean="0"/>
              <a:t>Registar </a:t>
            </a:r>
            <a:r>
              <a:rPr lang="hr-HR" dirty="0"/>
              <a:t>proračunskih i izvanproračunskih korisnika</a:t>
            </a:r>
          </a:p>
        </p:txBody>
      </p:sp>
      <p:sp>
        <p:nvSpPr>
          <p:cNvPr id="3" name="Rezervirano mjesto sadržaja 2"/>
          <p:cNvSpPr>
            <a:spLocks noGrp="1"/>
          </p:cNvSpPr>
          <p:nvPr>
            <p:ph idx="1"/>
          </p:nvPr>
        </p:nvSpPr>
        <p:spPr>
          <a:xfrm>
            <a:off x="257695" y="1197033"/>
            <a:ext cx="11546378" cy="5394960"/>
          </a:xfrm>
        </p:spPr>
        <p:txBody>
          <a:bodyPr>
            <a:normAutofit/>
          </a:bodyPr>
          <a:lstStyle/>
          <a:p>
            <a:pPr algn="just"/>
            <a:r>
              <a:rPr lang="hr-HR" dirty="0" smtClean="0"/>
              <a:t>uspostavom </a:t>
            </a:r>
            <a:r>
              <a:rPr lang="hr-HR" dirty="0"/>
              <a:t>Registra u okviru nove aplikacije jedinicama lokalne i područne (regionalne) samouprave, proračunskim i izvanproračunskim korisnicima omogućen je izravan pregled podataka iz </a:t>
            </a:r>
            <a:r>
              <a:rPr lang="hr-HR" dirty="0" smtClean="0"/>
              <a:t>Registra </a:t>
            </a:r>
          </a:p>
          <a:p>
            <a:pPr algn="just"/>
            <a:r>
              <a:rPr lang="hr-HR" dirty="0" smtClean="0"/>
              <a:t>sve </a:t>
            </a:r>
            <a:r>
              <a:rPr lang="hr-HR" dirty="0"/>
              <a:t>aktivnosti vezane uz </a:t>
            </a:r>
            <a:r>
              <a:rPr lang="hr-HR" dirty="0" smtClean="0"/>
              <a:t>Registar odvijat </a:t>
            </a:r>
            <a:r>
              <a:rPr lang="hr-HR" dirty="0"/>
              <a:t>će se putem aplikacije bez uporabe papirnatih </a:t>
            </a:r>
            <a:r>
              <a:rPr lang="hr-HR" dirty="0" smtClean="0"/>
              <a:t>obrazaca:</a:t>
            </a:r>
          </a:p>
          <a:p>
            <a:pPr lvl="1" algn="just"/>
            <a:r>
              <a:rPr lang="hr-HR" dirty="0" smtClean="0">
                <a:solidFill>
                  <a:schemeClr val="accent1"/>
                </a:solidFill>
              </a:rPr>
              <a:t>upis </a:t>
            </a:r>
            <a:r>
              <a:rPr lang="hr-HR" dirty="0">
                <a:solidFill>
                  <a:schemeClr val="accent1"/>
                </a:solidFill>
              </a:rPr>
              <a:t>novog korisnika, </a:t>
            </a:r>
            <a:endParaRPr lang="hr-HR" dirty="0" smtClean="0">
              <a:solidFill>
                <a:schemeClr val="accent1"/>
              </a:solidFill>
            </a:endParaRPr>
          </a:p>
          <a:p>
            <a:pPr lvl="1" algn="just"/>
            <a:r>
              <a:rPr lang="hr-HR" dirty="0" smtClean="0">
                <a:solidFill>
                  <a:schemeClr val="accent1"/>
                </a:solidFill>
              </a:rPr>
              <a:t>izmjene </a:t>
            </a:r>
            <a:r>
              <a:rPr lang="hr-HR" dirty="0">
                <a:solidFill>
                  <a:schemeClr val="accent1"/>
                </a:solidFill>
              </a:rPr>
              <a:t>podataka i </a:t>
            </a:r>
            <a:endParaRPr lang="hr-HR" dirty="0" smtClean="0">
              <a:solidFill>
                <a:schemeClr val="accent1"/>
              </a:solidFill>
            </a:endParaRPr>
          </a:p>
          <a:p>
            <a:pPr lvl="1" algn="just"/>
            <a:r>
              <a:rPr lang="hr-HR" dirty="0" smtClean="0">
                <a:solidFill>
                  <a:schemeClr val="accent1"/>
                </a:solidFill>
              </a:rPr>
              <a:t>brisanje </a:t>
            </a:r>
            <a:r>
              <a:rPr lang="hr-HR" dirty="0">
                <a:solidFill>
                  <a:schemeClr val="accent1"/>
                </a:solidFill>
              </a:rPr>
              <a:t>korisnika iz </a:t>
            </a:r>
            <a:r>
              <a:rPr lang="hr-HR" dirty="0" smtClean="0">
                <a:solidFill>
                  <a:schemeClr val="accent1"/>
                </a:solidFill>
              </a:rPr>
              <a:t>Registra </a:t>
            </a:r>
          </a:p>
          <a:p>
            <a:pPr algn="just"/>
            <a:r>
              <a:rPr lang="hr-HR" dirty="0" smtClean="0"/>
              <a:t>svim </a:t>
            </a:r>
            <a:r>
              <a:rPr lang="hr-HR" dirty="0"/>
              <a:t>subjektima u Registru omogućen je pregled i izvoz podataka o svim drugim subjektima upisanim u </a:t>
            </a:r>
            <a:r>
              <a:rPr lang="hr-HR" dirty="0" smtClean="0"/>
              <a:t>Registar</a:t>
            </a:r>
            <a:endParaRPr lang="hr-HR" dirty="0"/>
          </a:p>
        </p:txBody>
      </p:sp>
    </p:spTree>
    <p:extLst>
      <p:ext uri="{BB962C8B-B14F-4D97-AF65-F5344CB8AC3E}">
        <p14:creationId xmlns:p14="http://schemas.microsoft.com/office/powerpoint/2010/main" val="42015395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41316" y="0"/>
            <a:ext cx="11212484" cy="1200237"/>
          </a:xfrm>
        </p:spPr>
        <p:txBody>
          <a:bodyPr>
            <a:normAutofit/>
          </a:bodyPr>
          <a:lstStyle/>
          <a:p>
            <a:r>
              <a:rPr lang="hr-HR" dirty="0" smtClean="0"/>
              <a:t>Upis novih korisnika</a:t>
            </a:r>
            <a:endParaRPr lang="hr-HR" dirty="0"/>
          </a:p>
        </p:txBody>
      </p:sp>
      <p:sp>
        <p:nvSpPr>
          <p:cNvPr id="3" name="Rezervirano mjesto sadržaja 2"/>
          <p:cNvSpPr>
            <a:spLocks noGrp="1"/>
          </p:cNvSpPr>
          <p:nvPr>
            <p:ph idx="1"/>
          </p:nvPr>
        </p:nvSpPr>
        <p:spPr>
          <a:xfrm>
            <a:off x="232756" y="1105593"/>
            <a:ext cx="11959243" cy="5577840"/>
          </a:xfrm>
        </p:spPr>
        <p:txBody>
          <a:bodyPr>
            <a:normAutofit lnSpcReduction="10000"/>
          </a:bodyPr>
          <a:lstStyle/>
          <a:p>
            <a:pPr algn="just"/>
            <a:r>
              <a:rPr lang="hr-HR" dirty="0" smtClean="0"/>
              <a:t>od </a:t>
            </a:r>
            <a:r>
              <a:rPr lang="hr-HR" dirty="0"/>
              <a:t>uspostave Registra kroz aplikaciju, nadležni razdjel odnosno nadležna jedinica </a:t>
            </a:r>
            <a:r>
              <a:rPr lang="hr-HR" dirty="0" smtClean="0"/>
              <a:t>popunjava </a:t>
            </a:r>
            <a:r>
              <a:rPr lang="hr-HR" dirty="0"/>
              <a:t>Obrazac RKP kroz aplikaciju s obzirom na to da subjekt koji nema dodijeljen RKP broj istoj ne može </a:t>
            </a:r>
            <a:r>
              <a:rPr lang="hr-HR" dirty="0" smtClean="0"/>
              <a:t>pristupiti</a:t>
            </a:r>
          </a:p>
          <a:p>
            <a:pPr algn="just"/>
            <a:r>
              <a:rPr lang="hr-HR" dirty="0" smtClean="0"/>
              <a:t>razdjeli </a:t>
            </a:r>
            <a:r>
              <a:rPr lang="hr-HR" dirty="0"/>
              <a:t>državnog proračuna i jedinice lokalne i područne (regionalne) samouprave prilikom dostave zahtjeva za upis novog proračunskog korisnika iz svoje nadležnosti dužni </a:t>
            </a:r>
            <a:r>
              <a:rPr lang="hr-HR" dirty="0" smtClean="0"/>
              <a:t>su voditi </a:t>
            </a:r>
            <a:r>
              <a:rPr lang="hr-HR" dirty="0"/>
              <a:t>računa o tome s kojim datumom se proračunski korisnik upisuje u Registar. </a:t>
            </a:r>
            <a:endParaRPr lang="hr-HR" dirty="0" smtClean="0"/>
          </a:p>
          <a:p>
            <a:pPr algn="just"/>
            <a:r>
              <a:rPr lang="hr-HR" dirty="0" smtClean="0"/>
              <a:t>datum </a:t>
            </a:r>
            <a:r>
              <a:rPr lang="hr-HR" dirty="0"/>
              <a:t>upisa u Registar automatski je povezan s predajom financijskih izvještaja gdje je ovisno o datumu upisa pojedini korisnik obveznik predaje izvještaja za određeno izvještajno razdoblje. </a:t>
            </a:r>
            <a:endParaRPr lang="hr-HR" dirty="0" smtClean="0"/>
          </a:p>
          <a:p>
            <a:pPr marL="0" indent="0" algn="just">
              <a:buNone/>
            </a:pPr>
            <a:endParaRPr lang="hr-HR" dirty="0" smtClean="0"/>
          </a:p>
          <a:p>
            <a:pPr marL="0" indent="0" algn="just">
              <a:buNone/>
            </a:pPr>
            <a:r>
              <a:rPr lang="hr-HR" sz="2400" i="1" dirty="0" smtClean="0"/>
              <a:t>Primjerice</a:t>
            </a:r>
            <a:r>
              <a:rPr lang="hr-HR" sz="2400" i="1" dirty="0"/>
              <a:t>, ako se zahtjev za upisom podnese s danom 15. ožujka i Ministarstvo financija izda suglasnost na upis u Registar, taj korisnik obvezan je podnijeti financijske izvještaje koji se predaju za prvo tromjesečje, odnosno od 1. siječnja do 31. ožujka, tj. od početka s radom u toj godini do 31. ožujka.</a:t>
            </a:r>
          </a:p>
        </p:txBody>
      </p:sp>
    </p:spTree>
    <p:extLst>
      <p:ext uri="{BB962C8B-B14F-4D97-AF65-F5344CB8AC3E}">
        <p14:creationId xmlns:p14="http://schemas.microsoft.com/office/powerpoint/2010/main" val="345445121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81494" y="0"/>
            <a:ext cx="10515600" cy="1325563"/>
          </a:xfrm>
        </p:spPr>
        <p:txBody>
          <a:bodyPr/>
          <a:lstStyle/>
          <a:p>
            <a:r>
              <a:rPr lang="hr-HR" dirty="0" smtClean="0"/>
              <a:t>Izmjene podataka</a:t>
            </a:r>
            <a:endParaRPr lang="hr-HR" dirty="0"/>
          </a:p>
        </p:txBody>
      </p:sp>
      <p:sp>
        <p:nvSpPr>
          <p:cNvPr id="3" name="Rezervirano mjesto sadržaja 2"/>
          <p:cNvSpPr>
            <a:spLocks noGrp="1"/>
          </p:cNvSpPr>
          <p:nvPr>
            <p:ph idx="1"/>
          </p:nvPr>
        </p:nvSpPr>
        <p:spPr>
          <a:xfrm>
            <a:off x="282633" y="1055717"/>
            <a:ext cx="11529752" cy="5660968"/>
          </a:xfrm>
        </p:spPr>
        <p:txBody>
          <a:bodyPr>
            <a:normAutofit/>
          </a:bodyPr>
          <a:lstStyle/>
          <a:p>
            <a:r>
              <a:rPr lang="hr-HR" dirty="0"/>
              <a:t>Promjene podataka o </a:t>
            </a:r>
            <a:r>
              <a:rPr lang="hr-HR" dirty="0" smtClean="0"/>
              <a:t>subjektima provode </a:t>
            </a:r>
            <a:r>
              <a:rPr lang="hr-HR" dirty="0"/>
              <a:t>se samostalno kroz aplikaciju, </a:t>
            </a:r>
            <a:endParaRPr lang="hr-HR" dirty="0" smtClean="0"/>
          </a:p>
          <a:p>
            <a:pPr lvl="1"/>
            <a:r>
              <a:rPr lang="hr-HR" dirty="0" smtClean="0"/>
              <a:t>podaci </a:t>
            </a:r>
            <a:r>
              <a:rPr lang="hr-HR" dirty="0"/>
              <a:t>o nazivu, adresi, kontakt podaci </a:t>
            </a:r>
            <a:endParaRPr lang="hr-HR" dirty="0" smtClean="0"/>
          </a:p>
          <a:p>
            <a:r>
              <a:rPr lang="hr-HR" dirty="0" smtClean="0"/>
              <a:t>Promjenu </a:t>
            </a:r>
            <a:r>
              <a:rPr lang="hr-HR" dirty="0"/>
              <a:t>ostalih podataka subjekt također provodi samostalno, no uz odobrenje nadležnog subjekta, potrebno je odobrenje i Ministarstva financija. </a:t>
            </a:r>
            <a:endParaRPr lang="hr-HR" dirty="0" smtClean="0"/>
          </a:p>
          <a:p>
            <a:r>
              <a:rPr lang="hr-HR" dirty="0" smtClean="0"/>
              <a:t>Suglasnost </a:t>
            </a:r>
            <a:r>
              <a:rPr lang="hr-HR" dirty="0"/>
              <a:t>Ministarstva financija u ovom slučaju potrebna je </a:t>
            </a:r>
            <a:endParaRPr lang="hr-HR" dirty="0" smtClean="0"/>
          </a:p>
          <a:p>
            <a:r>
              <a:rPr lang="hr-HR" dirty="0" smtClean="0"/>
              <a:t>kod </a:t>
            </a:r>
            <a:r>
              <a:rPr lang="hr-HR" dirty="0"/>
              <a:t>promjene podataka o nadležnosti, </a:t>
            </a:r>
            <a:endParaRPr lang="hr-HR" dirty="0" smtClean="0"/>
          </a:p>
          <a:p>
            <a:pPr lvl="1"/>
            <a:r>
              <a:rPr lang="hr-HR" dirty="0" smtClean="0"/>
              <a:t>o </a:t>
            </a:r>
            <a:r>
              <a:rPr lang="hr-HR" dirty="0"/>
              <a:t>osnivaču subjekta, </a:t>
            </a:r>
            <a:endParaRPr lang="hr-HR" dirty="0" smtClean="0"/>
          </a:p>
          <a:p>
            <a:pPr lvl="1"/>
            <a:r>
              <a:rPr lang="hr-HR" dirty="0" smtClean="0"/>
              <a:t>izvorima </a:t>
            </a:r>
            <a:r>
              <a:rPr lang="hr-HR" dirty="0"/>
              <a:t>financiranja i </a:t>
            </a:r>
            <a:endParaRPr lang="hr-HR" dirty="0" smtClean="0"/>
          </a:p>
          <a:p>
            <a:pPr lvl="1"/>
            <a:r>
              <a:rPr lang="hr-HR" dirty="0" smtClean="0"/>
              <a:t>izmjenama </a:t>
            </a:r>
            <a:r>
              <a:rPr lang="hr-HR" dirty="0"/>
              <a:t>podataka o osobi ovlaštenoj za </a:t>
            </a:r>
            <a:r>
              <a:rPr lang="hr-HR" dirty="0" smtClean="0"/>
              <a:t>zastupanje</a:t>
            </a:r>
          </a:p>
          <a:p>
            <a:pPr marL="0" indent="0" algn="just">
              <a:buNone/>
            </a:pPr>
            <a:r>
              <a:rPr lang="hr-HR" sz="2000" dirty="0" smtClean="0">
                <a:solidFill>
                  <a:schemeClr val="accent1"/>
                </a:solidFill>
              </a:rPr>
              <a:t>Ako </a:t>
            </a:r>
            <a:r>
              <a:rPr lang="hr-HR" sz="2000" dirty="0">
                <a:solidFill>
                  <a:schemeClr val="accent1"/>
                </a:solidFill>
              </a:rPr>
              <a:t>se mijenjaju podaci o osobi ovlaštenoj za zastupanje (ime i prezime, funkcija, OIB), nakon odobrenja kroz aplikaciju, izmjena će se automatizmom reflektirati na uslugu e-Ovlaštenja na način da će nova osoba za zastupanje u usluzi e-Ovlaštenja zaprimiti zahtjev u </a:t>
            </a:r>
            <a:r>
              <a:rPr lang="hr-HR" sz="2000" i="1" dirty="0">
                <a:solidFill>
                  <a:schemeClr val="accent1"/>
                </a:solidFill>
              </a:rPr>
              <a:t>Pregledu primljenih ovlaštenja</a:t>
            </a:r>
            <a:r>
              <a:rPr lang="hr-HR" sz="2000" dirty="0">
                <a:solidFill>
                  <a:schemeClr val="accent1"/>
                </a:solidFill>
              </a:rPr>
              <a:t> te će isto morati prihvatiti za pristup aplikaciji Ministarstva financija.</a:t>
            </a:r>
          </a:p>
          <a:p>
            <a:pPr marL="457200" lvl="1" indent="0">
              <a:buNone/>
            </a:pPr>
            <a:endParaRPr lang="hr-HR" dirty="0" smtClean="0"/>
          </a:p>
        </p:txBody>
      </p:sp>
    </p:spTree>
    <p:extLst>
      <p:ext uri="{BB962C8B-B14F-4D97-AF65-F5344CB8AC3E}">
        <p14:creationId xmlns:p14="http://schemas.microsoft.com/office/powerpoint/2010/main" val="273353711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49629" y="315885"/>
            <a:ext cx="11204171" cy="665018"/>
          </a:xfrm>
        </p:spPr>
        <p:txBody>
          <a:bodyPr>
            <a:normAutofit fontScale="90000"/>
          </a:bodyPr>
          <a:lstStyle/>
          <a:p>
            <a:r>
              <a:rPr lang="hr-HR" dirty="0" smtClean="0"/>
              <a:t>Brisanje </a:t>
            </a:r>
            <a:r>
              <a:rPr lang="hr-HR" dirty="0"/>
              <a:t>korisnika iz Registra </a:t>
            </a:r>
            <a:br>
              <a:rPr lang="hr-HR" dirty="0"/>
            </a:br>
            <a:endParaRPr lang="hr-HR" dirty="0"/>
          </a:p>
        </p:txBody>
      </p:sp>
      <p:sp>
        <p:nvSpPr>
          <p:cNvPr id="3" name="Rezervirano mjesto sadržaja 2"/>
          <p:cNvSpPr>
            <a:spLocks noGrp="1"/>
          </p:cNvSpPr>
          <p:nvPr>
            <p:ph idx="1"/>
          </p:nvPr>
        </p:nvSpPr>
        <p:spPr>
          <a:xfrm>
            <a:off x="149629" y="748145"/>
            <a:ext cx="11804073" cy="5569528"/>
          </a:xfrm>
        </p:spPr>
        <p:txBody>
          <a:bodyPr/>
          <a:lstStyle/>
          <a:p>
            <a:pPr marL="0" indent="0" algn="just">
              <a:buNone/>
            </a:pPr>
            <a:endParaRPr lang="hr-HR" dirty="0" smtClean="0"/>
          </a:p>
          <a:p>
            <a:pPr algn="just"/>
            <a:r>
              <a:rPr lang="hr-HR" dirty="0"/>
              <a:t>Konačno odobrenje ili suglasnost Ministarstva financija potrebna je također, nakon suglasnosti nadležnog razdjela/jedinice, i za </a:t>
            </a:r>
            <a:r>
              <a:rPr lang="hr-HR" b="1" dirty="0"/>
              <a:t>brisanje postojećih subjekata iz Registra (Obrazac B-RKP) odnosno u slučaju prestanka s radom pojedinog subjekta iz Registra.</a:t>
            </a:r>
            <a:r>
              <a:rPr lang="hr-HR" dirty="0"/>
              <a:t> </a:t>
            </a:r>
            <a:endParaRPr lang="hr-HR" dirty="0" smtClean="0"/>
          </a:p>
          <a:p>
            <a:pPr algn="just"/>
            <a:r>
              <a:rPr lang="hr-HR" dirty="0" smtClean="0"/>
              <a:t>Obrazac </a:t>
            </a:r>
            <a:r>
              <a:rPr lang="hr-HR" dirty="0"/>
              <a:t>B-RKP može podnijeti svaki subjekt za sebe, ali i nadležni </a:t>
            </a:r>
            <a:r>
              <a:rPr lang="hr-HR" dirty="0" smtClean="0"/>
              <a:t>razdjel/jedinica </a:t>
            </a:r>
            <a:r>
              <a:rPr lang="hr-HR" dirty="0"/>
              <a:t>za sve subjekte iz svoje nadležnosti</a:t>
            </a:r>
            <a:r>
              <a:rPr lang="hr-HR" dirty="0" smtClean="0"/>
              <a:t>.</a:t>
            </a:r>
          </a:p>
          <a:p>
            <a:pPr algn="just"/>
            <a:r>
              <a:rPr lang="hr-HR" dirty="0"/>
              <a:t>Službeni datum brisanja mora biti jednak krajnjem datumu s kojim se sastavljaju završni financijski izvještaji. </a:t>
            </a:r>
            <a:endParaRPr lang="hr-HR" dirty="0" smtClean="0"/>
          </a:p>
          <a:p>
            <a:pPr algn="just"/>
            <a:r>
              <a:rPr lang="hr-HR" dirty="0" smtClean="0"/>
              <a:t>Danom </a:t>
            </a:r>
            <a:r>
              <a:rPr lang="hr-HR" dirty="0"/>
              <a:t>brisanja iz Registra prestaje status proračunskog odnosno izvanproračunskog korisnika.</a:t>
            </a:r>
          </a:p>
          <a:p>
            <a:endParaRPr lang="hr-HR" dirty="0"/>
          </a:p>
        </p:txBody>
      </p:sp>
    </p:spTree>
    <p:extLst>
      <p:ext uri="{BB962C8B-B14F-4D97-AF65-F5344CB8AC3E}">
        <p14:creationId xmlns:p14="http://schemas.microsoft.com/office/powerpoint/2010/main" val="2696082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207819" y="116378"/>
            <a:ext cx="10515600" cy="975793"/>
          </a:xfrm>
        </p:spPr>
        <p:txBody>
          <a:bodyPr/>
          <a:lstStyle/>
          <a:p>
            <a:r>
              <a:rPr lang="hr-HR" dirty="0" smtClean="0"/>
              <a:t>Podnošenje </a:t>
            </a:r>
            <a:r>
              <a:rPr lang="hr-HR" dirty="0"/>
              <a:t>financijskih izvještaja</a:t>
            </a:r>
          </a:p>
        </p:txBody>
      </p:sp>
      <p:sp>
        <p:nvSpPr>
          <p:cNvPr id="3" name="Rezervirano mjesto sadržaja 2"/>
          <p:cNvSpPr>
            <a:spLocks noGrp="1"/>
          </p:cNvSpPr>
          <p:nvPr>
            <p:ph idx="1"/>
          </p:nvPr>
        </p:nvSpPr>
        <p:spPr>
          <a:xfrm>
            <a:off x="91440" y="1155470"/>
            <a:ext cx="11837323" cy="5228706"/>
          </a:xfrm>
        </p:spPr>
        <p:txBody>
          <a:bodyPr>
            <a:normAutofit lnSpcReduction="10000"/>
          </a:bodyPr>
          <a:lstStyle/>
          <a:p>
            <a:pPr algn="just"/>
            <a:r>
              <a:rPr lang="hr-HR" dirty="0"/>
              <a:t>financijski izvještaji koji će se predavati putem aplikacije jesu oni za razdoblje od 1. siječnja do 31. ožujka 2022.</a:t>
            </a:r>
          </a:p>
          <a:p>
            <a:pPr algn="just"/>
            <a:r>
              <a:rPr lang="hr-HR" dirty="0" smtClean="0"/>
              <a:t>financijski </a:t>
            </a:r>
            <a:r>
              <a:rPr lang="hr-HR" dirty="0"/>
              <a:t>izvještaji predavat će se kao i do sada na obrascima financijskih izvještaja u MS Excel predlošku kojeg će korisnici preuzimati iz aplikacije. </a:t>
            </a:r>
          </a:p>
          <a:p>
            <a:pPr algn="just"/>
            <a:r>
              <a:rPr lang="hr-HR" dirty="0" smtClean="0"/>
              <a:t>nakon </a:t>
            </a:r>
            <a:r>
              <a:rPr lang="hr-HR" dirty="0"/>
              <a:t>što se potpuni i točni financijski izvještaji učitaju u aplikaciju, isti se šalju na zaprimanje nadležnom razdjelu odnosno jedinici lokalne i područne (regionalne) samouprave te u konačnici Ministarstvu financija na daljnju </a:t>
            </a:r>
            <a:r>
              <a:rPr lang="hr-HR" dirty="0" smtClean="0"/>
              <a:t>obradu</a:t>
            </a:r>
          </a:p>
          <a:p>
            <a:pPr algn="just"/>
            <a:r>
              <a:rPr lang="hr-HR" dirty="0"/>
              <a:t>z</a:t>
            </a:r>
            <a:r>
              <a:rPr lang="hr-HR" dirty="0" smtClean="0"/>
              <a:t>ajedno </a:t>
            </a:r>
            <a:r>
              <a:rPr lang="hr-HR" dirty="0"/>
              <a:t>s učitavanjem financijskog izvještaja u aplikaciju, subjekti učitavaju i Referentnu stranicu Izvještaja proračuna, proračunskih i izvanproračunskih korisnika ovjerenu potpisom odgovorne osobe i </a:t>
            </a:r>
            <a:r>
              <a:rPr lang="hr-HR" dirty="0" smtClean="0"/>
              <a:t>pečatom</a:t>
            </a:r>
          </a:p>
          <a:p>
            <a:pPr algn="just"/>
            <a:r>
              <a:rPr lang="hr-HR" dirty="0"/>
              <a:t>v</a:t>
            </a:r>
            <a:r>
              <a:rPr lang="hr-HR" dirty="0" smtClean="0"/>
              <a:t>ažno </a:t>
            </a:r>
            <a:r>
              <a:rPr lang="hr-HR" dirty="0"/>
              <a:t>je napomenuti kako u aplikaciju nije ugrađena opcija digitalnog potpisa dokumenata, već se isti učitavaju u aplikaciju na prethodno navedeni </a:t>
            </a:r>
            <a:r>
              <a:rPr lang="hr-HR" dirty="0" smtClean="0"/>
              <a:t>način</a:t>
            </a:r>
            <a:endParaRPr lang="hr-HR" dirty="0"/>
          </a:p>
        </p:txBody>
      </p:sp>
    </p:spTree>
    <p:extLst>
      <p:ext uri="{BB962C8B-B14F-4D97-AF65-F5344CB8AC3E}">
        <p14:creationId xmlns:p14="http://schemas.microsoft.com/office/powerpoint/2010/main" val="374730923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05938" y="215496"/>
            <a:ext cx="10515600" cy="1325563"/>
          </a:xfrm>
        </p:spPr>
        <p:txBody>
          <a:bodyPr/>
          <a:lstStyle/>
          <a:p>
            <a:r>
              <a:rPr lang="hr-HR" dirty="0" smtClean="0"/>
              <a:t>VAŽNO:</a:t>
            </a:r>
            <a:endParaRPr lang="hr-HR" dirty="0"/>
          </a:p>
        </p:txBody>
      </p:sp>
      <p:sp>
        <p:nvSpPr>
          <p:cNvPr id="3" name="Rezervirano mjesto sadržaja 2"/>
          <p:cNvSpPr>
            <a:spLocks noGrp="1"/>
          </p:cNvSpPr>
          <p:nvPr>
            <p:ph idx="1"/>
          </p:nvPr>
        </p:nvSpPr>
        <p:spPr>
          <a:xfrm>
            <a:off x="207819" y="1346662"/>
            <a:ext cx="11812386" cy="4830301"/>
          </a:xfrm>
        </p:spPr>
        <p:txBody>
          <a:bodyPr>
            <a:normAutofit fontScale="85000" lnSpcReduction="20000"/>
          </a:bodyPr>
          <a:lstStyle/>
          <a:p>
            <a:pPr marL="0" indent="0">
              <a:buNone/>
            </a:pPr>
            <a:r>
              <a:rPr lang="hr-HR" dirty="0"/>
              <a:t>Ministarstvo financija je na svojim internetskim stranicama </a:t>
            </a:r>
            <a:r>
              <a:rPr lang="hr-HR" dirty="0" smtClean="0"/>
              <a:t>objavilo:</a:t>
            </a:r>
          </a:p>
          <a:p>
            <a:r>
              <a:rPr lang="hr-HR" u="sng" dirty="0">
                <a:solidFill>
                  <a:schemeClr val="accent1">
                    <a:lumMod val="75000"/>
                  </a:schemeClr>
                </a:solidFill>
              </a:rPr>
              <a:t>Upute za korištenje sustava </a:t>
            </a:r>
            <a:r>
              <a:rPr lang="hr-HR" u="sng" dirty="0" smtClean="0">
                <a:solidFill>
                  <a:schemeClr val="accent1">
                    <a:lumMod val="75000"/>
                  </a:schemeClr>
                </a:solidFill>
              </a:rPr>
              <a:t>e-Ovlaštenja </a:t>
            </a:r>
          </a:p>
          <a:p>
            <a:r>
              <a:rPr lang="hr-HR" u="sng" dirty="0">
                <a:solidFill>
                  <a:schemeClr val="accent1">
                    <a:lumMod val="75000"/>
                  </a:schemeClr>
                </a:solidFill>
              </a:rPr>
              <a:t>popis vjerodajnica </a:t>
            </a:r>
            <a:endParaRPr lang="hr-HR" u="sng" dirty="0" smtClean="0">
              <a:solidFill>
                <a:schemeClr val="accent1">
                  <a:lumMod val="75000"/>
                </a:schemeClr>
              </a:solidFill>
              <a:hlinkClick r:id="rId2"/>
            </a:endParaRPr>
          </a:p>
          <a:p>
            <a:r>
              <a:rPr lang="hr-HR" dirty="0" smtClean="0">
                <a:hlinkClick r:id="rId2"/>
              </a:rPr>
              <a:t>Pitanja </a:t>
            </a:r>
            <a:r>
              <a:rPr lang="hr-HR" dirty="0">
                <a:hlinkClick r:id="rId2"/>
              </a:rPr>
              <a:t>i odgovori s održanih edukacija za korištenje nove aplikacije RKPFI</a:t>
            </a:r>
            <a:endParaRPr lang="hr-HR" dirty="0"/>
          </a:p>
          <a:p>
            <a:r>
              <a:rPr lang="hr-HR" dirty="0">
                <a:hlinkClick r:id="rId3"/>
              </a:rPr>
              <a:t>Tehničke upute za popunjavanje podataka u Registru proračunskih i izvanproračunskih korisnika</a:t>
            </a:r>
            <a:endParaRPr lang="hr-HR" dirty="0"/>
          </a:p>
          <a:p>
            <a:pPr marL="0" indent="0">
              <a:buNone/>
            </a:pPr>
            <a:r>
              <a:rPr lang="hr-HR" dirty="0" smtClean="0"/>
              <a:t>U aplikaciji dostupno (bez registriranja):</a:t>
            </a:r>
          </a:p>
          <a:p>
            <a:r>
              <a:rPr lang="hr-HR" dirty="0">
                <a:hlinkClick r:id="rId4"/>
              </a:rPr>
              <a:t>Korisničke upute za davanje punomoći putem sustava e-Ovlaštenja</a:t>
            </a:r>
            <a:endParaRPr lang="hr-HR" dirty="0"/>
          </a:p>
          <a:p>
            <a:r>
              <a:rPr lang="hr-HR" dirty="0">
                <a:hlinkClick r:id="rId5"/>
              </a:rPr>
              <a:t>Skraćene korisničke upute za podnošenje financijskih izvještaja</a:t>
            </a:r>
            <a:endParaRPr lang="hr-HR" dirty="0"/>
          </a:p>
          <a:p>
            <a:r>
              <a:rPr lang="hr-HR" dirty="0">
                <a:hlinkClick r:id="rId6"/>
              </a:rPr>
              <a:t>Korisničke upute za korištenje aplikacijom</a:t>
            </a:r>
            <a:endParaRPr lang="hr-HR" dirty="0"/>
          </a:p>
          <a:p>
            <a:pPr marL="0" indent="0">
              <a:buNone/>
            </a:pPr>
            <a:endParaRPr lang="hr-HR" dirty="0"/>
          </a:p>
          <a:p>
            <a:pPr marL="0" indent="0" algn="just">
              <a:buNone/>
            </a:pPr>
            <a:r>
              <a:rPr lang="hr-HR" dirty="0" smtClean="0"/>
              <a:t>pitanja </a:t>
            </a:r>
            <a:r>
              <a:rPr lang="hr-HR" dirty="0"/>
              <a:t>vezana uz Registar i podnošenje financijskih izvještaja korisnici mogu </a:t>
            </a:r>
            <a:r>
              <a:rPr lang="hr-HR" dirty="0" smtClean="0"/>
              <a:t>se dostaviti </a:t>
            </a:r>
            <a:r>
              <a:rPr lang="hr-HR" dirty="0"/>
              <a:t>na službenu adresu elektroničke pošte: </a:t>
            </a:r>
            <a:r>
              <a:rPr lang="hr-HR" dirty="0" smtClean="0">
                <a:hlinkClick r:id="rId7"/>
              </a:rPr>
              <a:t>rkpfi@mfin.hr</a:t>
            </a:r>
            <a:r>
              <a:rPr lang="hr-HR" dirty="0"/>
              <a:t> </a:t>
            </a:r>
          </a:p>
          <a:p>
            <a:endParaRPr lang="hr-HR" dirty="0"/>
          </a:p>
        </p:txBody>
      </p:sp>
    </p:spTree>
    <p:extLst>
      <p:ext uri="{BB962C8B-B14F-4D97-AF65-F5344CB8AC3E}">
        <p14:creationId xmlns:p14="http://schemas.microsoft.com/office/powerpoint/2010/main" val="426943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321723" y="99117"/>
            <a:ext cx="10073619" cy="1164417"/>
          </a:xfrm>
        </p:spPr>
        <p:txBody>
          <a:bodyPr>
            <a:normAutofit/>
          </a:bodyPr>
          <a:lstStyle/>
          <a:p>
            <a:pPr algn="ctr"/>
            <a:r>
              <a:rPr lang="hr-HR" sz="4000" dirty="0" smtClean="0"/>
              <a:t>PRAVILA PRERAČUNAVANJA I ZAOKRUŽIVANJA</a:t>
            </a:r>
            <a:endParaRPr lang="hr-HR" sz="4000" dirty="0"/>
          </a:p>
        </p:txBody>
      </p:sp>
      <p:sp>
        <p:nvSpPr>
          <p:cNvPr id="3" name="Rezervirano mjesto sadržaja 2"/>
          <p:cNvSpPr>
            <a:spLocks noGrp="1"/>
          </p:cNvSpPr>
          <p:nvPr>
            <p:ph idx="1"/>
          </p:nvPr>
        </p:nvSpPr>
        <p:spPr>
          <a:xfrm>
            <a:off x="133004" y="1346662"/>
            <a:ext cx="11970327" cy="5411585"/>
          </a:xfrm>
        </p:spPr>
        <p:txBody>
          <a:bodyPr>
            <a:normAutofit/>
          </a:bodyPr>
          <a:lstStyle/>
          <a:p>
            <a:pPr marL="0" lvl="0" indent="0" algn="just">
              <a:buNone/>
            </a:pPr>
            <a:endParaRPr lang="hr-HR" sz="1800" b="1" dirty="0" smtClean="0">
              <a:solidFill>
                <a:srgbClr val="000000"/>
              </a:solidFill>
              <a:latin typeface="Calibri" panose="020F0502020204030204" pitchFamily="34" charset="0"/>
              <a:ea typeface="Calibri" panose="020F0502020204030204" pitchFamily="34" charset="0"/>
            </a:endParaRPr>
          </a:p>
          <a:p>
            <a:pPr marL="0" lvl="0" indent="0" algn="just">
              <a:buNone/>
            </a:pPr>
            <a:r>
              <a:rPr lang="hr-HR" sz="1800" b="1" dirty="0" smtClean="0">
                <a:solidFill>
                  <a:srgbClr val="000000"/>
                </a:solidFill>
                <a:latin typeface="Calibri" panose="020F0502020204030204" pitchFamily="34" charset="0"/>
                <a:ea typeface="Calibri" panose="020F0502020204030204" pitchFamily="34" charset="0"/>
              </a:rPr>
              <a:t>Središnji paritet kune prema euru u trenutku uključivanja</a:t>
            </a:r>
          </a:p>
          <a:p>
            <a:pPr marL="0" lvl="0" indent="0" algn="just">
              <a:buNone/>
            </a:pPr>
            <a:r>
              <a:rPr lang="hr-HR" sz="1800" b="1" dirty="0" smtClean="0">
                <a:solidFill>
                  <a:srgbClr val="000000"/>
                </a:solidFill>
                <a:latin typeface="Calibri" panose="020F0502020204030204" pitchFamily="34" charset="0"/>
                <a:ea typeface="Calibri" panose="020F0502020204030204" pitchFamily="34" charset="0"/>
              </a:rPr>
              <a:t>kune u ERM II</a:t>
            </a:r>
          </a:p>
          <a:p>
            <a:pPr marL="0" lvl="0" indent="0" algn="just">
              <a:buNone/>
            </a:pPr>
            <a:endParaRPr lang="hr-HR" sz="1800" b="1" dirty="0" smtClean="0">
              <a:solidFill>
                <a:srgbClr val="000000"/>
              </a:solidFill>
              <a:latin typeface="Calibri" panose="020F0502020204030204" pitchFamily="34" charset="0"/>
            </a:endParaRPr>
          </a:p>
          <a:p>
            <a:pPr lvl="0" algn="just">
              <a:lnSpc>
                <a:spcPct val="100000"/>
              </a:lnSpc>
              <a:buFont typeface="Wingdings" panose="05000000000000000000" pitchFamily="2" charset="2"/>
              <a:buChar char="§"/>
            </a:pPr>
            <a:r>
              <a:rPr lang="hr-HR" sz="1800" dirty="0" smtClean="0">
                <a:solidFill>
                  <a:srgbClr val="000000"/>
                </a:solidFill>
                <a:latin typeface="Calibri" panose="020F0502020204030204" pitchFamily="34" charset="0"/>
              </a:rPr>
              <a:t>Preračunavanje cijena i drugih novčanih iskaza vrijednosti iz kune u euro izvršava se primjenom punog brojčanog iznosa fiksnog tečaja konverzije korištenjem </a:t>
            </a:r>
            <a:r>
              <a:rPr lang="hr-HR" sz="1800" b="1" dirty="0" smtClean="0">
                <a:solidFill>
                  <a:srgbClr val="000000"/>
                </a:solidFill>
                <a:latin typeface="Calibri" panose="020F0502020204030204" pitchFamily="34" charset="0"/>
              </a:rPr>
              <a:t>pet (5) decimala </a:t>
            </a:r>
            <a:r>
              <a:rPr lang="hr-HR" sz="1800" dirty="0" smtClean="0">
                <a:solidFill>
                  <a:srgbClr val="000000"/>
                </a:solidFill>
                <a:latin typeface="Calibri" panose="020F0502020204030204" pitchFamily="34" charset="0"/>
              </a:rPr>
              <a:t>i zaokruživanjem dobivenog rezultata na </a:t>
            </a:r>
            <a:r>
              <a:rPr lang="hr-HR" sz="1800" b="1" dirty="0" smtClean="0">
                <a:solidFill>
                  <a:srgbClr val="000000"/>
                </a:solidFill>
                <a:latin typeface="Calibri" panose="020F0502020204030204" pitchFamily="34" charset="0"/>
              </a:rPr>
              <a:t>dvije decimale </a:t>
            </a:r>
            <a:r>
              <a:rPr lang="hr-HR" sz="1800" dirty="0" smtClean="0">
                <a:solidFill>
                  <a:srgbClr val="000000"/>
                </a:solidFill>
                <a:latin typeface="Calibri" panose="020F0502020204030204" pitchFamily="34" charset="0"/>
              </a:rPr>
              <a:t>s točnošću od </a:t>
            </a:r>
            <a:r>
              <a:rPr lang="hr-HR" sz="1800" b="1" dirty="0" smtClean="0">
                <a:solidFill>
                  <a:srgbClr val="000000"/>
                </a:solidFill>
                <a:latin typeface="Calibri" panose="020F0502020204030204" pitchFamily="34" charset="0"/>
              </a:rPr>
              <a:t>jednog centa</a:t>
            </a:r>
          </a:p>
          <a:p>
            <a:pPr lvl="1" algn="just">
              <a:lnSpc>
                <a:spcPct val="100000"/>
              </a:lnSpc>
              <a:buFont typeface="Wingdings" panose="05000000000000000000" pitchFamily="2" charset="2"/>
              <a:buChar char="§"/>
            </a:pPr>
            <a:r>
              <a:rPr lang="hr-HR" sz="1400" dirty="0" smtClean="0">
                <a:solidFill>
                  <a:srgbClr val="000000"/>
                </a:solidFill>
                <a:latin typeface="Calibri" panose="020F0502020204030204" pitchFamily="34" charset="0"/>
              </a:rPr>
              <a:t>ako je treća decimala manja od pet, druga decimala ostaje nepromijenjena</a:t>
            </a:r>
          </a:p>
          <a:p>
            <a:pPr lvl="1" algn="just">
              <a:lnSpc>
                <a:spcPct val="100000"/>
              </a:lnSpc>
              <a:buFont typeface="Wingdings" panose="05000000000000000000" pitchFamily="2" charset="2"/>
              <a:buChar char="§"/>
            </a:pPr>
            <a:r>
              <a:rPr lang="hr-HR" sz="1400" dirty="0" smtClean="0">
                <a:solidFill>
                  <a:srgbClr val="000000"/>
                </a:solidFill>
                <a:latin typeface="Calibri" panose="020F0502020204030204" pitchFamily="34" charset="0"/>
              </a:rPr>
              <a:t>ako je treća decimala jednaka ili veća od pet, druga decimala povećava se za jedan</a:t>
            </a:r>
          </a:p>
          <a:p>
            <a:pPr lvl="0" algn="just">
              <a:lnSpc>
                <a:spcPct val="100000"/>
              </a:lnSpc>
              <a:buFont typeface="Wingdings" panose="05000000000000000000" pitchFamily="2" charset="2"/>
              <a:buChar char="§"/>
            </a:pPr>
            <a:r>
              <a:rPr lang="hr-HR" sz="1800" dirty="0" smtClean="0">
                <a:solidFill>
                  <a:srgbClr val="000000"/>
                </a:solidFill>
                <a:latin typeface="Calibri" panose="020F0502020204030204" pitchFamily="34" charset="0"/>
              </a:rPr>
              <a:t>Jedinične cijene roba i usluga koje su iskazane na više od dvije decimale, i nakon preračunavanja zaokružuju se i iskazuju s istim brojem decimala</a:t>
            </a:r>
          </a:p>
          <a:p>
            <a:pPr lvl="0" algn="just">
              <a:lnSpc>
                <a:spcPct val="100000"/>
              </a:lnSpc>
              <a:buFont typeface="Wingdings" panose="05000000000000000000" pitchFamily="2" charset="2"/>
              <a:buChar char="§"/>
            </a:pPr>
            <a:r>
              <a:rPr lang="hr-HR" sz="1800" dirty="0" smtClean="0">
                <a:solidFill>
                  <a:srgbClr val="000000"/>
                </a:solidFill>
                <a:latin typeface="Calibri" panose="020F0502020204030204" pitchFamily="34" charset="0"/>
              </a:rPr>
              <a:t>Jedinične cijene koje se koriste kao množenik za izračun cijena robe i usluga, također se iskazuju na više od dvije decimale</a:t>
            </a:r>
          </a:p>
          <a:p>
            <a:pPr lvl="0" algn="just">
              <a:lnSpc>
                <a:spcPct val="100000"/>
              </a:lnSpc>
              <a:buFont typeface="Wingdings" panose="05000000000000000000" pitchFamily="2" charset="2"/>
              <a:buChar char="§"/>
            </a:pPr>
            <a:r>
              <a:rPr lang="hr-HR" sz="1800" dirty="0" smtClean="0">
                <a:solidFill>
                  <a:srgbClr val="000000"/>
                </a:solidFill>
                <a:latin typeface="Calibri" panose="020F0502020204030204" pitchFamily="34" charset="0"/>
              </a:rPr>
              <a:t>Preračunavanje cijena bez decimala ili s jednom decimalom</a:t>
            </a:r>
          </a:p>
          <a:p>
            <a:pPr lvl="1" algn="just">
              <a:lnSpc>
                <a:spcPct val="100000"/>
              </a:lnSpc>
              <a:buFont typeface="Wingdings" panose="05000000000000000000" pitchFamily="2" charset="2"/>
              <a:buChar char="§"/>
            </a:pPr>
            <a:r>
              <a:rPr lang="hr-HR" sz="1400" dirty="0" smtClean="0">
                <a:solidFill>
                  <a:srgbClr val="000000"/>
                </a:solidFill>
                <a:latin typeface="Calibri" panose="020F0502020204030204" pitchFamily="34" charset="0"/>
              </a:rPr>
              <a:t>ako je druga decimala manja od pet, prva decimala ostale nepromijenjena</a:t>
            </a:r>
          </a:p>
          <a:p>
            <a:pPr lvl="1" algn="just">
              <a:lnSpc>
                <a:spcPct val="100000"/>
              </a:lnSpc>
              <a:buFont typeface="Wingdings" panose="05000000000000000000" pitchFamily="2" charset="2"/>
              <a:buChar char="§"/>
            </a:pPr>
            <a:r>
              <a:rPr lang="hr-HR" sz="1400" dirty="0" smtClean="0">
                <a:solidFill>
                  <a:srgbClr val="000000"/>
                </a:solidFill>
                <a:latin typeface="Calibri" panose="020F0502020204030204" pitchFamily="34" charset="0"/>
              </a:rPr>
              <a:t>ako je druga decimala jednaka ili veća od pet, prva decimala povećava se za jedan</a:t>
            </a:r>
          </a:p>
          <a:p>
            <a:pPr marL="0" lvl="0" indent="0" algn="just">
              <a:buNone/>
            </a:pPr>
            <a:endParaRPr lang="hr-HR" dirty="0"/>
          </a:p>
        </p:txBody>
      </p:sp>
      <p:pic>
        <p:nvPicPr>
          <p:cNvPr id="4" name="Slika 3"/>
          <p:cNvPicPr>
            <a:picLocks noChangeAspect="1"/>
          </p:cNvPicPr>
          <p:nvPr/>
        </p:nvPicPr>
        <p:blipFill>
          <a:blip r:embed="rId2"/>
          <a:stretch>
            <a:fillRect/>
          </a:stretch>
        </p:blipFill>
        <p:spPr>
          <a:xfrm>
            <a:off x="133004" y="116275"/>
            <a:ext cx="457240" cy="792549"/>
          </a:xfrm>
          <a:prstGeom prst="rect">
            <a:avLst/>
          </a:prstGeom>
        </p:spPr>
      </p:pic>
      <p:sp>
        <p:nvSpPr>
          <p:cNvPr id="5" name="Zaobljeni pravokutnik 4"/>
          <p:cNvSpPr/>
          <p:nvPr/>
        </p:nvSpPr>
        <p:spPr>
          <a:xfrm>
            <a:off x="6458990" y="1579418"/>
            <a:ext cx="5411585" cy="573578"/>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hr-HR" dirty="0" smtClean="0"/>
              <a:t>1 EUR = 7,53450 HRK</a:t>
            </a:r>
            <a:endParaRPr lang="hr-HR" dirty="0"/>
          </a:p>
        </p:txBody>
      </p:sp>
    </p:spTree>
    <p:extLst>
      <p:ext uri="{BB962C8B-B14F-4D97-AF65-F5344CB8AC3E}">
        <p14:creationId xmlns:p14="http://schemas.microsoft.com/office/powerpoint/2010/main" val="6348525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128001" y="0"/>
            <a:ext cx="10354403" cy="866530"/>
          </a:xfrm>
        </p:spPr>
        <p:txBody>
          <a:bodyPr>
            <a:normAutofit/>
          </a:bodyPr>
          <a:lstStyle/>
          <a:p>
            <a:pPr algn="ctr"/>
            <a:r>
              <a:rPr lang="hr-HR" sz="4000" dirty="0" smtClean="0"/>
              <a:t>DVOJNO ISKAZIVANJE U SEKTORU OPĆE DRŽAVE</a:t>
            </a:r>
            <a:endParaRPr lang="hr-HR" sz="4000" dirty="0"/>
          </a:p>
        </p:txBody>
      </p:sp>
      <p:sp>
        <p:nvSpPr>
          <p:cNvPr id="3" name="Rezervirano mjesto sadržaja 2"/>
          <p:cNvSpPr>
            <a:spLocks noGrp="1"/>
          </p:cNvSpPr>
          <p:nvPr>
            <p:ph idx="1"/>
          </p:nvPr>
        </p:nvSpPr>
        <p:spPr>
          <a:xfrm>
            <a:off x="133004" y="673332"/>
            <a:ext cx="11952160" cy="6019700"/>
          </a:xfrm>
        </p:spPr>
        <p:txBody>
          <a:bodyPr>
            <a:noAutofit/>
          </a:bodyPr>
          <a:lstStyle/>
          <a:p>
            <a:pPr algn="just">
              <a:buFont typeface="Wingdings" panose="05000000000000000000" pitchFamily="2" charset="2"/>
              <a:buChar char="§"/>
            </a:pPr>
            <a:r>
              <a:rPr lang="hr-HR" sz="2000" dirty="0" smtClean="0">
                <a:solidFill>
                  <a:srgbClr val="000000"/>
                </a:solidFill>
                <a:latin typeface="Calibri" panose="020F0502020204030204" pitchFamily="34" charset="0"/>
                <a:ea typeface="Calibri" panose="020F0502020204030204" pitchFamily="34" charset="0"/>
              </a:rPr>
              <a:t>Obveza dvojnog iskazivanja u razdoblju </a:t>
            </a:r>
            <a:r>
              <a:rPr lang="hr-HR" sz="2000" b="1" dirty="0" smtClean="0">
                <a:solidFill>
                  <a:srgbClr val="000000"/>
                </a:solidFill>
                <a:latin typeface="Calibri" panose="020F0502020204030204" pitchFamily="34" charset="0"/>
                <a:ea typeface="Calibri" panose="020F0502020204030204" pitchFamily="34" charset="0"/>
              </a:rPr>
              <a:t>od 5. rujna 2022. do 31. prosinca 2023. </a:t>
            </a:r>
            <a:r>
              <a:rPr lang="hr-HR" sz="2000" i="1" dirty="0" smtClean="0">
                <a:solidFill>
                  <a:srgbClr val="000000"/>
                </a:solidFill>
                <a:latin typeface="Calibri" panose="020F0502020204030204" pitchFamily="34" charset="0"/>
                <a:ea typeface="Calibri" panose="020F0502020204030204" pitchFamily="34" charset="0"/>
              </a:rPr>
              <a:t>(početni datum podložan promjenama)</a:t>
            </a:r>
          </a:p>
          <a:p>
            <a:pPr algn="just">
              <a:buFont typeface="Wingdings" panose="05000000000000000000" pitchFamily="2" charset="2"/>
              <a:buChar char="§"/>
            </a:pPr>
            <a:r>
              <a:rPr lang="hr-HR" sz="2000" dirty="0" smtClean="0">
                <a:solidFill>
                  <a:srgbClr val="000000"/>
                </a:solidFill>
                <a:latin typeface="Calibri" panose="020F0502020204030204" pitchFamily="34" charset="0"/>
                <a:ea typeface="Calibri" panose="020F0502020204030204" pitchFamily="34" charset="0"/>
              </a:rPr>
              <a:t>Obveznici dvojnog iskazivanja u sektoru opće države</a:t>
            </a:r>
          </a:p>
          <a:p>
            <a:pPr lvl="1" algn="just">
              <a:buFont typeface="Wingdings" panose="05000000000000000000" pitchFamily="2" charset="2"/>
              <a:buChar char="§"/>
            </a:pPr>
            <a:r>
              <a:rPr lang="hr-HR" sz="1600" dirty="0" smtClean="0">
                <a:solidFill>
                  <a:srgbClr val="000000"/>
                </a:solidFill>
                <a:latin typeface="Calibri" panose="020F0502020204030204" pitchFamily="34" charset="0"/>
                <a:ea typeface="Calibri" panose="020F0502020204030204" pitchFamily="34" charset="0"/>
              </a:rPr>
              <a:t>Tijela javne vlasti - </a:t>
            </a:r>
            <a:r>
              <a:rPr lang="hr-HR" sz="1600" b="1" dirty="0" smtClean="0">
                <a:solidFill>
                  <a:srgbClr val="000000"/>
                </a:solidFill>
                <a:latin typeface="Calibri" panose="020F0502020204030204" pitchFamily="34" charset="0"/>
                <a:ea typeface="Calibri" panose="020F0502020204030204" pitchFamily="34" charset="0"/>
              </a:rPr>
              <a:t>UKLJUČUJE </a:t>
            </a:r>
            <a:r>
              <a:rPr lang="en-US" sz="1600" b="1" dirty="0" smtClean="0">
                <a:solidFill>
                  <a:srgbClr val="000000"/>
                </a:solidFill>
                <a:latin typeface="Calibri" panose="020F0502020204030204" pitchFamily="34" charset="0"/>
                <a:ea typeface="Calibri" panose="020F0502020204030204" pitchFamily="34" charset="0"/>
              </a:rPr>
              <a:t>ŠKOLE !!!!</a:t>
            </a:r>
            <a:endParaRPr lang="hr-HR" sz="1600" dirty="0" smtClean="0">
              <a:solidFill>
                <a:srgbClr val="000000"/>
              </a:solidFill>
              <a:latin typeface="Calibri" panose="020F0502020204030204" pitchFamily="34" charset="0"/>
              <a:ea typeface="Calibri" panose="020F0502020204030204" pitchFamily="34" charset="0"/>
            </a:endParaRPr>
          </a:p>
          <a:p>
            <a:pPr lvl="1" algn="just">
              <a:buFont typeface="Wingdings" panose="05000000000000000000" pitchFamily="2" charset="2"/>
              <a:buChar char="§"/>
            </a:pPr>
            <a:r>
              <a:rPr lang="hr-HR" sz="1600" dirty="0" smtClean="0">
                <a:solidFill>
                  <a:srgbClr val="000000"/>
                </a:solidFill>
                <a:latin typeface="Calibri" panose="020F0502020204030204" pitchFamily="34" charset="0"/>
                <a:ea typeface="Calibri" panose="020F0502020204030204" pitchFamily="34" charset="0"/>
              </a:rPr>
              <a:t>Javna trgovačka društva (osnivač RH, JLP(R)S i/ili RH i JLP(R)S, drugo javno trgovačko društvo)</a:t>
            </a:r>
          </a:p>
          <a:p>
            <a:pPr algn="just">
              <a:buFont typeface="Wingdings" panose="05000000000000000000" pitchFamily="2" charset="2"/>
              <a:buChar char="§"/>
            </a:pPr>
            <a:endParaRPr lang="hr-HR" sz="2000" dirty="0" smtClean="0">
              <a:solidFill>
                <a:srgbClr val="000000"/>
              </a:solidFill>
              <a:latin typeface="Calibri" panose="020F0502020204030204" pitchFamily="34" charset="0"/>
              <a:ea typeface="Times New Roman" panose="02020603050405020304" pitchFamily="18" charset="0"/>
            </a:endParaRPr>
          </a:p>
          <a:p>
            <a:pPr algn="just">
              <a:buFont typeface="Wingdings" panose="05000000000000000000" pitchFamily="2" charset="2"/>
              <a:buChar char="§"/>
            </a:pPr>
            <a:r>
              <a:rPr lang="hr-HR" sz="2000" dirty="0" smtClean="0">
                <a:solidFill>
                  <a:srgbClr val="000000"/>
                </a:solidFill>
                <a:latin typeface="Calibri" panose="020F0502020204030204" pitchFamily="34" charset="0"/>
                <a:ea typeface="Times New Roman" panose="02020603050405020304" pitchFamily="18" charset="0"/>
              </a:rPr>
              <a:t>Tijela </a:t>
            </a:r>
            <a:r>
              <a:rPr lang="hr-HR" sz="2000" dirty="0">
                <a:solidFill>
                  <a:srgbClr val="000000"/>
                </a:solidFill>
                <a:latin typeface="Calibri" panose="020F0502020204030204" pitchFamily="34" charset="0"/>
                <a:ea typeface="Times New Roman" panose="02020603050405020304" pitchFamily="18" charset="0"/>
              </a:rPr>
              <a:t>javne vlasti – proračunski i izvanproračunski korisnici državnog proračuna, JLP(R)S, proračunski i izvanproračunski korisnici JLP(R)S </a:t>
            </a:r>
            <a:r>
              <a:rPr lang="hr-HR" sz="2000" dirty="0" smtClean="0">
                <a:solidFill>
                  <a:srgbClr val="000000"/>
                </a:solidFill>
                <a:latin typeface="Calibri" panose="020F0502020204030204" pitchFamily="34" charset="0"/>
                <a:ea typeface="Times New Roman" panose="02020603050405020304" pitchFamily="18" charset="0"/>
              </a:rPr>
              <a:t>te </a:t>
            </a:r>
            <a:r>
              <a:rPr lang="hr-HR" sz="2000" dirty="0">
                <a:solidFill>
                  <a:srgbClr val="000000"/>
                </a:solidFill>
                <a:latin typeface="Calibri" panose="020F0502020204030204" pitchFamily="34" charset="0"/>
                <a:ea typeface="Times New Roman" panose="02020603050405020304" pitchFamily="18" charset="0"/>
              </a:rPr>
              <a:t>ostale pravne osobe s javnim ovlastima </a:t>
            </a:r>
            <a:r>
              <a:rPr lang="en-US" sz="2000" dirty="0" smtClean="0">
                <a:solidFill>
                  <a:srgbClr val="000000"/>
                </a:solidFill>
                <a:latin typeface="Calibri" panose="020F0502020204030204" pitchFamily="34" charset="0"/>
                <a:ea typeface="Times New Roman" panose="02020603050405020304" pitchFamily="18" charset="0"/>
              </a:rPr>
              <a:t>                </a:t>
            </a:r>
            <a:r>
              <a:rPr lang="hr-HR" sz="2000" dirty="0" smtClean="0">
                <a:solidFill>
                  <a:srgbClr val="000000"/>
                </a:solidFill>
                <a:latin typeface="Calibri" panose="020F0502020204030204" pitchFamily="34" charset="0"/>
                <a:ea typeface="Times New Roman" panose="02020603050405020304" pitchFamily="18" charset="0"/>
              </a:rPr>
              <a:t>izuzev </a:t>
            </a:r>
            <a:r>
              <a:rPr lang="hr-HR" sz="2000" dirty="0">
                <a:solidFill>
                  <a:srgbClr val="000000"/>
                </a:solidFill>
                <a:latin typeface="Calibri" panose="020F0502020204030204" pitchFamily="34" charset="0"/>
                <a:ea typeface="Times New Roman" panose="02020603050405020304" pitchFamily="18" charset="0"/>
              </a:rPr>
              <a:t>trgovačkih društava u vlasništvu RH i/ili JLP(R)S</a:t>
            </a:r>
          </a:p>
          <a:p>
            <a:pPr algn="just">
              <a:buFont typeface="Wingdings" panose="05000000000000000000" pitchFamily="2" charset="2"/>
              <a:buChar char="§"/>
            </a:pPr>
            <a:endParaRPr lang="en-US" sz="2000" dirty="0" smtClean="0"/>
          </a:p>
          <a:p>
            <a:pPr algn="just">
              <a:buFont typeface="Wingdings" panose="05000000000000000000" pitchFamily="2" charset="2"/>
              <a:buChar char="§"/>
            </a:pPr>
            <a:r>
              <a:rPr lang="en-US" sz="2000" dirty="0" smtClean="0"/>
              <a:t>T</a:t>
            </a:r>
            <a:r>
              <a:rPr lang="hr-HR" sz="2000" dirty="0" err="1" smtClean="0"/>
              <a:t>rgovačka</a:t>
            </a:r>
            <a:r>
              <a:rPr lang="hr-HR" sz="2000" dirty="0" smtClean="0"/>
              <a:t> </a:t>
            </a:r>
            <a:r>
              <a:rPr lang="hr-HR" sz="2000" dirty="0"/>
              <a:t>društva u vlasništvu Republike Hrvatske i/ili u vlasništvu jedne ili više jedinica lokalne i područne regionalne samouprave, kao i trgovačka društva osnovana od strane takvih društava </a:t>
            </a:r>
            <a:r>
              <a:rPr lang="hr-HR" sz="2000" b="1" u="sng" dirty="0"/>
              <a:t>smatraju se poslovnim subjektima u smislu Zakona o uvođenju eura</a:t>
            </a:r>
            <a:r>
              <a:rPr lang="hr-HR" sz="2000" dirty="0"/>
              <a:t> te se na njih primjenjuju sve odredbe Zakona o uvođenju eura koje se tiču poslovnih subjekata kao i </a:t>
            </a:r>
            <a:r>
              <a:rPr lang="hr-HR" sz="2000" u="sng" dirty="0">
                <a:hlinkClick r:id="rId2"/>
              </a:rPr>
              <a:t>Smjernice za prilagodbu gospodarstva u procesu zamjene hrvatske kune eurom</a:t>
            </a:r>
            <a:r>
              <a:rPr lang="hr-HR" sz="2000" dirty="0"/>
              <a:t>. </a:t>
            </a:r>
            <a:endParaRPr lang="hr-HR" sz="2000" b="1" dirty="0" smtClean="0">
              <a:solidFill>
                <a:srgbClr val="000000"/>
              </a:solidFill>
              <a:latin typeface="Calibri" panose="020F0502020204030204" pitchFamily="34" charset="0"/>
              <a:ea typeface="Times New Roman" panose="02020603050405020304" pitchFamily="18" charset="0"/>
            </a:endParaRPr>
          </a:p>
        </p:txBody>
      </p:sp>
      <p:pic>
        <p:nvPicPr>
          <p:cNvPr id="4" name="Slika 3"/>
          <p:cNvPicPr>
            <a:picLocks noChangeAspect="1"/>
          </p:cNvPicPr>
          <p:nvPr/>
        </p:nvPicPr>
        <p:blipFill>
          <a:blip r:embed="rId3"/>
          <a:stretch>
            <a:fillRect/>
          </a:stretch>
        </p:blipFill>
        <p:spPr>
          <a:xfrm>
            <a:off x="133004" y="90805"/>
            <a:ext cx="392237" cy="679877"/>
          </a:xfrm>
          <a:prstGeom prst="rect">
            <a:avLst/>
          </a:prstGeom>
        </p:spPr>
      </p:pic>
      <p:sp>
        <p:nvSpPr>
          <p:cNvPr id="5" name="Strelica udesno 4"/>
          <p:cNvSpPr/>
          <p:nvPr/>
        </p:nvSpPr>
        <p:spPr>
          <a:xfrm>
            <a:off x="8481038" y="3073480"/>
            <a:ext cx="606829" cy="2576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8195364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207818" y="1454726"/>
            <a:ext cx="11521440" cy="4862947"/>
          </a:xfrm>
        </p:spPr>
        <p:txBody>
          <a:bodyPr>
            <a:normAutofit/>
          </a:bodyPr>
          <a:lstStyle/>
          <a:p>
            <a:pPr marL="0" indent="0" algn="just">
              <a:buNone/>
            </a:pPr>
            <a:r>
              <a:rPr lang="hr-HR" sz="1600" dirty="0">
                <a:solidFill>
                  <a:srgbClr val="000000"/>
                </a:solidFill>
                <a:ea typeface="Calibri" panose="020F0502020204030204" pitchFamily="34" charset="0"/>
              </a:rPr>
              <a:t>Obveza dvojnog iskazivanja cijena i drugih novčanih iskaza vrijednosti za tijelo javne vlasti:</a:t>
            </a:r>
          </a:p>
          <a:p>
            <a:pPr marL="0" indent="0">
              <a:buNone/>
            </a:pPr>
            <a:endParaRPr lang="hr-HR" sz="1600" dirty="0"/>
          </a:p>
        </p:txBody>
      </p:sp>
      <p:sp>
        <p:nvSpPr>
          <p:cNvPr id="5" name="Zaobljeni pravokutnik 4"/>
          <p:cNvSpPr/>
          <p:nvPr/>
        </p:nvSpPr>
        <p:spPr>
          <a:xfrm>
            <a:off x="2764674" y="2132856"/>
            <a:ext cx="2611246" cy="1876989"/>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hr-HR" dirty="0">
                <a:cs typeface="Calibri" panose="020F0502020204030204" pitchFamily="34" charset="0"/>
              </a:rPr>
              <a:t>Upravni, sudski i drugi </a:t>
            </a:r>
            <a:r>
              <a:rPr lang="hr-HR" b="1" u="sng" dirty="0">
                <a:cs typeface="Calibri" panose="020F0502020204030204" pitchFamily="34" charset="0"/>
              </a:rPr>
              <a:t>pojedinačni</a:t>
            </a:r>
            <a:r>
              <a:rPr lang="hr-HR" u="sng" dirty="0">
                <a:cs typeface="Calibri" panose="020F0502020204030204" pitchFamily="34" charset="0"/>
              </a:rPr>
              <a:t> </a:t>
            </a:r>
            <a:r>
              <a:rPr lang="hr-HR" dirty="0">
                <a:cs typeface="Calibri" panose="020F0502020204030204" pitchFamily="34" charset="0"/>
              </a:rPr>
              <a:t>akti (rješenja, ugovori, odluke)</a:t>
            </a:r>
          </a:p>
          <a:p>
            <a:pPr algn="ctr"/>
            <a:endParaRPr lang="hr-HR" dirty="0">
              <a:latin typeface="+mj-lt"/>
              <a:cs typeface="Calibri" panose="020F0502020204030204" pitchFamily="34" charset="0"/>
            </a:endParaRPr>
          </a:p>
          <a:p>
            <a:pPr algn="ctr"/>
            <a:r>
              <a:rPr lang="hr-HR" sz="1400" b="1" i="1" dirty="0">
                <a:solidFill>
                  <a:schemeClr val="accent1"/>
                </a:solidFill>
                <a:latin typeface="+mj-lt"/>
                <a:cs typeface="Calibri" panose="020F0502020204030204" pitchFamily="34" charset="0"/>
              </a:rPr>
              <a:t>ukupan novčani iznos utvrđene</a:t>
            </a:r>
          </a:p>
          <a:p>
            <a:pPr algn="ctr"/>
            <a:r>
              <a:rPr lang="hr-HR" sz="1400" b="1" i="1" dirty="0">
                <a:solidFill>
                  <a:schemeClr val="accent1"/>
                </a:solidFill>
                <a:latin typeface="+mj-lt"/>
                <a:cs typeface="Calibri" panose="020F0502020204030204" pitchFamily="34" charset="0"/>
              </a:rPr>
              <a:t>obveze ili prava na aktu </a:t>
            </a:r>
          </a:p>
        </p:txBody>
      </p:sp>
      <p:sp>
        <p:nvSpPr>
          <p:cNvPr id="6" name="Zaobljeni pravokutnik 5"/>
          <p:cNvSpPr/>
          <p:nvPr/>
        </p:nvSpPr>
        <p:spPr>
          <a:xfrm>
            <a:off x="6251862" y="2132856"/>
            <a:ext cx="2611246" cy="1876989"/>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hr-HR" dirty="0">
                <a:cs typeface="Calibri" panose="020F0502020204030204" pitchFamily="34" charset="0"/>
              </a:rPr>
              <a:t>Isplata plaća i naknada, obavijesti o mirovinama</a:t>
            </a:r>
          </a:p>
          <a:p>
            <a:pPr algn="ctr"/>
            <a:r>
              <a:rPr lang="hr-HR" sz="1200" i="1" dirty="0">
                <a:latin typeface="+mj-lt"/>
                <a:cs typeface="Calibri" panose="020F0502020204030204" pitchFamily="34" charset="0"/>
              </a:rPr>
              <a:t> </a:t>
            </a:r>
          </a:p>
          <a:p>
            <a:pPr algn="ctr"/>
            <a:endParaRPr lang="en-US" sz="1200" b="1" i="1" dirty="0" smtClean="0">
              <a:solidFill>
                <a:schemeClr val="accent1"/>
              </a:solidFill>
              <a:latin typeface="+mj-lt"/>
              <a:cs typeface="Calibri" panose="020F0502020204030204" pitchFamily="34" charset="0"/>
            </a:endParaRPr>
          </a:p>
          <a:p>
            <a:pPr algn="ctr"/>
            <a:endParaRPr lang="en-US" sz="1200" b="1" i="1" dirty="0">
              <a:solidFill>
                <a:schemeClr val="accent1"/>
              </a:solidFill>
              <a:latin typeface="+mj-lt"/>
              <a:cs typeface="Calibri" panose="020F0502020204030204" pitchFamily="34" charset="0"/>
            </a:endParaRPr>
          </a:p>
          <a:p>
            <a:pPr algn="ctr"/>
            <a:r>
              <a:rPr lang="hr-HR" sz="1400" b="1" i="1" dirty="0" smtClean="0">
                <a:solidFill>
                  <a:schemeClr val="accent1"/>
                </a:solidFill>
                <a:latin typeface="+mj-lt"/>
                <a:cs typeface="Calibri" panose="020F0502020204030204" pitchFamily="34" charset="0"/>
              </a:rPr>
              <a:t>ukupan</a:t>
            </a:r>
            <a:endParaRPr lang="hr-HR" sz="1400" b="1" i="1" dirty="0">
              <a:solidFill>
                <a:schemeClr val="accent1"/>
              </a:solidFill>
              <a:latin typeface="+mj-lt"/>
              <a:cs typeface="Calibri" panose="020F0502020204030204" pitchFamily="34" charset="0"/>
            </a:endParaRPr>
          </a:p>
          <a:p>
            <a:pPr algn="ctr"/>
            <a:r>
              <a:rPr lang="hr-HR" sz="1400" b="1" i="1" dirty="0">
                <a:solidFill>
                  <a:schemeClr val="accent1"/>
                </a:solidFill>
                <a:latin typeface="+mj-lt"/>
                <a:cs typeface="Calibri" panose="020F0502020204030204" pitchFamily="34" charset="0"/>
              </a:rPr>
              <a:t>iznos isplaćen radniku</a:t>
            </a:r>
          </a:p>
        </p:txBody>
      </p:sp>
      <p:sp>
        <p:nvSpPr>
          <p:cNvPr id="7" name="Zaobljeni pravokutnik 6"/>
          <p:cNvSpPr/>
          <p:nvPr/>
        </p:nvSpPr>
        <p:spPr>
          <a:xfrm>
            <a:off x="2787534" y="4144398"/>
            <a:ext cx="2611246" cy="1876989"/>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hr-HR" dirty="0">
                <a:cs typeface="Calibri" panose="020F0502020204030204" pitchFamily="34" charset="0"/>
              </a:rPr>
              <a:t>Cijene roba i usluga te naknada</a:t>
            </a:r>
          </a:p>
          <a:p>
            <a:pPr algn="ctr"/>
            <a:endParaRPr lang="hr-HR" dirty="0">
              <a:latin typeface="+mj-lt"/>
              <a:cs typeface="Calibri" panose="020F0502020204030204" pitchFamily="34" charset="0"/>
            </a:endParaRPr>
          </a:p>
          <a:p>
            <a:pPr algn="ctr"/>
            <a:r>
              <a:rPr lang="hr-HR" sz="1400" b="1" i="1" dirty="0">
                <a:solidFill>
                  <a:schemeClr val="accent1"/>
                </a:solidFill>
                <a:latin typeface="+mj-lt"/>
                <a:cs typeface="Calibri" panose="020F0502020204030204" pitchFamily="34" charset="0"/>
              </a:rPr>
              <a:t>na isti način kao i poslovni subjekti</a:t>
            </a:r>
            <a:endParaRPr lang="hr-HR" sz="1400" b="1" dirty="0">
              <a:solidFill>
                <a:schemeClr val="accent1"/>
              </a:solidFill>
              <a:latin typeface="+mj-lt"/>
              <a:cs typeface="Calibri" panose="020F0502020204030204" pitchFamily="34" charset="0"/>
            </a:endParaRPr>
          </a:p>
        </p:txBody>
      </p:sp>
      <p:sp>
        <p:nvSpPr>
          <p:cNvPr id="8" name="Zaobljeni pravokutnik 7"/>
          <p:cNvSpPr/>
          <p:nvPr/>
        </p:nvSpPr>
        <p:spPr>
          <a:xfrm>
            <a:off x="6251862" y="4144398"/>
            <a:ext cx="2611246" cy="1876989"/>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hr-HR" dirty="0">
                <a:cs typeface="Calibri" panose="020F0502020204030204" pitchFamily="34" charset="0"/>
              </a:rPr>
              <a:t>Računi za prodaju roba i pružanje usluga prema potrošaču</a:t>
            </a:r>
          </a:p>
          <a:p>
            <a:pPr algn="ctr"/>
            <a:endParaRPr lang="hr-HR" sz="1200" b="1" i="1" dirty="0">
              <a:solidFill>
                <a:schemeClr val="accent1"/>
              </a:solidFill>
              <a:latin typeface="+mj-lt"/>
              <a:cs typeface="Calibri" panose="020F0502020204030204" pitchFamily="34" charset="0"/>
            </a:endParaRPr>
          </a:p>
          <a:p>
            <a:pPr algn="ctr"/>
            <a:r>
              <a:rPr lang="hr-HR" sz="1400" b="1" i="1" dirty="0">
                <a:solidFill>
                  <a:schemeClr val="accent1"/>
                </a:solidFill>
                <a:latin typeface="+mj-lt"/>
                <a:cs typeface="Calibri" panose="020F0502020204030204" pitchFamily="34" charset="0"/>
              </a:rPr>
              <a:t>ukupan iznos računa</a:t>
            </a:r>
          </a:p>
        </p:txBody>
      </p:sp>
      <p:sp>
        <p:nvSpPr>
          <p:cNvPr id="9" name="Title 8">
            <a:extLst>
              <a:ext uri="{FF2B5EF4-FFF2-40B4-BE49-F238E27FC236}">
                <a16:creationId xmlns:a16="http://schemas.microsoft.com/office/drawing/2014/main" id="{54BCB5E1-5F6B-4AFE-A063-FBD3EBC2EEA5}"/>
              </a:ext>
            </a:extLst>
          </p:cNvPr>
          <p:cNvSpPr>
            <a:spLocks noGrp="1"/>
          </p:cNvSpPr>
          <p:nvPr>
            <p:ph type="title"/>
          </p:nvPr>
        </p:nvSpPr>
        <p:spPr>
          <a:xfrm>
            <a:off x="838200" y="365125"/>
            <a:ext cx="10483735" cy="831627"/>
          </a:xfrm>
        </p:spPr>
        <p:txBody>
          <a:bodyPr>
            <a:normAutofit fontScale="90000"/>
          </a:bodyPr>
          <a:lstStyle/>
          <a:p>
            <a:r>
              <a:rPr lang="en-US" dirty="0"/>
              <a:t>DVOJNO ISKAZIVANJE U SEKTORU OPĆE DRŽAVE</a:t>
            </a:r>
          </a:p>
        </p:txBody>
      </p:sp>
      <p:pic>
        <p:nvPicPr>
          <p:cNvPr id="10" name="Slika 9"/>
          <p:cNvPicPr>
            <a:picLocks noChangeAspect="1"/>
          </p:cNvPicPr>
          <p:nvPr/>
        </p:nvPicPr>
        <p:blipFill>
          <a:blip r:embed="rId2"/>
          <a:stretch>
            <a:fillRect/>
          </a:stretch>
        </p:blipFill>
        <p:spPr>
          <a:xfrm>
            <a:off x="133004" y="90805"/>
            <a:ext cx="457240" cy="792549"/>
          </a:xfrm>
          <a:prstGeom prst="rect">
            <a:avLst/>
          </a:prstGeom>
        </p:spPr>
      </p:pic>
    </p:spTree>
    <p:extLst>
      <p:ext uri="{BB962C8B-B14F-4D97-AF65-F5344CB8AC3E}">
        <p14:creationId xmlns:p14="http://schemas.microsoft.com/office/powerpoint/2010/main" val="29179392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260466" y="1414021"/>
            <a:ext cx="5170516" cy="5371907"/>
          </a:xfrm>
        </p:spPr>
        <p:txBody>
          <a:bodyPr>
            <a:normAutofit/>
          </a:bodyPr>
          <a:lstStyle/>
          <a:p>
            <a:pPr algn="just">
              <a:buFont typeface="Calibri" panose="020F0502020204030204" pitchFamily="34" charset="0"/>
              <a:buChar char="❶"/>
            </a:pPr>
            <a:r>
              <a:rPr lang="hr-HR" sz="1100" dirty="0">
                <a:solidFill>
                  <a:srgbClr val="000000"/>
                </a:solidFill>
                <a:ea typeface="Calibri" panose="020F0502020204030204" pitchFamily="34" charset="0"/>
              </a:rPr>
              <a:t>Ako se posluje isključivo s poslovnim subjektima, kreditnim institucijama i unijama, institucijama za platni promet, institucijama za elektronički novac, pružateljima financijskih usluga (HNB, HANFA, HAMAG BICRO itd.) </a:t>
            </a:r>
          </a:p>
          <a:p>
            <a:pPr algn="just">
              <a:buFont typeface="Calibri" panose="020F0502020204030204" pitchFamily="34" charset="0"/>
              <a:buChar char="❷"/>
            </a:pPr>
            <a:r>
              <a:rPr lang="hr-HR" sz="1100" dirty="0">
                <a:solidFill>
                  <a:srgbClr val="000000"/>
                </a:solidFill>
                <a:ea typeface="Calibri" panose="020F0502020204030204" pitchFamily="34" charset="0"/>
              </a:rPr>
              <a:t>Na ugovorima koje sklapaju sa poslovnim subjektima i drugim tijelima javne </a:t>
            </a:r>
            <a:r>
              <a:rPr lang="hr-HR" sz="1100" dirty="0" smtClean="0">
                <a:solidFill>
                  <a:srgbClr val="000000"/>
                </a:solidFill>
                <a:ea typeface="Calibri" panose="020F0502020204030204" pitchFamily="34" charset="0"/>
              </a:rPr>
              <a:t>vlasti</a:t>
            </a:r>
            <a:endParaRPr lang="en-US" sz="1100" dirty="0" smtClean="0">
              <a:solidFill>
                <a:srgbClr val="000000"/>
              </a:solidFill>
              <a:ea typeface="Calibri" panose="020F0502020204030204" pitchFamily="34" charset="0"/>
            </a:endParaRPr>
          </a:p>
          <a:p>
            <a:pPr marL="0" indent="0" algn="just">
              <a:buNone/>
            </a:pPr>
            <a:r>
              <a:rPr lang="en-US" sz="1050" i="1" dirty="0" smtClean="0">
                <a:solidFill>
                  <a:srgbClr val="000000"/>
                </a:solidFill>
                <a:ea typeface="Calibri" panose="020F0502020204030204" pitchFamily="34" charset="0"/>
              </a:rPr>
              <a:t>JLP(R)S </a:t>
            </a:r>
            <a:r>
              <a:rPr lang="en-US" sz="1050" i="1" dirty="0" err="1" smtClean="0">
                <a:solidFill>
                  <a:srgbClr val="000000"/>
                </a:solidFill>
                <a:ea typeface="Calibri" panose="020F0502020204030204" pitchFamily="34" charset="0"/>
              </a:rPr>
              <a:t>sklapa</a:t>
            </a:r>
            <a:r>
              <a:rPr lang="en-US" sz="1050" i="1" dirty="0" smtClean="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ugovor</a:t>
            </a:r>
            <a:r>
              <a:rPr lang="en-US" sz="1050" i="1" dirty="0">
                <a:solidFill>
                  <a:srgbClr val="000000"/>
                </a:solidFill>
                <a:ea typeface="Calibri" panose="020F0502020204030204" pitchFamily="34" charset="0"/>
              </a:rPr>
              <a:t> u </a:t>
            </a:r>
            <a:r>
              <a:rPr lang="en-US" sz="1050" i="1" dirty="0" err="1">
                <a:solidFill>
                  <a:srgbClr val="000000"/>
                </a:solidFill>
                <a:ea typeface="Calibri" panose="020F0502020204030204" pitchFamily="34" charset="0"/>
              </a:rPr>
              <a:t>studenom</a:t>
            </a:r>
            <a:r>
              <a:rPr lang="en-US" sz="1050" i="1" dirty="0">
                <a:solidFill>
                  <a:srgbClr val="000000"/>
                </a:solidFill>
                <a:ea typeface="Calibri" panose="020F0502020204030204" pitchFamily="34" charset="0"/>
              </a:rPr>
              <a:t> 2022. </a:t>
            </a:r>
            <a:r>
              <a:rPr lang="en-US" sz="1050" i="1" dirty="0" err="1">
                <a:solidFill>
                  <a:srgbClr val="000000"/>
                </a:solidFill>
                <a:ea typeface="Calibri" panose="020F0502020204030204" pitchFamily="34" charset="0"/>
              </a:rPr>
              <a:t>godine</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sa</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poslovnim</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subjektom</a:t>
            </a:r>
            <a:r>
              <a:rPr lang="en-US" sz="1050" i="1" dirty="0">
                <a:solidFill>
                  <a:srgbClr val="000000"/>
                </a:solidFill>
                <a:ea typeface="Calibri" panose="020F0502020204030204" pitchFamily="34" charset="0"/>
              </a:rPr>
              <a:t> – </a:t>
            </a:r>
            <a:r>
              <a:rPr lang="en-US" sz="1050" i="1" dirty="0" err="1">
                <a:solidFill>
                  <a:srgbClr val="000000"/>
                </a:solidFill>
                <a:ea typeface="Calibri" panose="020F0502020204030204" pitchFamily="34" charset="0"/>
              </a:rPr>
              <a:t>informatičkom</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kućom</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za</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izradu</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novog</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aplikativnog</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rješenja</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za</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izvještavanje</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Cijena</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usluge</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i</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ukupna</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vrijednost</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ugovora</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iskazat</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će</a:t>
            </a:r>
            <a:r>
              <a:rPr lang="en-US" sz="1050" i="1" dirty="0">
                <a:solidFill>
                  <a:srgbClr val="000000"/>
                </a:solidFill>
                <a:ea typeface="Calibri" panose="020F0502020204030204" pitchFamily="34" charset="0"/>
              </a:rPr>
              <a:t> se u </a:t>
            </a:r>
            <a:r>
              <a:rPr lang="en-US" sz="1050" i="1" dirty="0" err="1">
                <a:solidFill>
                  <a:srgbClr val="000000"/>
                </a:solidFill>
                <a:ea typeface="Calibri" panose="020F0502020204030204" pitchFamily="34" charset="0"/>
              </a:rPr>
              <a:t>kunama</a:t>
            </a:r>
            <a:r>
              <a:rPr lang="en-US" sz="1050" i="1" dirty="0">
                <a:solidFill>
                  <a:srgbClr val="000000"/>
                </a:solidFill>
                <a:ea typeface="Calibri" panose="020F0502020204030204" pitchFamily="34" charset="0"/>
              </a:rPr>
              <a:t> bez </a:t>
            </a:r>
            <a:r>
              <a:rPr lang="en-US" sz="1050" i="1" dirty="0" err="1">
                <a:solidFill>
                  <a:srgbClr val="000000"/>
                </a:solidFill>
                <a:ea typeface="Calibri" panose="020F0502020204030204" pitchFamily="34" charset="0"/>
              </a:rPr>
              <a:t>obveze</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dvojnog</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iskazivanja</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Ugovor</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će</a:t>
            </a:r>
            <a:r>
              <a:rPr lang="en-US" sz="1050" i="1" dirty="0">
                <a:solidFill>
                  <a:srgbClr val="000000"/>
                </a:solidFill>
                <a:ea typeface="Calibri" panose="020F0502020204030204" pitchFamily="34" charset="0"/>
              </a:rPr>
              <a:t> se </a:t>
            </a:r>
            <a:r>
              <a:rPr lang="en-US" sz="1050" i="1" dirty="0" err="1">
                <a:solidFill>
                  <a:srgbClr val="000000"/>
                </a:solidFill>
                <a:ea typeface="Calibri" panose="020F0502020204030204" pitchFamily="34" charset="0"/>
              </a:rPr>
              <a:t>realizirati</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tijekom</a:t>
            </a:r>
            <a:r>
              <a:rPr lang="en-US" sz="1050" i="1" dirty="0">
                <a:solidFill>
                  <a:srgbClr val="000000"/>
                </a:solidFill>
                <a:ea typeface="Calibri" panose="020F0502020204030204" pitchFamily="34" charset="0"/>
              </a:rPr>
              <a:t> 2023. </a:t>
            </a:r>
            <a:r>
              <a:rPr lang="en-US" sz="1050" i="1" dirty="0" err="1">
                <a:solidFill>
                  <a:srgbClr val="000000"/>
                </a:solidFill>
                <a:ea typeface="Calibri" panose="020F0502020204030204" pitchFamily="34" charset="0"/>
              </a:rPr>
              <a:t>godine</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te</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će</a:t>
            </a:r>
            <a:r>
              <a:rPr lang="en-US" sz="1050" i="1" dirty="0">
                <a:solidFill>
                  <a:srgbClr val="000000"/>
                </a:solidFill>
                <a:ea typeface="Calibri" panose="020F0502020204030204" pitchFamily="34" charset="0"/>
              </a:rPr>
              <a:t> se </a:t>
            </a:r>
            <a:r>
              <a:rPr lang="en-US" sz="1050" i="1" dirty="0" err="1">
                <a:solidFill>
                  <a:srgbClr val="000000"/>
                </a:solidFill>
                <a:ea typeface="Calibri" panose="020F0502020204030204" pitchFamily="34" charset="0"/>
              </a:rPr>
              <a:t>temeljem</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isporuke</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usluge</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po</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fazama</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ispostavljati</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računi</a:t>
            </a:r>
            <a:r>
              <a:rPr lang="en-US" sz="1050" i="1" dirty="0">
                <a:solidFill>
                  <a:srgbClr val="000000"/>
                </a:solidFill>
                <a:ea typeface="Calibri" panose="020F0502020204030204" pitchFamily="34" charset="0"/>
              </a:rPr>
              <a:t>. Na </a:t>
            </a:r>
            <a:r>
              <a:rPr lang="en-US" sz="1050" i="1" dirty="0" err="1">
                <a:solidFill>
                  <a:srgbClr val="000000"/>
                </a:solidFill>
                <a:ea typeface="Calibri" panose="020F0502020204030204" pitchFamily="34" charset="0"/>
              </a:rPr>
              <a:t>računima</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cijena</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usluge</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i</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ukupna</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vrijednost</a:t>
            </a:r>
            <a:r>
              <a:rPr lang="en-US" sz="1050" i="1" dirty="0">
                <a:solidFill>
                  <a:srgbClr val="000000"/>
                </a:solidFill>
                <a:ea typeface="Calibri" panose="020F0502020204030204" pitchFamily="34" charset="0"/>
              </a:rPr>
              <a:t> bit </a:t>
            </a:r>
            <a:r>
              <a:rPr lang="en-US" sz="1050" i="1" dirty="0" err="1">
                <a:solidFill>
                  <a:srgbClr val="000000"/>
                </a:solidFill>
                <a:ea typeface="Calibri" panose="020F0502020204030204" pitchFamily="34" charset="0"/>
              </a:rPr>
              <a:t>će</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iskazana</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samo</a:t>
            </a:r>
            <a:r>
              <a:rPr lang="en-US" sz="1050" i="1" dirty="0">
                <a:solidFill>
                  <a:srgbClr val="000000"/>
                </a:solidFill>
                <a:ea typeface="Calibri" panose="020F0502020204030204" pitchFamily="34" charset="0"/>
              </a:rPr>
              <a:t> u </a:t>
            </a:r>
            <a:r>
              <a:rPr lang="en-US" sz="1050" i="1" dirty="0" err="1">
                <a:solidFill>
                  <a:srgbClr val="000000"/>
                </a:solidFill>
                <a:ea typeface="Calibri" panose="020F0502020204030204" pitchFamily="34" charset="0"/>
              </a:rPr>
              <a:t>eurima</a:t>
            </a:r>
            <a:r>
              <a:rPr lang="en-US" sz="1050" i="1" dirty="0">
                <a:solidFill>
                  <a:srgbClr val="000000"/>
                </a:solidFill>
                <a:ea typeface="Calibri" panose="020F0502020204030204" pitchFamily="34" charset="0"/>
              </a:rPr>
              <a:t> bez </a:t>
            </a:r>
            <a:r>
              <a:rPr lang="en-US" sz="1050" i="1" dirty="0" err="1">
                <a:solidFill>
                  <a:srgbClr val="000000"/>
                </a:solidFill>
                <a:ea typeface="Calibri" panose="020F0502020204030204" pitchFamily="34" charset="0"/>
              </a:rPr>
              <a:t>obveze</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dvojnog</a:t>
            </a:r>
            <a:r>
              <a:rPr lang="en-US" sz="1050" i="1" dirty="0">
                <a:solidFill>
                  <a:srgbClr val="000000"/>
                </a:solidFill>
                <a:ea typeface="Calibri" panose="020F0502020204030204" pitchFamily="34" charset="0"/>
              </a:rPr>
              <a:t> </a:t>
            </a:r>
            <a:r>
              <a:rPr lang="en-US" sz="1050" i="1" dirty="0" err="1">
                <a:solidFill>
                  <a:srgbClr val="000000"/>
                </a:solidFill>
                <a:ea typeface="Calibri" panose="020F0502020204030204" pitchFamily="34" charset="0"/>
              </a:rPr>
              <a:t>iskazivanja</a:t>
            </a:r>
            <a:r>
              <a:rPr lang="en-US" sz="1050" i="1" dirty="0">
                <a:solidFill>
                  <a:srgbClr val="000000"/>
                </a:solidFill>
                <a:ea typeface="Calibri" panose="020F0502020204030204" pitchFamily="34" charset="0"/>
              </a:rPr>
              <a:t>. </a:t>
            </a:r>
            <a:endParaRPr lang="hr-HR" sz="1050" i="1" dirty="0">
              <a:solidFill>
                <a:srgbClr val="000000"/>
              </a:solidFill>
              <a:ea typeface="Calibri" panose="020F0502020204030204" pitchFamily="34" charset="0"/>
            </a:endParaRPr>
          </a:p>
          <a:p>
            <a:pPr algn="just">
              <a:buFont typeface="Calibri" panose="020F0502020204030204" pitchFamily="34" charset="0"/>
              <a:buChar char="❸"/>
            </a:pPr>
            <a:r>
              <a:rPr lang="hr-HR" sz="1100" b="1" dirty="0">
                <a:solidFill>
                  <a:schemeClr val="accent1"/>
                </a:solidFill>
                <a:ea typeface="Calibri" panose="020F0502020204030204" pitchFamily="34" charset="0"/>
              </a:rPr>
              <a:t>Na potvrdama, uvjerenjima, </a:t>
            </a:r>
            <a:r>
              <a:rPr lang="hr-HR" sz="1100" b="1" dirty="0" err="1">
                <a:solidFill>
                  <a:schemeClr val="accent1"/>
                </a:solidFill>
                <a:ea typeface="Calibri" panose="020F0502020204030204" pitchFamily="34" charset="0"/>
              </a:rPr>
              <a:t>izvatcima</a:t>
            </a:r>
            <a:r>
              <a:rPr lang="hr-HR" sz="1100" b="1" dirty="0">
                <a:solidFill>
                  <a:schemeClr val="accent1"/>
                </a:solidFill>
                <a:ea typeface="Calibri" panose="020F0502020204030204" pitchFamily="34" charset="0"/>
              </a:rPr>
              <a:t> i drugim javnim </a:t>
            </a:r>
            <a:r>
              <a:rPr lang="hr-HR" sz="1100" b="1" dirty="0" smtClean="0">
                <a:solidFill>
                  <a:schemeClr val="accent1"/>
                </a:solidFill>
                <a:ea typeface="Calibri" panose="020F0502020204030204" pitchFamily="34" charset="0"/>
              </a:rPr>
              <a:t>ispravama</a:t>
            </a:r>
            <a:endParaRPr lang="hr-HR" sz="1100" dirty="0">
              <a:solidFill>
                <a:srgbClr val="000000"/>
              </a:solidFill>
              <a:ea typeface="Calibri" panose="020F0502020204030204" pitchFamily="34" charset="0"/>
            </a:endParaRPr>
          </a:p>
          <a:p>
            <a:pPr marL="514350" lvl="1" indent="-171450" algn="just"/>
            <a:r>
              <a:rPr lang="hr-HR" sz="1000" dirty="0" smtClean="0">
                <a:solidFill>
                  <a:schemeClr val="accent1"/>
                </a:solidFill>
                <a:ea typeface="Calibri" panose="020F0502020204030204" pitchFamily="34" charset="0"/>
              </a:rPr>
              <a:t>tijela </a:t>
            </a:r>
            <a:r>
              <a:rPr lang="hr-HR" sz="1000" dirty="0">
                <a:solidFill>
                  <a:schemeClr val="accent1"/>
                </a:solidFill>
                <a:ea typeface="Calibri" panose="020F0502020204030204" pitchFamily="34" charset="0"/>
              </a:rPr>
              <a:t>javne vlasti u ovim slučajevima za razdoblje prije uvođenja eura, cijenu i drugi novčani iskaz vrijednosti iskazuje u kunama, a za činjenice koje se tiču razdoblja nakon uvođenja eura u </a:t>
            </a:r>
            <a:r>
              <a:rPr lang="hr-HR" sz="1000" dirty="0" smtClean="0">
                <a:solidFill>
                  <a:schemeClr val="accent1"/>
                </a:solidFill>
                <a:ea typeface="Calibri" panose="020F0502020204030204" pitchFamily="34" charset="0"/>
              </a:rPr>
              <a:t>eurima</a:t>
            </a:r>
            <a:endParaRPr lang="en-US" sz="1000" dirty="0" smtClean="0">
              <a:solidFill>
                <a:schemeClr val="accent1"/>
              </a:solidFill>
              <a:ea typeface="Calibri" panose="020F0502020204030204" pitchFamily="34" charset="0"/>
            </a:endParaRPr>
          </a:p>
          <a:p>
            <a:pPr marL="514350" lvl="1" indent="-171450" algn="just"/>
            <a:r>
              <a:rPr lang="en-US" sz="1000" dirty="0">
                <a:solidFill>
                  <a:schemeClr val="accent1"/>
                </a:solidFill>
                <a:ea typeface="Calibri" panose="020F0502020204030204" pitchFamily="34" charset="0"/>
              </a:rPr>
              <a:t>s</a:t>
            </a:r>
            <a:r>
              <a:rPr lang="hr-HR" sz="1000" dirty="0" err="1" smtClean="0">
                <a:solidFill>
                  <a:schemeClr val="accent1"/>
                </a:solidFill>
                <a:ea typeface="Calibri" panose="020F0502020204030204" pitchFamily="34" charset="0"/>
              </a:rPr>
              <a:t>pomenuti</a:t>
            </a:r>
            <a:r>
              <a:rPr lang="hr-HR" sz="1000" dirty="0" smtClean="0">
                <a:solidFill>
                  <a:schemeClr val="accent1"/>
                </a:solidFill>
                <a:ea typeface="Calibri" panose="020F0502020204030204" pitchFamily="34" charset="0"/>
              </a:rPr>
              <a:t> </a:t>
            </a:r>
            <a:r>
              <a:rPr lang="hr-HR" sz="1000" dirty="0">
                <a:solidFill>
                  <a:schemeClr val="accent1"/>
                </a:solidFill>
                <a:ea typeface="Calibri" panose="020F0502020204030204" pitchFamily="34" charset="0"/>
              </a:rPr>
              <a:t>dokumenti ne iskazuju se dvojno obzirom na to da samo iskazuju podatke o već provedenim uplatama odnosno isplatama koje su se dogodile u nekom prethodnom razdoblju, odnosno iz tih dokumenta ne proizlaze obveze budućih uplata ili isplata</a:t>
            </a:r>
            <a:r>
              <a:rPr lang="hr-HR" sz="1000" dirty="0" smtClean="0">
                <a:solidFill>
                  <a:schemeClr val="accent1"/>
                </a:solidFill>
                <a:ea typeface="Calibri" panose="020F0502020204030204" pitchFamily="34" charset="0"/>
              </a:rPr>
              <a:t>.</a:t>
            </a:r>
            <a:endParaRPr lang="en-US" sz="1000" dirty="0" smtClean="0">
              <a:solidFill>
                <a:schemeClr val="accent1"/>
              </a:solidFill>
              <a:ea typeface="Calibri" panose="020F0502020204030204" pitchFamily="34" charset="0"/>
            </a:endParaRPr>
          </a:p>
          <a:p>
            <a:pPr marL="514350" lvl="1" indent="-171450" algn="just"/>
            <a:endParaRPr lang="en-US" sz="1000" dirty="0" smtClean="0">
              <a:solidFill>
                <a:schemeClr val="accent1"/>
              </a:solidFill>
              <a:ea typeface="Calibri" panose="020F0502020204030204" pitchFamily="34" charset="0"/>
            </a:endParaRPr>
          </a:p>
          <a:p>
            <a:pPr marL="514350" lvl="1" indent="-171450" algn="just"/>
            <a:endParaRPr lang="en-US" sz="1000" dirty="0">
              <a:solidFill>
                <a:schemeClr val="accent1"/>
              </a:solidFill>
              <a:ea typeface="Calibri" panose="020F0502020204030204" pitchFamily="34" charset="0"/>
            </a:endParaRPr>
          </a:p>
          <a:p>
            <a:pPr marL="514350" lvl="1" indent="-171450" algn="just"/>
            <a:endParaRPr lang="en-US" sz="1000" dirty="0">
              <a:solidFill>
                <a:schemeClr val="accent1"/>
              </a:solidFill>
              <a:ea typeface="Calibri" panose="020F0502020204030204" pitchFamily="34" charset="0"/>
            </a:endParaRPr>
          </a:p>
        </p:txBody>
      </p:sp>
      <p:sp>
        <p:nvSpPr>
          <p:cNvPr id="5" name="Title 4">
            <a:extLst>
              <a:ext uri="{FF2B5EF4-FFF2-40B4-BE49-F238E27FC236}">
                <a16:creationId xmlns:a16="http://schemas.microsoft.com/office/drawing/2014/main" id="{3C2ED456-3E97-4CDC-B88D-13CC22A83274}"/>
              </a:ext>
            </a:extLst>
          </p:cNvPr>
          <p:cNvSpPr>
            <a:spLocks noGrp="1"/>
          </p:cNvSpPr>
          <p:nvPr>
            <p:ph type="title"/>
          </p:nvPr>
        </p:nvSpPr>
        <p:spPr>
          <a:xfrm>
            <a:off x="114993" y="0"/>
            <a:ext cx="11572702" cy="1011457"/>
          </a:xfrm>
        </p:spPr>
        <p:txBody>
          <a:bodyPr/>
          <a:lstStyle/>
          <a:p>
            <a:r>
              <a:rPr lang="en-US" dirty="0"/>
              <a:t>DVOJNO ISKAZIVANJE U SEKTORU OPĆE DRŽAVE</a:t>
            </a:r>
          </a:p>
        </p:txBody>
      </p:sp>
      <p:sp>
        <p:nvSpPr>
          <p:cNvPr id="8" name="Rezervirano mjesto sadržaja 2">
            <a:extLst>
              <a:ext uri="{FF2B5EF4-FFF2-40B4-BE49-F238E27FC236}">
                <a16:creationId xmlns:a16="http://schemas.microsoft.com/office/drawing/2014/main" id="{BF52E926-37AD-4C59-BCC7-01F999409029}"/>
              </a:ext>
            </a:extLst>
          </p:cNvPr>
          <p:cNvSpPr txBox="1">
            <a:spLocks/>
          </p:cNvSpPr>
          <p:nvPr/>
        </p:nvSpPr>
        <p:spPr bwMode="auto">
          <a:xfrm>
            <a:off x="5602776" y="1274870"/>
            <a:ext cx="6442366" cy="5094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342900" indent="-342900" algn="l" rtl="0" eaLnBrk="1" fontAlgn="base" hangingPunct="1">
              <a:spcBef>
                <a:spcPct val="20000"/>
              </a:spcBef>
              <a:spcAft>
                <a:spcPct val="0"/>
              </a:spcAft>
              <a:buFont typeface="Wingdings" pitchFamily="2" charset="2"/>
              <a:buChar char="Ø"/>
              <a:defRPr sz="2800">
                <a:solidFill>
                  <a:srgbClr val="000099"/>
                </a:solidFill>
                <a:latin typeface="+mn-lt"/>
                <a:ea typeface="+mn-ea"/>
                <a:cs typeface="+mn-cs"/>
              </a:defRPr>
            </a:lvl1pPr>
            <a:lvl2pPr marL="742950" indent="-285750" algn="l" rtl="0" eaLnBrk="1" fontAlgn="base" hangingPunct="1">
              <a:spcBef>
                <a:spcPct val="20000"/>
              </a:spcBef>
              <a:spcAft>
                <a:spcPct val="0"/>
              </a:spcAft>
              <a:buChar char="•"/>
              <a:defRPr sz="2600">
                <a:solidFill>
                  <a:srgbClr val="000099"/>
                </a:solidFill>
                <a:latin typeface="+mn-lt"/>
              </a:defRPr>
            </a:lvl2pPr>
            <a:lvl3pPr marL="1143000" indent="-228600" algn="l" rtl="0" eaLnBrk="1" fontAlgn="base" hangingPunct="1">
              <a:spcBef>
                <a:spcPct val="20000"/>
              </a:spcBef>
              <a:spcAft>
                <a:spcPct val="0"/>
              </a:spcAft>
              <a:buFont typeface="Wingdings" pitchFamily="2" charset="2"/>
              <a:buChar char="§"/>
              <a:defRPr sz="2200">
                <a:solidFill>
                  <a:srgbClr val="000099"/>
                </a:solidFill>
                <a:latin typeface="+mn-lt"/>
              </a:defRPr>
            </a:lvl3pPr>
            <a:lvl4pPr marL="1600200" indent="-228600" algn="l" rtl="0" eaLnBrk="1" fontAlgn="base" hangingPunct="1">
              <a:spcBef>
                <a:spcPct val="20000"/>
              </a:spcBef>
              <a:spcAft>
                <a:spcPct val="0"/>
              </a:spcAft>
              <a:buChar char="•"/>
              <a:defRPr>
                <a:solidFill>
                  <a:srgbClr val="000099"/>
                </a:solidFill>
                <a:latin typeface="+mn-lt"/>
              </a:defRPr>
            </a:lvl4pPr>
            <a:lvl5pPr marL="2057400" indent="-228600" algn="l" rtl="0" eaLnBrk="1" fontAlgn="base" hangingPunct="1">
              <a:spcBef>
                <a:spcPct val="20000"/>
              </a:spcBef>
              <a:spcAft>
                <a:spcPct val="0"/>
              </a:spcAft>
              <a:buFont typeface="Arial" charset="0"/>
              <a:buChar char="»"/>
              <a:defRPr sz="2000">
                <a:solidFill>
                  <a:srgbClr val="000099"/>
                </a:solidFill>
                <a:latin typeface="+mn-lt"/>
              </a:defRPr>
            </a:lvl5pPr>
            <a:lvl6pPr marL="2514600" indent="-228600" algn="l" rtl="0" eaLnBrk="1" fontAlgn="base" hangingPunct="1">
              <a:spcBef>
                <a:spcPct val="20000"/>
              </a:spcBef>
              <a:spcAft>
                <a:spcPct val="0"/>
              </a:spcAft>
              <a:buFont typeface="Arial" charset="0"/>
              <a:buChar char="»"/>
              <a:defRPr sz="2000">
                <a:solidFill>
                  <a:srgbClr val="000099"/>
                </a:solidFill>
                <a:latin typeface="+mn-lt"/>
              </a:defRPr>
            </a:lvl6pPr>
            <a:lvl7pPr marL="2971800" indent="-228600" algn="l" rtl="0" eaLnBrk="1" fontAlgn="base" hangingPunct="1">
              <a:spcBef>
                <a:spcPct val="20000"/>
              </a:spcBef>
              <a:spcAft>
                <a:spcPct val="0"/>
              </a:spcAft>
              <a:buFont typeface="Arial" charset="0"/>
              <a:buChar char="»"/>
              <a:defRPr sz="2000">
                <a:solidFill>
                  <a:srgbClr val="000099"/>
                </a:solidFill>
                <a:latin typeface="+mn-lt"/>
              </a:defRPr>
            </a:lvl7pPr>
            <a:lvl8pPr marL="3429000" indent="-228600" algn="l" rtl="0" eaLnBrk="1" fontAlgn="base" hangingPunct="1">
              <a:spcBef>
                <a:spcPct val="20000"/>
              </a:spcBef>
              <a:spcAft>
                <a:spcPct val="0"/>
              </a:spcAft>
              <a:buFont typeface="Arial" charset="0"/>
              <a:buChar char="»"/>
              <a:defRPr sz="2000">
                <a:solidFill>
                  <a:srgbClr val="000099"/>
                </a:solidFill>
                <a:latin typeface="+mn-lt"/>
              </a:defRPr>
            </a:lvl8pPr>
            <a:lvl9pPr marL="3886200" indent="-228600" algn="l" rtl="0" eaLnBrk="1" fontAlgn="base" hangingPunct="1">
              <a:spcBef>
                <a:spcPct val="20000"/>
              </a:spcBef>
              <a:spcAft>
                <a:spcPct val="0"/>
              </a:spcAft>
              <a:buFont typeface="Arial" charset="0"/>
              <a:buChar char="»"/>
              <a:defRPr sz="2000">
                <a:solidFill>
                  <a:srgbClr val="000099"/>
                </a:solidFill>
                <a:latin typeface="+mn-lt"/>
              </a:defRPr>
            </a:lvl9pPr>
          </a:lstStyle>
          <a:p>
            <a:pPr marL="342900" marR="0" lvl="0" indent="-342900" algn="just" defTabSz="914400" rtl="0" eaLnBrk="1" fontAlgn="base" latinLnBrk="0" hangingPunct="1">
              <a:lnSpc>
                <a:spcPct val="115000"/>
              </a:lnSpc>
              <a:spcBef>
                <a:spcPct val="20000"/>
              </a:spcBef>
              <a:spcAft>
                <a:spcPct val="0"/>
              </a:spcAft>
              <a:buClrTx/>
              <a:buSzTx/>
              <a:buFont typeface="Calibri" panose="020F0502020204030204" pitchFamily="34" charset="0"/>
              <a:buChar char="❹"/>
              <a:tabLst/>
              <a:defRPr/>
            </a:pPr>
            <a:r>
              <a:rPr kumimoji="0" lang="hr-HR" sz="1100" b="1"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Ako se prodaju robe i pruža usluga na jedan od sljedećih načina:</a:t>
            </a:r>
            <a:endParaRPr kumimoji="0" lang="en-US" sz="1100" b="0"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a:ln>
                  <a:noFill/>
                </a:ln>
                <a:solidFill>
                  <a:prstClr val="black"/>
                </a:solidFill>
                <a:effectLst/>
                <a:uLnTx/>
                <a:uFillTx/>
                <a:ea typeface="Times New Roman" panose="02020603050405020304" pitchFamily="18" charset="0"/>
                <a:cs typeface="Calibri" panose="020F0502020204030204" pitchFamily="34" charset="0"/>
              </a:rPr>
              <a:t>putem automata (npr. parking automati na parkiralištima u vlasništvu grada, ustanova i sl.)</a:t>
            </a:r>
            <a:endParaRPr kumimoji="0" lang="en-US" sz="1100" b="0" i="0" u="none" strike="noStrike" kern="1200" cap="none" spc="0" normalizeH="0" baseline="0" noProof="0" dirty="0">
              <a:ln>
                <a:noFill/>
              </a:ln>
              <a:solidFill>
                <a:prstClr val="black"/>
              </a:solidFill>
              <a:effectLst/>
              <a:uLnTx/>
              <a:uFillTx/>
              <a:ea typeface="Times New Roman" panose="02020603050405020304" pitchFamily="18" charset="0"/>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a:ln>
                  <a:noFill/>
                </a:ln>
                <a:solidFill>
                  <a:prstClr val="black"/>
                </a:solidFill>
                <a:effectLst/>
                <a:uLnTx/>
                <a:uFillTx/>
                <a:ea typeface="Times New Roman" panose="02020603050405020304" pitchFamily="18" charset="0"/>
                <a:cs typeface="Calibri" panose="020F0502020204030204" pitchFamily="34" charset="0"/>
              </a:rPr>
              <a:t>na štandovima i klupama na tržnicama na malo</a:t>
            </a:r>
            <a:endParaRPr kumimoji="0" lang="en-US" sz="1100" b="0" i="0" u="none" strike="noStrike" kern="1200" cap="none" spc="0" normalizeH="0" baseline="0" noProof="0" dirty="0">
              <a:ln>
                <a:noFill/>
              </a:ln>
              <a:solidFill>
                <a:prstClr val="black"/>
              </a:solidFill>
              <a:effectLst/>
              <a:uLnTx/>
              <a:uFillTx/>
              <a:ea typeface="Times New Roman" panose="02020603050405020304" pitchFamily="18" charset="0"/>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a:ln>
                  <a:noFill/>
                </a:ln>
                <a:solidFill>
                  <a:prstClr val="black"/>
                </a:solidFill>
                <a:effectLst/>
                <a:uLnTx/>
                <a:uFillTx/>
                <a:ea typeface="Times New Roman" panose="02020603050405020304" pitchFamily="18" charset="0"/>
                <a:cs typeface="Calibri" panose="020F0502020204030204" pitchFamily="34" charset="0"/>
              </a:rPr>
              <a:t>na štandovima i klupama izvan tržnica na malo</a:t>
            </a:r>
            <a:endParaRPr kumimoji="0" lang="en-US" sz="1100" b="0" i="0" u="none" strike="noStrike" kern="1200" cap="none" spc="0" normalizeH="0" baseline="0" noProof="0" dirty="0">
              <a:ln>
                <a:noFill/>
              </a:ln>
              <a:solidFill>
                <a:prstClr val="black"/>
              </a:solidFill>
              <a:effectLst/>
              <a:uLnTx/>
              <a:uFillTx/>
              <a:ea typeface="Times New Roman" panose="02020603050405020304" pitchFamily="18" charset="0"/>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a:ln>
                  <a:noFill/>
                </a:ln>
                <a:solidFill>
                  <a:srgbClr val="FF0000"/>
                </a:solidFill>
                <a:effectLst/>
                <a:uLnTx/>
                <a:uFillTx/>
                <a:ea typeface="Times New Roman" panose="02020603050405020304" pitchFamily="18" charset="0"/>
                <a:cs typeface="Calibri" panose="020F0502020204030204" pitchFamily="34" charset="0"/>
              </a:rPr>
              <a:t>na štandovima i klupama unutar ustanova</a:t>
            </a:r>
            <a:endParaRPr kumimoji="0" lang="en-US" sz="1100" b="0" i="0" u="none" strike="noStrike" kern="1200" cap="none" spc="0" normalizeH="0" baseline="0" noProof="0" dirty="0">
              <a:ln>
                <a:noFill/>
              </a:ln>
              <a:solidFill>
                <a:srgbClr val="FF0000"/>
              </a:solidFill>
              <a:effectLst/>
              <a:uLnTx/>
              <a:uFillTx/>
              <a:ea typeface="Times New Roman" panose="02020603050405020304" pitchFamily="18" charset="0"/>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a:ln>
                  <a:noFill/>
                </a:ln>
                <a:solidFill>
                  <a:prstClr val="black"/>
                </a:solidFill>
                <a:effectLst/>
                <a:uLnTx/>
                <a:uFillTx/>
                <a:ea typeface="Times New Roman" panose="02020603050405020304" pitchFamily="18" charset="0"/>
                <a:cs typeface="Calibri" panose="020F0502020204030204" pitchFamily="34" charset="0"/>
              </a:rPr>
              <a:t>putem kioska</a:t>
            </a:r>
            <a:endParaRPr kumimoji="0" lang="en-US" sz="1100" b="0" i="0" u="none" strike="noStrike" kern="1200" cap="none" spc="0" normalizeH="0" baseline="0" noProof="0" dirty="0">
              <a:ln>
                <a:noFill/>
              </a:ln>
              <a:solidFill>
                <a:prstClr val="black"/>
              </a:solidFill>
              <a:effectLst/>
              <a:uLnTx/>
              <a:uFillTx/>
              <a:ea typeface="Times New Roman" panose="02020603050405020304" pitchFamily="18" charset="0"/>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a:ln>
                  <a:noFill/>
                </a:ln>
                <a:solidFill>
                  <a:prstClr val="black"/>
                </a:solidFill>
                <a:effectLst/>
                <a:uLnTx/>
                <a:uFillTx/>
                <a:ea typeface="Times New Roman" panose="02020603050405020304" pitchFamily="18" charset="0"/>
                <a:cs typeface="Calibri" panose="020F0502020204030204" pitchFamily="34" charset="0"/>
              </a:rPr>
              <a:t>u proizvodnim objektima pravnih osoba koje posjeduju povlasticu za akvakulturu ili povlasticu za uzgoj riba i drugih morskih organizama</a:t>
            </a:r>
            <a:endParaRPr kumimoji="0" lang="en-US" sz="1100" b="0" i="0" u="none" strike="noStrike" kern="1200" cap="none" spc="0" normalizeH="0" baseline="0" noProof="0" dirty="0">
              <a:ln>
                <a:noFill/>
              </a:ln>
              <a:solidFill>
                <a:prstClr val="black"/>
              </a:solidFill>
              <a:effectLst/>
              <a:uLnTx/>
              <a:uFillTx/>
              <a:ea typeface="Times New Roman" panose="02020603050405020304" pitchFamily="18" charset="0"/>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a:ln>
                  <a:noFill/>
                </a:ln>
                <a:solidFill>
                  <a:srgbClr val="FF0000"/>
                </a:solidFill>
                <a:effectLst/>
                <a:uLnTx/>
                <a:uFillTx/>
                <a:ea typeface="Times New Roman" panose="02020603050405020304" pitchFamily="18" charset="0"/>
                <a:cs typeface="Calibri" panose="020F0502020204030204" pitchFamily="34" charset="0"/>
              </a:rPr>
              <a:t>prigodnom prodajom (sajmovi, izložbe i slično)</a:t>
            </a:r>
            <a:endParaRPr kumimoji="0" lang="en-US" sz="1100" b="0" i="0" u="none" strike="noStrike" kern="1200" cap="none" spc="0" normalizeH="0" baseline="0" noProof="0" dirty="0">
              <a:ln>
                <a:noFill/>
              </a:ln>
              <a:solidFill>
                <a:srgbClr val="FF0000"/>
              </a:solidFill>
              <a:effectLst/>
              <a:uLnTx/>
              <a:uFillTx/>
              <a:ea typeface="Times New Roman" panose="02020603050405020304" pitchFamily="18" charset="0"/>
              <a:cs typeface="Calibri" panose="020F0502020204030204" pitchFamily="34" charset="0"/>
            </a:endParaRPr>
          </a:p>
          <a:p>
            <a:pPr marL="342900" marR="0" lvl="0" indent="-342900" algn="just" defTabSz="914400" rtl="0" eaLnBrk="1" fontAlgn="base" latinLnBrk="0" hangingPunct="1">
              <a:lnSpc>
                <a:spcPct val="115000"/>
              </a:lnSpc>
              <a:spcBef>
                <a:spcPct val="20000"/>
              </a:spcBef>
              <a:spcAft>
                <a:spcPct val="0"/>
              </a:spcAft>
              <a:buClrTx/>
              <a:buSzTx/>
              <a:buFont typeface="Calibri" panose="020F0502020204030204" pitchFamily="34" charset="0"/>
              <a:buChar char="❺"/>
              <a:tabLst/>
              <a:defRPr/>
            </a:pPr>
            <a:r>
              <a:rPr kumimoji="0" lang="hr-HR" sz="1100" b="1"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iskazivanje cijene na: </a:t>
            </a:r>
            <a:endParaRPr kumimoji="0" lang="en-US" sz="1100" b="0"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a:ln>
                  <a:noFill/>
                </a:ln>
                <a:solidFill>
                  <a:prstClr val="black"/>
                </a:solidFill>
                <a:effectLst/>
                <a:uLnTx/>
                <a:uFillTx/>
                <a:cs typeface="Calibri" panose="020F0502020204030204" pitchFamily="34" charset="0"/>
              </a:rPr>
              <a:t>fiksni paneli i ostali fiksni stupovi s iskazanim cijenama </a:t>
            </a:r>
            <a:endParaRPr kumimoji="0" lang="en-US" sz="1100" b="0" i="0" u="none" strike="noStrike" kern="1200" cap="none" spc="0" normalizeH="0" baseline="0" noProof="0" dirty="0">
              <a:ln>
                <a:noFill/>
              </a:ln>
              <a:solidFill>
                <a:prstClr val="black"/>
              </a:solidFill>
              <a:effectLst/>
              <a:uLnTx/>
              <a:uFillTx/>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a:ln>
                  <a:noFill/>
                </a:ln>
                <a:solidFill>
                  <a:prstClr val="black"/>
                </a:solidFill>
                <a:effectLst/>
                <a:uLnTx/>
                <a:uFillTx/>
                <a:cs typeface="Calibri" panose="020F0502020204030204" pitchFamily="34" charset="0"/>
              </a:rPr>
              <a:t>TV sučeljima u svrhu prodaje usluga </a:t>
            </a:r>
            <a:endParaRPr kumimoji="0" lang="en-US" sz="1100" b="0" i="0" u="none" strike="noStrike" kern="1200" cap="none" spc="0" normalizeH="0" baseline="0" noProof="0" dirty="0">
              <a:ln>
                <a:noFill/>
              </a:ln>
              <a:solidFill>
                <a:prstClr val="black"/>
              </a:solidFill>
              <a:effectLst/>
              <a:uLnTx/>
              <a:uFillTx/>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a:ln>
                  <a:noFill/>
                </a:ln>
                <a:solidFill>
                  <a:prstClr val="black"/>
                </a:solidFill>
                <a:effectLst/>
                <a:uLnTx/>
                <a:uFillTx/>
                <a:cs typeface="Calibri" panose="020F0502020204030204" pitchFamily="34" charset="0"/>
              </a:rPr>
              <a:t>zaslonima blagajni i </a:t>
            </a:r>
            <a:r>
              <a:rPr kumimoji="0" lang="hr-HR" sz="1100" b="0" i="0" u="none" strike="noStrike" kern="1200" cap="none" spc="0" normalizeH="0" baseline="0" noProof="0" dirty="0" err="1">
                <a:ln>
                  <a:noFill/>
                </a:ln>
                <a:solidFill>
                  <a:prstClr val="black"/>
                </a:solidFill>
                <a:effectLst/>
                <a:uLnTx/>
                <a:uFillTx/>
                <a:cs typeface="Calibri" panose="020F0502020204030204" pitchFamily="34" charset="0"/>
              </a:rPr>
              <a:t>samoposlužnih</a:t>
            </a:r>
            <a:r>
              <a:rPr kumimoji="0" lang="hr-HR" sz="1100" b="0" i="0" u="none" strike="noStrike" kern="1200" cap="none" spc="0" normalizeH="0" baseline="0" noProof="0" dirty="0">
                <a:ln>
                  <a:noFill/>
                </a:ln>
                <a:solidFill>
                  <a:prstClr val="black"/>
                </a:solidFill>
                <a:effectLst/>
                <a:uLnTx/>
                <a:uFillTx/>
                <a:cs typeface="Calibri" panose="020F0502020204030204" pitchFamily="34" charset="0"/>
              </a:rPr>
              <a:t> uređaja za prodaju roba i usluga</a:t>
            </a:r>
            <a:endParaRPr kumimoji="0" lang="en-US" sz="1100" b="0" i="0" u="none" strike="noStrike" kern="1200" cap="none" spc="0" normalizeH="0" baseline="0" noProof="0" dirty="0">
              <a:ln>
                <a:noFill/>
              </a:ln>
              <a:solidFill>
                <a:prstClr val="black"/>
              </a:solidFill>
              <a:effectLst/>
              <a:uLnTx/>
              <a:uFillTx/>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a:ln>
                  <a:noFill/>
                </a:ln>
                <a:solidFill>
                  <a:prstClr val="black"/>
                </a:solidFill>
                <a:effectLst/>
                <a:uLnTx/>
                <a:uFillTx/>
                <a:cs typeface="Calibri" panose="020F0502020204030204" pitchFamily="34" charset="0"/>
              </a:rPr>
              <a:t>kuponima za popuste i kuponima u vrijednosti vraćene robe</a:t>
            </a:r>
            <a:endParaRPr kumimoji="0" lang="en-US" sz="1100" b="0" i="0" u="none" strike="noStrike" kern="1200" cap="none" spc="0" normalizeH="0" baseline="0" noProof="0" dirty="0">
              <a:ln>
                <a:noFill/>
              </a:ln>
              <a:solidFill>
                <a:prstClr val="black"/>
              </a:solidFill>
              <a:effectLst/>
              <a:uLnTx/>
              <a:uFillTx/>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a:ln>
                  <a:noFill/>
                </a:ln>
                <a:solidFill>
                  <a:prstClr val="black"/>
                </a:solidFill>
                <a:effectLst/>
                <a:uLnTx/>
                <a:uFillTx/>
                <a:cs typeface="Calibri" panose="020F0502020204030204" pitchFamily="34" charset="0"/>
              </a:rPr>
              <a:t>igrama na sreću, </a:t>
            </a:r>
            <a:endParaRPr kumimoji="0" lang="en-US" sz="1100" b="0" i="0" u="none" strike="noStrike" kern="1200" cap="none" spc="0" normalizeH="0" baseline="0" noProof="0" dirty="0">
              <a:ln>
                <a:noFill/>
              </a:ln>
              <a:solidFill>
                <a:prstClr val="black"/>
              </a:solidFill>
              <a:effectLst/>
              <a:uLnTx/>
              <a:uFillTx/>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a:ln>
                  <a:noFill/>
                </a:ln>
                <a:solidFill>
                  <a:prstClr val="black"/>
                </a:solidFill>
                <a:effectLst/>
                <a:uLnTx/>
                <a:uFillTx/>
                <a:cs typeface="Calibri" panose="020F0502020204030204" pitchFamily="34" charset="0"/>
              </a:rPr>
              <a:t>vagama i naljepnicama s vaganom cijenom </a:t>
            </a:r>
            <a:endParaRPr kumimoji="0" lang="en-US" sz="1100" b="0" i="0" u="none" strike="noStrike" kern="1200" cap="none" spc="0" normalizeH="0" baseline="0" noProof="0" dirty="0">
              <a:ln>
                <a:noFill/>
              </a:ln>
              <a:solidFill>
                <a:prstClr val="black"/>
              </a:solidFill>
              <a:effectLst/>
              <a:uLnTx/>
              <a:uFillTx/>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a:ln>
                  <a:noFill/>
                </a:ln>
                <a:solidFill>
                  <a:prstClr val="black"/>
                </a:solidFill>
                <a:effectLst/>
                <a:uLnTx/>
                <a:uFillTx/>
                <a:cs typeface="Calibri" panose="020F0502020204030204" pitchFamily="34" charset="0"/>
              </a:rPr>
              <a:t>dokumentima koji se izdaju sukladno EU normi i propisanoj XML shemi (</a:t>
            </a:r>
            <a:r>
              <a:rPr kumimoji="0" lang="hr-HR" sz="1100" b="0" i="0" u="none" strike="noStrike" kern="1200" cap="none" spc="0" normalizeH="0" baseline="0" noProof="0" dirty="0" err="1">
                <a:ln>
                  <a:noFill/>
                </a:ln>
                <a:solidFill>
                  <a:prstClr val="black"/>
                </a:solidFill>
                <a:effectLst/>
                <a:uLnTx/>
                <a:uFillTx/>
                <a:cs typeface="Calibri" panose="020F0502020204030204" pitchFamily="34" charset="0"/>
              </a:rPr>
              <a:t>eRačun</a:t>
            </a:r>
            <a:r>
              <a:rPr kumimoji="0" lang="hr-HR" sz="1100" b="0" i="0" u="none" strike="noStrike" kern="1200" cap="none" spc="0" normalizeH="0" baseline="0" noProof="0" dirty="0">
                <a:ln>
                  <a:noFill/>
                </a:ln>
                <a:solidFill>
                  <a:prstClr val="black"/>
                </a:solidFill>
                <a:effectLst/>
                <a:uLnTx/>
                <a:uFillTx/>
                <a:cs typeface="Calibri" panose="020F0502020204030204" pitchFamily="34" charset="0"/>
              </a:rPr>
              <a:t>, carinska deklaracije…). </a:t>
            </a:r>
            <a:endParaRPr kumimoji="0" lang="en-US" sz="1100" b="0" i="0" u="none" strike="noStrike" kern="1200" cap="none" spc="0" normalizeH="0" baseline="0" noProof="0" dirty="0">
              <a:ln>
                <a:noFill/>
              </a:ln>
              <a:solidFill>
                <a:prstClr val="black"/>
              </a:solidFill>
              <a:effectLst/>
              <a:uLnTx/>
              <a:uFillTx/>
              <a:cs typeface="Calibri" panose="020F0502020204030204" pitchFamily="34" charset="0"/>
            </a:endParaRPr>
          </a:p>
          <a:p>
            <a:pPr marL="342900" marR="0" lvl="0" indent="-342900" algn="just" defTabSz="914400" rtl="0" eaLnBrk="1" fontAlgn="base" latinLnBrk="0" hangingPunct="1">
              <a:lnSpc>
                <a:spcPct val="115000"/>
              </a:lnSpc>
              <a:spcBef>
                <a:spcPct val="20000"/>
              </a:spcBef>
              <a:spcAft>
                <a:spcPct val="0"/>
              </a:spcAft>
              <a:buClrTx/>
              <a:buSzTx/>
              <a:buFont typeface="Calibri" panose="020F0502020204030204" pitchFamily="34" charset="0"/>
              <a:buChar char="❻"/>
              <a:tabLst/>
              <a:defRPr/>
            </a:pPr>
            <a:r>
              <a:rPr kumimoji="0" lang="hr-HR" sz="1100" b="1"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slučajevi ako je cijena ili novčana vrijednost istaknuta na:</a:t>
            </a:r>
            <a:endParaRPr kumimoji="0" lang="en-US" sz="1100" b="0"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a:ln>
                  <a:noFill/>
                </a:ln>
                <a:solidFill>
                  <a:prstClr val="black"/>
                </a:solidFill>
                <a:effectLst/>
                <a:uLnTx/>
                <a:uFillTx/>
                <a:cs typeface="Calibri" panose="020F0502020204030204" pitchFamily="34" charset="0"/>
              </a:rPr>
              <a:t>knjigama i drugim periodičkim publikacijama</a:t>
            </a:r>
            <a:endParaRPr kumimoji="0" lang="en-US" sz="1100" b="0" i="0" u="none" strike="noStrike" kern="1200" cap="none" spc="0" normalizeH="0" baseline="0" noProof="0" dirty="0">
              <a:ln>
                <a:noFill/>
              </a:ln>
              <a:solidFill>
                <a:prstClr val="black"/>
              </a:solidFill>
              <a:effectLst/>
              <a:uLnTx/>
              <a:uFillTx/>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a:ln>
                  <a:noFill/>
                </a:ln>
                <a:solidFill>
                  <a:prstClr val="black"/>
                </a:solidFill>
                <a:effectLst/>
                <a:uLnTx/>
                <a:uFillTx/>
                <a:cs typeface="Calibri" panose="020F0502020204030204" pitchFamily="34" charset="0"/>
              </a:rPr>
              <a:t>pošiljkama i uputnicama</a:t>
            </a:r>
            <a:endParaRPr kumimoji="0" lang="en-US" sz="1100" b="0" i="0" u="none" strike="noStrike" kern="1200" cap="none" spc="0" normalizeH="0" baseline="0" noProof="0" dirty="0">
              <a:ln>
                <a:noFill/>
              </a:ln>
              <a:solidFill>
                <a:prstClr val="black"/>
              </a:solidFill>
              <a:effectLst/>
              <a:uLnTx/>
              <a:uFillTx/>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err="1">
                <a:ln>
                  <a:noFill/>
                </a:ln>
                <a:solidFill>
                  <a:prstClr val="black"/>
                </a:solidFill>
                <a:effectLst/>
                <a:uLnTx/>
                <a:uFillTx/>
                <a:cs typeface="Calibri" panose="020F0502020204030204" pitchFamily="34" charset="0"/>
              </a:rPr>
              <a:t>biljezima</a:t>
            </a:r>
            <a:endParaRPr kumimoji="0" lang="en-US" sz="1100" b="0" i="0" u="none" strike="noStrike" kern="1200" cap="none" spc="0" normalizeH="0" baseline="0" noProof="0" dirty="0">
              <a:ln>
                <a:noFill/>
              </a:ln>
              <a:solidFill>
                <a:prstClr val="black"/>
              </a:solidFill>
              <a:effectLst/>
              <a:uLnTx/>
              <a:uFillTx/>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a:ln>
                  <a:noFill/>
                </a:ln>
                <a:solidFill>
                  <a:prstClr val="black"/>
                </a:solidFill>
                <a:effectLst/>
                <a:uLnTx/>
                <a:uFillTx/>
                <a:cs typeface="Calibri" panose="020F0502020204030204" pitchFamily="34" charset="0"/>
              </a:rPr>
              <a:t>poštanskim markama i frankiranoj marki odnosno drugoj odgovarajućoj oznaci o plaćenoj poštarini</a:t>
            </a:r>
            <a:endParaRPr kumimoji="0" lang="en-US" sz="1100" b="0" i="0" u="none" strike="noStrike" kern="1200" cap="none" spc="0" normalizeH="0" baseline="0" noProof="0" dirty="0">
              <a:ln>
                <a:noFill/>
              </a:ln>
              <a:solidFill>
                <a:prstClr val="black"/>
              </a:solidFill>
              <a:effectLst/>
              <a:uLnTx/>
              <a:uFillTx/>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a:ln>
                  <a:noFill/>
                </a:ln>
                <a:solidFill>
                  <a:prstClr val="black"/>
                </a:solidFill>
                <a:effectLst/>
                <a:uLnTx/>
                <a:uFillTx/>
                <a:cs typeface="Calibri" panose="020F0502020204030204" pitchFamily="34" charset="0"/>
              </a:rPr>
              <a:t>ulaznicama</a:t>
            </a:r>
            <a:endParaRPr kumimoji="0" lang="en-US" sz="1100" b="0" i="0" u="none" strike="noStrike" kern="1200" cap="none" spc="0" normalizeH="0" baseline="0" noProof="0" dirty="0">
              <a:ln>
                <a:noFill/>
              </a:ln>
              <a:solidFill>
                <a:prstClr val="black"/>
              </a:solidFill>
              <a:effectLst/>
              <a:uLnTx/>
              <a:uFillTx/>
              <a:cs typeface="Calibri" panose="020F0502020204030204" pitchFamily="34" charset="0"/>
            </a:endParaRPr>
          </a:p>
          <a:p>
            <a:pPr marL="538163" marR="0" lvl="0" indent="-180975" algn="just" defTabSz="914400" rtl="0" eaLnBrk="1" fontAlgn="base" latinLnBrk="0" hangingPunct="1">
              <a:lnSpc>
                <a:spcPct val="115000"/>
              </a:lnSpc>
              <a:spcBef>
                <a:spcPct val="20000"/>
              </a:spcBef>
              <a:spcAft>
                <a:spcPct val="0"/>
              </a:spcAft>
              <a:buClrTx/>
              <a:buSzTx/>
              <a:buFont typeface="Times New Roman" panose="02020603050405020304" pitchFamily="18" charset="0"/>
              <a:buChar char="-"/>
              <a:tabLst/>
              <a:defRPr/>
            </a:pPr>
            <a:r>
              <a:rPr kumimoji="0" lang="hr-HR" sz="1100" b="0" i="0" u="none" strike="noStrike" kern="1200" cap="none" spc="0" normalizeH="0" baseline="0" noProof="0" dirty="0">
                <a:ln>
                  <a:noFill/>
                </a:ln>
                <a:solidFill>
                  <a:prstClr val="black"/>
                </a:solidFill>
                <a:effectLst/>
                <a:uLnTx/>
                <a:uFillTx/>
                <a:cs typeface="Calibri" panose="020F0502020204030204" pitchFamily="34" charset="0"/>
              </a:rPr>
              <a:t>kartama za usluge javnog prijevoza</a:t>
            </a:r>
            <a:endParaRPr kumimoji="0" lang="en-US" sz="1100" b="0" i="0" u="none" strike="noStrike" kern="1200" cap="none" spc="0" normalizeH="0" baseline="0" noProof="0" dirty="0">
              <a:ln>
                <a:noFill/>
              </a:ln>
              <a:solidFill>
                <a:prstClr val="black"/>
              </a:solidFill>
              <a:effectLst/>
              <a:uLnTx/>
              <a:uFillTx/>
              <a:cs typeface="Calibri" panose="020F0502020204030204" pitchFamily="34" charset="0"/>
            </a:endParaRPr>
          </a:p>
          <a:p>
            <a:pPr marL="0" marR="0" lvl="0" indent="0" algn="just"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hr-HR" sz="1000" b="0" i="0" u="none" strike="noStrike" kern="0" cap="none" spc="0" normalizeH="0" baseline="0" noProof="0" dirty="0">
              <a:ln>
                <a:noFill/>
              </a:ln>
              <a:solidFill>
                <a:srgbClr val="44546A"/>
              </a:solidFill>
              <a:effectLst/>
              <a:uLnTx/>
              <a:uFillTx/>
              <a:ea typeface="Calibri" panose="020F0502020204030204" pitchFamily="34" charset="0"/>
              <a:cs typeface="Calibri" panose="020F0502020204030204" pitchFamily="34" charset="0"/>
            </a:endParaRPr>
          </a:p>
          <a:p>
            <a:pPr marL="342900" marR="0" lvl="1" indent="0" algn="just" defTabSz="914400" rtl="0" eaLnBrk="1" fontAlgn="base" latinLnBrk="0" hangingPunct="1">
              <a:lnSpc>
                <a:spcPct val="100000"/>
              </a:lnSpc>
              <a:spcBef>
                <a:spcPct val="20000"/>
              </a:spcBef>
              <a:spcAft>
                <a:spcPct val="0"/>
              </a:spcAft>
              <a:buClrTx/>
              <a:buSzTx/>
              <a:buFontTx/>
              <a:buNone/>
              <a:tabLst/>
              <a:defRPr/>
            </a:pPr>
            <a:endParaRPr kumimoji="0" lang="hr-HR" sz="1000" b="0" i="0" u="none" strike="noStrike" kern="0" cap="none" spc="0" normalizeH="0" baseline="0" noProof="0" dirty="0">
              <a:ln>
                <a:noFill/>
              </a:ln>
              <a:solidFill>
                <a:srgbClr val="44546A"/>
              </a:solidFill>
              <a:effectLst/>
              <a:uLnTx/>
              <a:uFillTx/>
              <a:latin typeface="Calibri Light" panose="020F0302020204030204"/>
              <a:ea typeface="Calibri" panose="020F0502020204030204" pitchFamily="34" charset="0"/>
              <a:cs typeface="Calibri" panose="020F0502020204030204" pitchFamily="34" charset="0"/>
            </a:endParaRPr>
          </a:p>
        </p:txBody>
      </p:sp>
      <p:sp>
        <p:nvSpPr>
          <p:cNvPr id="9" name="Rezervirano mjesto sadržaja 2">
            <a:extLst>
              <a:ext uri="{FF2B5EF4-FFF2-40B4-BE49-F238E27FC236}">
                <a16:creationId xmlns:a16="http://schemas.microsoft.com/office/drawing/2014/main" id="{744EE276-8857-4880-B6C9-CE298995B7EE}"/>
              </a:ext>
            </a:extLst>
          </p:cNvPr>
          <p:cNvSpPr txBox="1">
            <a:spLocks/>
          </p:cNvSpPr>
          <p:nvPr/>
        </p:nvSpPr>
        <p:spPr bwMode="auto">
          <a:xfrm>
            <a:off x="260466" y="913973"/>
            <a:ext cx="8496311" cy="360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342900" indent="-342900" algn="l" rtl="0" eaLnBrk="1" fontAlgn="base" hangingPunct="1">
              <a:spcBef>
                <a:spcPct val="20000"/>
              </a:spcBef>
              <a:spcAft>
                <a:spcPct val="0"/>
              </a:spcAft>
              <a:buFont typeface="Wingdings" pitchFamily="2" charset="2"/>
              <a:buChar char="Ø"/>
              <a:defRPr sz="2800">
                <a:solidFill>
                  <a:srgbClr val="000099"/>
                </a:solidFill>
                <a:latin typeface="+mn-lt"/>
                <a:ea typeface="+mn-ea"/>
                <a:cs typeface="+mn-cs"/>
              </a:defRPr>
            </a:lvl1pPr>
            <a:lvl2pPr marL="742950" indent="-285750" algn="l" rtl="0" eaLnBrk="1" fontAlgn="base" hangingPunct="1">
              <a:spcBef>
                <a:spcPct val="20000"/>
              </a:spcBef>
              <a:spcAft>
                <a:spcPct val="0"/>
              </a:spcAft>
              <a:buChar char="•"/>
              <a:defRPr sz="2600">
                <a:solidFill>
                  <a:srgbClr val="000099"/>
                </a:solidFill>
                <a:latin typeface="+mn-lt"/>
              </a:defRPr>
            </a:lvl2pPr>
            <a:lvl3pPr marL="1143000" indent="-228600" algn="l" rtl="0" eaLnBrk="1" fontAlgn="base" hangingPunct="1">
              <a:spcBef>
                <a:spcPct val="20000"/>
              </a:spcBef>
              <a:spcAft>
                <a:spcPct val="0"/>
              </a:spcAft>
              <a:buFont typeface="Wingdings" pitchFamily="2" charset="2"/>
              <a:buChar char="§"/>
              <a:defRPr sz="2200">
                <a:solidFill>
                  <a:srgbClr val="000099"/>
                </a:solidFill>
                <a:latin typeface="+mn-lt"/>
              </a:defRPr>
            </a:lvl3pPr>
            <a:lvl4pPr marL="1600200" indent="-228600" algn="l" rtl="0" eaLnBrk="1" fontAlgn="base" hangingPunct="1">
              <a:spcBef>
                <a:spcPct val="20000"/>
              </a:spcBef>
              <a:spcAft>
                <a:spcPct val="0"/>
              </a:spcAft>
              <a:buChar char="•"/>
              <a:defRPr>
                <a:solidFill>
                  <a:srgbClr val="000099"/>
                </a:solidFill>
                <a:latin typeface="+mn-lt"/>
              </a:defRPr>
            </a:lvl4pPr>
            <a:lvl5pPr marL="2057400" indent="-228600" algn="l" rtl="0" eaLnBrk="1" fontAlgn="base" hangingPunct="1">
              <a:spcBef>
                <a:spcPct val="20000"/>
              </a:spcBef>
              <a:spcAft>
                <a:spcPct val="0"/>
              </a:spcAft>
              <a:buFont typeface="Arial" charset="0"/>
              <a:buChar char="»"/>
              <a:defRPr sz="2000">
                <a:solidFill>
                  <a:srgbClr val="000099"/>
                </a:solidFill>
                <a:latin typeface="+mn-lt"/>
              </a:defRPr>
            </a:lvl5pPr>
            <a:lvl6pPr marL="2514600" indent="-228600" algn="l" rtl="0" eaLnBrk="1" fontAlgn="base" hangingPunct="1">
              <a:spcBef>
                <a:spcPct val="20000"/>
              </a:spcBef>
              <a:spcAft>
                <a:spcPct val="0"/>
              </a:spcAft>
              <a:buFont typeface="Arial" charset="0"/>
              <a:buChar char="»"/>
              <a:defRPr sz="2000">
                <a:solidFill>
                  <a:srgbClr val="000099"/>
                </a:solidFill>
                <a:latin typeface="+mn-lt"/>
              </a:defRPr>
            </a:lvl6pPr>
            <a:lvl7pPr marL="2971800" indent="-228600" algn="l" rtl="0" eaLnBrk="1" fontAlgn="base" hangingPunct="1">
              <a:spcBef>
                <a:spcPct val="20000"/>
              </a:spcBef>
              <a:spcAft>
                <a:spcPct val="0"/>
              </a:spcAft>
              <a:buFont typeface="Arial" charset="0"/>
              <a:buChar char="»"/>
              <a:defRPr sz="2000">
                <a:solidFill>
                  <a:srgbClr val="000099"/>
                </a:solidFill>
                <a:latin typeface="+mn-lt"/>
              </a:defRPr>
            </a:lvl7pPr>
            <a:lvl8pPr marL="3429000" indent="-228600" algn="l" rtl="0" eaLnBrk="1" fontAlgn="base" hangingPunct="1">
              <a:spcBef>
                <a:spcPct val="20000"/>
              </a:spcBef>
              <a:spcAft>
                <a:spcPct val="0"/>
              </a:spcAft>
              <a:buFont typeface="Arial" charset="0"/>
              <a:buChar char="»"/>
              <a:defRPr sz="2000">
                <a:solidFill>
                  <a:srgbClr val="000099"/>
                </a:solidFill>
                <a:latin typeface="+mn-lt"/>
              </a:defRPr>
            </a:lvl8pPr>
            <a:lvl9pPr marL="3886200" indent="-228600" algn="l" rtl="0" eaLnBrk="1" fontAlgn="base" hangingPunct="1">
              <a:spcBef>
                <a:spcPct val="20000"/>
              </a:spcBef>
              <a:spcAft>
                <a:spcPct val="0"/>
              </a:spcAft>
              <a:buFont typeface="Arial" charset="0"/>
              <a:buChar char="»"/>
              <a:defRPr sz="2000">
                <a:solidFill>
                  <a:srgbClr val="000099"/>
                </a:solidFill>
                <a:latin typeface="+mn-lt"/>
              </a:defRPr>
            </a:lvl9pPr>
          </a:lstStyle>
          <a:p>
            <a:pPr marL="342900" marR="0" lvl="0" indent="-342900" algn="just" defTabSz="914400" rtl="0" eaLnBrk="1" fontAlgn="base" latinLnBrk="0" hangingPunct="1">
              <a:lnSpc>
                <a:spcPct val="100000"/>
              </a:lnSpc>
              <a:spcBef>
                <a:spcPct val="20000"/>
              </a:spcBef>
              <a:spcAft>
                <a:spcPct val="0"/>
              </a:spcAft>
              <a:buClrTx/>
              <a:buSzTx/>
              <a:buFont typeface="Wingdings" panose="05000000000000000000" pitchFamily="2" charset="2"/>
              <a:buChar char="§"/>
              <a:tabLst/>
              <a:defRPr/>
            </a:pPr>
            <a:r>
              <a:rPr kumimoji="0" lang="hr-HR" sz="1600" b="1" i="0" u="none" strike="noStrike" kern="0" cap="none" spc="0" normalizeH="0" baseline="0" noProof="0" dirty="0">
                <a:ln>
                  <a:noFill/>
                </a:ln>
                <a:solidFill>
                  <a:srgbClr val="000000"/>
                </a:solidFill>
                <a:effectLst/>
                <a:uLnTx/>
                <a:uFillTx/>
                <a:latin typeface="Calibri Light" panose="020F0302020204030204"/>
                <a:ea typeface="Calibri" panose="020F0502020204030204" pitchFamily="34" charset="0"/>
                <a:cs typeface="+mn-cs"/>
              </a:rPr>
              <a:t>Obveza iskazivanja cijena i drugih novčanih iskaza vrijednosti </a:t>
            </a:r>
            <a:r>
              <a:rPr kumimoji="0" lang="hr-HR" sz="1600" b="1" i="0" u="sng" strike="noStrike" kern="0" cap="none" spc="0" normalizeH="0" baseline="0" noProof="0" dirty="0">
                <a:ln>
                  <a:noFill/>
                </a:ln>
                <a:solidFill>
                  <a:srgbClr val="000000"/>
                </a:solidFill>
                <a:effectLst/>
                <a:uLnTx/>
                <a:uFillTx/>
                <a:latin typeface="Calibri Light" panose="020F0302020204030204"/>
                <a:ea typeface="Calibri" panose="020F0502020204030204" pitchFamily="34" charset="0"/>
                <a:cs typeface="+mn-cs"/>
              </a:rPr>
              <a:t>ne postoji</a:t>
            </a:r>
            <a:r>
              <a:rPr kumimoji="0" lang="hr-HR" sz="1600" b="1" i="0" u="none" strike="noStrike" kern="0" cap="none" spc="0" normalizeH="0" baseline="0" noProof="0" dirty="0">
                <a:ln>
                  <a:noFill/>
                </a:ln>
                <a:solidFill>
                  <a:srgbClr val="000000"/>
                </a:solidFill>
                <a:effectLst/>
                <a:uLnTx/>
                <a:uFillTx/>
                <a:latin typeface="Calibri Light" panose="020F0302020204030204"/>
                <a:ea typeface="Calibri" panose="020F0502020204030204" pitchFamily="34" charset="0"/>
                <a:cs typeface="+mn-cs"/>
              </a:rPr>
              <a:t>:</a:t>
            </a:r>
          </a:p>
          <a:p>
            <a:pPr marL="742950" marR="0" lvl="1" indent="-285750" algn="just" defTabSz="914400" rtl="0" eaLnBrk="1" fontAlgn="base" latinLnBrk="0" hangingPunct="1">
              <a:lnSpc>
                <a:spcPct val="100000"/>
              </a:lnSpc>
              <a:spcBef>
                <a:spcPct val="20000"/>
              </a:spcBef>
              <a:spcAft>
                <a:spcPct val="0"/>
              </a:spcAft>
              <a:buClrTx/>
              <a:buSzTx/>
              <a:buFont typeface="Wingdings" panose="05000000000000000000" pitchFamily="2" charset="2"/>
              <a:buChar char="§"/>
              <a:tabLst/>
              <a:defRPr/>
            </a:pPr>
            <a:endParaRPr kumimoji="0" lang="hr-HR" sz="1400" b="0" i="0" u="none" strike="noStrike" kern="0" cap="none" spc="0" normalizeH="0" baseline="0" noProof="0" dirty="0">
              <a:ln>
                <a:noFill/>
              </a:ln>
              <a:solidFill>
                <a:srgbClr val="000000"/>
              </a:solidFill>
              <a:effectLst/>
              <a:uLnTx/>
              <a:uFillTx/>
              <a:latin typeface="Calibri Light" panose="020F0302020204030204"/>
              <a:ea typeface="Calibri" panose="020F0502020204030204" pitchFamily="34" charset="0"/>
              <a:cs typeface="+mn-cs"/>
            </a:endParaRPr>
          </a:p>
        </p:txBody>
      </p:sp>
      <p:pic>
        <p:nvPicPr>
          <p:cNvPr id="2" name="Slika 1"/>
          <p:cNvPicPr>
            <a:picLocks noChangeAspect="1"/>
          </p:cNvPicPr>
          <p:nvPr/>
        </p:nvPicPr>
        <p:blipFill>
          <a:blip r:embed="rId2"/>
          <a:stretch>
            <a:fillRect/>
          </a:stretch>
        </p:blipFill>
        <p:spPr>
          <a:xfrm>
            <a:off x="11230455" y="155194"/>
            <a:ext cx="457240" cy="792549"/>
          </a:xfrm>
          <a:prstGeom prst="rect">
            <a:avLst/>
          </a:prstGeom>
        </p:spPr>
      </p:pic>
      <p:sp>
        <p:nvSpPr>
          <p:cNvPr id="4" name="Pravokutnik 3"/>
          <p:cNvSpPr/>
          <p:nvPr/>
        </p:nvSpPr>
        <p:spPr>
          <a:xfrm>
            <a:off x="346363" y="5462763"/>
            <a:ext cx="5170516" cy="784830"/>
          </a:xfrm>
          <a:prstGeom prst="rect">
            <a:avLst/>
          </a:prstGeom>
          <a:ln w="12700">
            <a:solidFill>
              <a:schemeClr val="tx1"/>
            </a:solidFill>
          </a:ln>
        </p:spPr>
        <p:txBody>
          <a:bodyPr wrap="square">
            <a:spAutoFit/>
          </a:bodyPr>
          <a:lstStyle/>
          <a:p>
            <a:pPr marL="342900" lvl="1" algn="ctr">
              <a:lnSpc>
                <a:spcPct val="90000"/>
              </a:lnSpc>
              <a:spcBef>
                <a:spcPts val="500"/>
              </a:spcBef>
            </a:pPr>
            <a:r>
              <a:rPr lang="hr-HR" sz="1000" b="1" dirty="0">
                <a:solidFill>
                  <a:schemeClr val="accent1"/>
                </a:solidFill>
                <a:ea typeface="Calibri" panose="020F0502020204030204" pitchFamily="34" charset="0"/>
              </a:rPr>
              <a:t>Ukoliko je zatražena potvrda, uvjerenje, izvadak ili druga javna isprava koja istovremeno treba sadržavati podatke za razdoblje prije i nakon uvođenja eura tijelo javne vlasti izdat će dva dokumenta koja su istovjetna u svim elementima osim u dijelu novčanih vrijednosti koje su na jednom dokumentu iskazane u kunama, a na drugom dokumentu u eurima uz navođenje fiksnog tečaja konverzije</a:t>
            </a:r>
          </a:p>
        </p:txBody>
      </p:sp>
      <p:sp>
        <p:nvSpPr>
          <p:cNvPr id="7" name="Strelica dolje 6"/>
          <p:cNvSpPr/>
          <p:nvPr/>
        </p:nvSpPr>
        <p:spPr>
          <a:xfrm>
            <a:off x="2689305" y="4613513"/>
            <a:ext cx="484632" cy="6461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124983776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1002</TotalTime>
  <Words>5904</Words>
  <Application>Microsoft Office PowerPoint</Application>
  <PresentationFormat>Široki zaslon</PresentationFormat>
  <Paragraphs>645</Paragraphs>
  <Slides>57</Slides>
  <Notes>5</Notes>
  <HiddenSlides>0</HiddenSlides>
  <MMClips>0</MMClips>
  <ScaleCrop>false</ScaleCrop>
  <HeadingPairs>
    <vt:vector size="6" baseType="variant">
      <vt:variant>
        <vt:lpstr>Korišteni fontovi</vt:lpstr>
      </vt:variant>
      <vt:variant>
        <vt:i4>9</vt:i4>
      </vt:variant>
      <vt:variant>
        <vt:lpstr>Tema</vt:lpstr>
      </vt:variant>
      <vt:variant>
        <vt:i4>1</vt:i4>
      </vt:variant>
      <vt:variant>
        <vt:lpstr>Naslovi slajdova</vt:lpstr>
      </vt:variant>
      <vt:variant>
        <vt:i4>57</vt:i4>
      </vt:variant>
    </vt:vector>
  </HeadingPairs>
  <TitlesOfParts>
    <vt:vector size="67" baseType="lpstr">
      <vt:lpstr>ＭＳ Ｐゴシック</vt:lpstr>
      <vt:lpstr>Arial</vt:lpstr>
      <vt:lpstr>Calibri</vt:lpstr>
      <vt:lpstr>Calibri </vt:lpstr>
      <vt:lpstr>Calibri Light</vt:lpstr>
      <vt:lpstr>Courier New</vt:lpstr>
      <vt:lpstr>Segoe UI</vt:lpstr>
      <vt:lpstr>Times New Roman</vt:lpstr>
      <vt:lpstr>Wingdings</vt:lpstr>
      <vt:lpstr>Tema sustava Office</vt:lpstr>
      <vt:lpstr>PROCES PRILAGODBE POSLOVNIH PROCESA SUBJEKATA OPĆE DRŽAVE ZA POSLOVANJE U EURU   Kovačić konzalting d.o.o. – Tučepi, ožujak 2022.</vt:lpstr>
      <vt:lpstr>Uvod</vt:lpstr>
      <vt:lpstr>Prilagodba zakonodavnog okvira </vt:lpstr>
      <vt:lpstr>Plan daljnjih aktivnosti </vt:lpstr>
      <vt:lpstr> UPUTA O PROCESU PRILAGODBE POSLOVNIH PROCESA SUBJEKATA OPĆE DRŽAVE ZA POSLOVANJE U EURU   </vt:lpstr>
      <vt:lpstr>PRAVILA PRERAČUNAVANJA I ZAOKRUŽIVANJA</vt:lpstr>
      <vt:lpstr>DVOJNO ISKAZIVANJE U SEKTORU OPĆE DRŽAVE</vt:lpstr>
      <vt:lpstr>DVOJNO ISKAZIVANJE U SEKTORU OPĆE DRŽAVE</vt:lpstr>
      <vt:lpstr>DVOJNO ISKAZIVANJE U SEKTORU OPĆE DRŽAVE</vt:lpstr>
      <vt:lpstr>DVOJNO ISKAZIVANJE U SEKTORU OPĆE DRŽAVE</vt:lpstr>
      <vt:lpstr>Upravni, sudski i drugi pojedinačni akti (rješenja, ugovori, odluke) </vt:lpstr>
      <vt:lpstr>Primjer:</vt:lpstr>
      <vt:lpstr>PowerPoint prezentacija</vt:lpstr>
      <vt:lpstr>Primjer:</vt:lpstr>
      <vt:lpstr>Cijene roba i usluga te naknada </vt:lpstr>
      <vt:lpstr>PowerPoint prezentacija</vt:lpstr>
      <vt:lpstr>Računi za prodaju roba i pružanje usluga prema potrošaču </vt:lpstr>
      <vt:lpstr>PowerPoint prezentacija</vt:lpstr>
      <vt:lpstr>Isplata plaća i naknada, obavijesti o mirovinama </vt:lpstr>
      <vt:lpstr>PowerPoint prezentacija</vt:lpstr>
      <vt:lpstr>IZRADA PLANSKIH I IZVJEŠTAJNIH DOKUMENATA</vt:lpstr>
      <vt:lpstr>IZRADA PLANSKIH I IZVJEŠTAJNIH DOKUMENATA</vt:lpstr>
      <vt:lpstr>SUSTAV IZVRŠAVANJA PRORAČUNA I FINANCIJSKOG PLANA</vt:lpstr>
      <vt:lpstr>FINANCIJSKO I RAČUNOVODSTVENO POSLOVANJE</vt:lpstr>
      <vt:lpstr>FINANCIJSKO I RAČUNOVODSTVENO POSLOVANJE</vt:lpstr>
      <vt:lpstr>FINANCIJSKO I RAČUNOVODSTVENO POSLOVANJE</vt:lpstr>
      <vt:lpstr>FINANCIJSKO I RAČUNOVODSTVENO POSLOVANJE</vt:lpstr>
      <vt:lpstr>FINANCIJSKO I RAČUNOVODSTVENO POSLOVANJE</vt:lpstr>
      <vt:lpstr>FINANCIJSKO I RAČUNOVODSTVENO POSLOVANJE</vt:lpstr>
      <vt:lpstr>FINANCIJSKO I RAČUNOVODSTVENO POSLOVANJE</vt:lpstr>
      <vt:lpstr>FINANCIJSKO I RAČUNOVODSTVENO POSLOVANJE</vt:lpstr>
      <vt:lpstr>FINANCIJSKO I RAČUNOVODSTVENO POSLOVANJE</vt:lpstr>
      <vt:lpstr>FINANCIJSKO I RAČUNOVODSTVENO POSLOVANJE</vt:lpstr>
      <vt:lpstr>FINANCIJSKO I RAČUNOVODSTVENO POSLOVANJE</vt:lpstr>
      <vt:lpstr>FINANCIJSKO I RAČUNOVODSTVENO POSLOVANJE</vt:lpstr>
      <vt:lpstr>FINANCIJSKO I RAČUNOVODSTVENO POSLOVANJE</vt:lpstr>
      <vt:lpstr>FINANCIJSKO I RAČUNOVODSTVENO POSLOVANJE</vt:lpstr>
      <vt:lpstr>PowerPoint prezentacija</vt:lpstr>
      <vt:lpstr>POSLOVANJE</vt:lpstr>
      <vt:lpstr>PowerPoint prezentacija</vt:lpstr>
      <vt:lpstr>FINANCIJSKI IZVJEŠTAJI</vt:lpstr>
      <vt:lpstr>FINANCIJSKI IZVJEŠTAJI</vt:lpstr>
      <vt:lpstr>FINANCIJSKI IZVJEŠTAJI</vt:lpstr>
      <vt:lpstr>FINANCIJSKO I RAČUNOVODSTVENO POSLOVANJE</vt:lpstr>
      <vt:lpstr>PowerPoint prezentacija</vt:lpstr>
      <vt:lpstr>APLIKACIJA ZA FINANCIJSKO IZVJEŠTAVANJE U SUSTAVU PRORAČUNA I REGISTAR PRORAČUNSKIH I IZVANPRORAČUNSKIH KORISNIKA (RKPFI) </vt:lpstr>
      <vt:lpstr>Aplikacija za Financijsko izvještavanje u sustavu proračuna i Registar proračunskih i izvanproračunskih korisnika (RKPFI) </vt:lpstr>
      <vt:lpstr>Način prijave u aplikaciju</vt:lpstr>
      <vt:lpstr>Način prijave u aplikaciju</vt:lpstr>
      <vt:lpstr>PowerPoint prezentacija</vt:lpstr>
      <vt:lpstr>PowerPoint prezentacija</vt:lpstr>
      <vt:lpstr>Registar proračunskih i izvanproračunskih korisnika</vt:lpstr>
      <vt:lpstr>Upis novih korisnika</vt:lpstr>
      <vt:lpstr>Izmjene podataka</vt:lpstr>
      <vt:lpstr>Brisanje korisnika iz Registra  </vt:lpstr>
      <vt:lpstr>Podnošenje financijskih izvještaja</vt:lpstr>
      <vt:lpstr>VAŽNO: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prezentacija</dc:title>
  <dc:creator>Hana Zoričić</dc:creator>
  <cp:lastModifiedBy>PC</cp:lastModifiedBy>
  <cp:revision>174</cp:revision>
  <dcterms:created xsi:type="dcterms:W3CDTF">2022-02-28T13:41:02Z</dcterms:created>
  <dcterms:modified xsi:type="dcterms:W3CDTF">2022-03-30T21:39:16Z</dcterms:modified>
</cp:coreProperties>
</file>