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1621" r:id="rId3"/>
    <p:sldId id="408" r:id="rId4"/>
    <p:sldId id="1119" r:id="rId5"/>
    <p:sldId id="1361" r:id="rId6"/>
    <p:sldId id="1422" r:id="rId7"/>
    <p:sldId id="1097" r:id="rId8"/>
    <p:sldId id="1129" r:id="rId9"/>
    <p:sldId id="1130" r:id="rId10"/>
    <p:sldId id="1131" r:id="rId11"/>
    <p:sldId id="1103" r:id="rId12"/>
    <p:sldId id="1143" r:id="rId13"/>
    <p:sldId id="1144" r:id="rId14"/>
    <p:sldId id="700" r:id="rId15"/>
    <p:sldId id="701" r:id="rId16"/>
    <p:sldId id="1105" r:id="rId17"/>
    <p:sldId id="1132" r:id="rId18"/>
    <p:sldId id="1573" r:id="rId19"/>
    <p:sldId id="622" r:id="rId20"/>
    <p:sldId id="1345" r:id="rId21"/>
    <p:sldId id="1174" r:id="rId22"/>
    <p:sldId id="1175" r:id="rId23"/>
    <p:sldId id="1574" r:id="rId24"/>
    <p:sldId id="1567" r:id="rId25"/>
    <p:sldId id="1572" r:id="rId26"/>
    <p:sldId id="1616" r:id="rId27"/>
    <p:sldId id="1618" r:id="rId28"/>
    <p:sldId id="1617" r:id="rId29"/>
    <p:sldId id="1615" r:id="rId30"/>
    <p:sldId id="1619"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3" d="100"/>
          <a:sy n="73" d="100"/>
        </p:scale>
        <p:origin x="618"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751FBD-AD87-4767-B1CE-3F3A8A01E771}" type="datetimeFigureOut">
              <a:rPr lang="en-US" smtClean="0"/>
              <a:t>3/30/2022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C96E8F-5B3C-4453-B849-522DF3EFC0C0}" type="slidenum">
              <a:rPr lang="en-US" smtClean="0"/>
              <a:t>‹#›</a:t>
            </a:fld>
            <a:endParaRPr lang="en-US"/>
          </a:p>
        </p:txBody>
      </p:sp>
    </p:spTree>
    <p:extLst>
      <p:ext uri="{BB962C8B-B14F-4D97-AF65-F5344CB8AC3E}">
        <p14:creationId xmlns:p14="http://schemas.microsoft.com/office/powerpoint/2010/main" val="38203465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EAE16-01DB-40DB-8081-E4331A9E539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2C2B435-5054-4398-AA82-7A27CC81B7B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C7A54D3-5A20-468A-8439-842B5BD342F8}"/>
              </a:ext>
            </a:extLst>
          </p:cNvPr>
          <p:cNvSpPr>
            <a:spLocks noGrp="1"/>
          </p:cNvSpPr>
          <p:nvPr>
            <p:ph type="dt" sz="half" idx="10"/>
          </p:nvPr>
        </p:nvSpPr>
        <p:spPr/>
        <p:txBody>
          <a:bodyPr/>
          <a:lstStyle/>
          <a:p>
            <a:fld id="{AB7C659D-61D4-46DD-979C-4AA0B2A71202}" type="datetimeFigureOut">
              <a:rPr lang="en-US" smtClean="0"/>
              <a:t>3/30/2022</a:t>
            </a:fld>
            <a:endParaRPr lang="en-US"/>
          </a:p>
        </p:txBody>
      </p:sp>
      <p:sp>
        <p:nvSpPr>
          <p:cNvPr id="5" name="Footer Placeholder 4">
            <a:extLst>
              <a:ext uri="{FF2B5EF4-FFF2-40B4-BE49-F238E27FC236}">
                <a16:creationId xmlns:a16="http://schemas.microsoft.com/office/drawing/2014/main" id="{9C12403B-B062-4C58-BEAB-1489A7CB89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820DB0-FC0A-46FD-BC1E-AB7E396677F3}"/>
              </a:ext>
            </a:extLst>
          </p:cNvPr>
          <p:cNvSpPr>
            <a:spLocks noGrp="1"/>
          </p:cNvSpPr>
          <p:nvPr>
            <p:ph type="sldNum" sz="quarter" idx="12"/>
          </p:nvPr>
        </p:nvSpPr>
        <p:spPr/>
        <p:txBody>
          <a:bodyPr/>
          <a:lstStyle/>
          <a:p>
            <a:fld id="{AA170408-DBEF-4385-997E-6F2412BEA9AC}" type="slidenum">
              <a:rPr lang="en-US" smtClean="0"/>
              <a:t>‹#›</a:t>
            </a:fld>
            <a:endParaRPr lang="en-US"/>
          </a:p>
        </p:txBody>
      </p:sp>
    </p:spTree>
    <p:extLst>
      <p:ext uri="{BB962C8B-B14F-4D97-AF65-F5344CB8AC3E}">
        <p14:creationId xmlns:p14="http://schemas.microsoft.com/office/powerpoint/2010/main" val="37426165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1C6B2-602B-4DEA-A2BE-35C20F8F4D3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6FD09C4-F6B0-4D73-B52E-712945222F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C820D0F-BF25-40F5-AFA1-3E153D5BD2E3}"/>
              </a:ext>
            </a:extLst>
          </p:cNvPr>
          <p:cNvSpPr>
            <a:spLocks noGrp="1"/>
          </p:cNvSpPr>
          <p:nvPr>
            <p:ph type="dt" sz="half" idx="10"/>
          </p:nvPr>
        </p:nvSpPr>
        <p:spPr/>
        <p:txBody>
          <a:bodyPr/>
          <a:lstStyle/>
          <a:p>
            <a:fld id="{AB7C659D-61D4-46DD-979C-4AA0B2A71202}" type="datetimeFigureOut">
              <a:rPr lang="en-US" smtClean="0"/>
              <a:t>3/30/2022</a:t>
            </a:fld>
            <a:endParaRPr lang="en-US"/>
          </a:p>
        </p:txBody>
      </p:sp>
      <p:sp>
        <p:nvSpPr>
          <p:cNvPr id="5" name="Footer Placeholder 4">
            <a:extLst>
              <a:ext uri="{FF2B5EF4-FFF2-40B4-BE49-F238E27FC236}">
                <a16:creationId xmlns:a16="http://schemas.microsoft.com/office/drawing/2014/main" id="{11811C36-6BBC-4953-A61B-47C8674353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57296E-DD39-45AB-A6E5-011B1674779F}"/>
              </a:ext>
            </a:extLst>
          </p:cNvPr>
          <p:cNvSpPr>
            <a:spLocks noGrp="1"/>
          </p:cNvSpPr>
          <p:nvPr>
            <p:ph type="sldNum" sz="quarter" idx="12"/>
          </p:nvPr>
        </p:nvSpPr>
        <p:spPr/>
        <p:txBody>
          <a:bodyPr/>
          <a:lstStyle/>
          <a:p>
            <a:fld id="{AA170408-DBEF-4385-997E-6F2412BEA9AC}" type="slidenum">
              <a:rPr lang="en-US" smtClean="0"/>
              <a:t>‹#›</a:t>
            </a:fld>
            <a:endParaRPr lang="en-US"/>
          </a:p>
        </p:txBody>
      </p:sp>
    </p:spTree>
    <p:extLst>
      <p:ext uri="{BB962C8B-B14F-4D97-AF65-F5344CB8AC3E}">
        <p14:creationId xmlns:p14="http://schemas.microsoft.com/office/powerpoint/2010/main" val="26483033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5EB470-167D-45EE-81FC-8C4E651F363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04903F1-FA95-45F7-A28B-B03B24A4EC8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441281-4163-4615-A06F-81E785EACFC7}"/>
              </a:ext>
            </a:extLst>
          </p:cNvPr>
          <p:cNvSpPr>
            <a:spLocks noGrp="1"/>
          </p:cNvSpPr>
          <p:nvPr>
            <p:ph type="dt" sz="half" idx="10"/>
          </p:nvPr>
        </p:nvSpPr>
        <p:spPr/>
        <p:txBody>
          <a:bodyPr/>
          <a:lstStyle/>
          <a:p>
            <a:fld id="{AB7C659D-61D4-46DD-979C-4AA0B2A71202}" type="datetimeFigureOut">
              <a:rPr lang="en-US" smtClean="0"/>
              <a:t>3/30/2022</a:t>
            </a:fld>
            <a:endParaRPr lang="en-US"/>
          </a:p>
        </p:txBody>
      </p:sp>
      <p:sp>
        <p:nvSpPr>
          <p:cNvPr id="5" name="Footer Placeholder 4">
            <a:extLst>
              <a:ext uri="{FF2B5EF4-FFF2-40B4-BE49-F238E27FC236}">
                <a16:creationId xmlns:a16="http://schemas.microsoft.com/office/drawing/2014/main" id="{A5AB83A4-F37F-4426-91EB-50ACADC590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4272A5-CEE3-4EAD-8884-54BC871EA670}"/>
              </a:ext>
            </a:extLst>
          </p:cNvPr>
          <p:cNvSpPr>
            <a:spLocks noGrp="1"/>
          </p:cNvSpPr>
          <p:nvPr>
            <p:ph type="sldNum" sz="quarter" idx="12"/>
          </p:nvPr>
        </p:nvSpPr>
        <p:spPr/>
        <p:txBody>
          <a:bodyPr/>
          <a:lstStyle/>
          <a:p>
            <a:fld id="{AA170408-DBEF-4385-997E-6F2412BEA9AC}" type="slidenum">
              <a:rPr lang="en-US" smtClean="0"/>
              <a:t>‹#›</a:t>
            </a:fld>
            <a:endParaRPr lang="en-US"/>
          </a:p>
        </p:txBody>
      </p:sp>
    </p:spTree>
    <p:extLst>
      <p:ext uri="{BB962C8B-B14F-4D97-AF65-F5344CB8AC3E}">
        <p14:creationId xmlns:p14="http://schemas.microsoft.com/office/powerpoint/2010/main" val="2253549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4A6CCA-E893-4D96-9DFE-9A44C06593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3F71925-237E-43E0-A877-8340328D633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937C39B-B539-4D4F-9CE1-4D5AE3FAAA15}"/>
              </a:ext>
            </a:extLst>
          </p:cNvPr>
          <p:cNvSpPr>
            <a:spLocks noGrp="1"/>
          </p:cNvSpPr>
          <p:nvPr>
            <p:ph type="dt" sz="half" idx="10"/>
          </p:nvPr>
        </p:nvSpPr>
        <p:spPr/>
        <p:txBody>
          <a:bodyPr/>
          <a:lstStyle/>
          <a:p>
            <a:fld id="{AB7C659D-61D4-46DD-979C-4AA0B2A71202}" type="datetimeFigureOut">
              <a:rPr lang="en-US" smtClean="0"/>
              <a:t>3/30/2022</a:t>
            </a:fld>
            <a:endParaRPr lang="en-US"/>
          </a:p>
        </p:txBody>
      </p:sp>
      <p:sp>
        <p:nvSpPr>
          <p:cNvPr id="5" name="Footer Placeholder 4">
            <a:extLst>
              <a:ext uri="{FF2B5EF4-FFF2-40B4-BE49-F238E27FC236}">
                <a16:creationId xmlns:a16="http://schemas.microsoft.com/office/drawing/2014/main" id="{EC6CE9C7-83BE-4DB1-90AA-0679833875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F775D3-534F-4CAA-9866-1AB54035F970}"/>
              </a:ext>
            </a:extLst>
          </p:cNvPr>
          <p:cNvSpPr>
            <a:spLocks noGrp="1"/>
          </p:cNvSpPr>
          <p:nvPr>
            <p:ph type="sldNum" sz="quarter" idx="12"/>
          </p:nvPr>
        </p:nvSpPr>
        <p:spPr/>
        <p:txBody>
          <a:bodyPr/>
          <a:lstStyle/>
          <a:p>
            <a:fld id="{AA170408-DBEF-4385-997E-6F2412BEA9AC}" type="slidenum">
              <a:rPr lang="en-US" smtClean="0"/>
              <a:t>‹#›</a:t>
            </a:fld>
            <a:endParaRPr lang="en-US"/>
          </a:p>
        </p:txBody>
      </p:sp>
    </p:spTree>
    <p:extLst>
      <p:ext uri="{BB962C8B-B14F-4D97-AF65-F5344CB8AC3E}">
        <p14:creationId xmlns:p14="http://schemas.microsoft.com/office/powerpoint/2010/main" val="25781086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410EFA-8E4A-41D7-BB52-EAEC8ABD94E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259DA29-B391-40DA-9E7D-5B7D7C13DEF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96FFFF8-4958-4F3B-A955-A874739743AE}"/>
              </a:ext>
            </a:extLst>
          </p:cNvPr>
          <p:cNvSpPr>
            <a:spLocks noGrp="1"/>
          </p:cNvSpPr>
          <p:nvPr>
            <p:ph type="dt" sz="half" idx="10"/>
          </p:nvPr>
        </p:nvSpPr>
        <p:spPr/>
        <p:txBody>
          <a:bodyPr/>
          <a:lstStyle/>
          <a:p>
            <a:fld id="{AB7C659D-61D4-46DD-979C-4AA0B2A71202}" type="datetimeFigureOut">
              <a:rPr lang="en-US" smtClean="0"/>
              <a:t>3/30/2022</a:t>
            </a:fld>
            <a:endParaRPr lang="en-US"/>
          </a:p>
        </p:txBody>
      </p:sp>
      <p:sp>
        <p:nvSpPr>
          <p:cNvPr id="5" name="Footer Placeholder 4">
            <a:extLst>
              <a:ext uri="{FF2B5EF4-FFF2-40B4-BE49-F238E27FC236}">
                <a16:creationId xmlns:a16="http://schemas.microsoft.com/office/drawing/2014/main" id="{3EBA5BAA-63D1-4101-BF5A-B690450269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58A210-F36E-4DC5-B991-F67B23E905C4}"/>
              </a:ext>
            </a:extLst>
          </p:cNvPr>
          <p:cNvSpPr>
            <a:spLocks noGrp="1"/>
          </p:cNvSpPr>
          <p:nvPr>
            <p:ph type="sldNum" sz="quarter" idx="12"/>
          </p:nvPr>
        </p:nvSpPr>
        <p:spPr/>
        <p:txBody>
          <a:bodyPr/>
          <a:lstStyle/>
          <a:p>
            <a:fld id="{AA170408-DBEF-4385-997E-6F2412BEA9AC}" type="slidenum">
              <a:rPr lang="en-US" smtClean="0"/>
              <a:t>‹#›</a:t>
            </a:fld>
            <a:endParaRPr lang="en-US"/>
          </a:p>
        </p:txBody>
      </p:sp>
    </p:spTree>
    <p:extLst>
      <p:ext uri="{BB962C8B-B14F-4D97-AF65-F5344CB8AC3E}">
        <p14:creationId xmlns:p14="http://schemas.microsoft.com/office/powerpoint/2010/main" val="29302782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CCA1B-2B99-470C-AA7D-610DE27C070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88DDA81-CCD8-49BD-926C-33DEFAD9492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0EB0893-6DDB-46F0-B186-952F30AFE7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6798BC5-DC0E-4DFE-AC95-21D70665E247}"/>
              </a:ext>
            </a:extLst>
          </p:cNvPr>
          <p:cNvSpPr>
            <a:spLocks noGrp="1"/>
          </p:cNvSpPr>
          <p:nvPr>
            <p:ph type="dt" sz="half" idx="10"/>
          </p:nvPr>
        </p:nvSpPr>
        <p:spPr/>
        <p:txBody>
          <a:bodyPr/>
          <a:lstStyle/>
          <a:p>
            <a:fld id="{AB7C659D-61D4-46DD-979C-4AA0B2A71202}" type="datetimeFigureOut">
              <a:rPr lang="en-US" smtClean="0"/>
              <a:t>3/30/2022</a:t>
            </a:fld>
            <a:endParaRPr lang="en-US"/>
          </a:p>
        </p:txBody>
      </p:sp>
      <p:sp>
        <p:nvSpPr>
          <p:cNvPr id="6" name="Footer Placeholder 5">
            <a:extLst>
              <a:ext uri="{FF2B5EF4-FFF2-40B4-BE49-F238E27FC236}">
                <a16:creationId xmlns:a16="http://schemas.microsoft.com/office/drawing/2014/main" id="{04C7B823-E52F-49E5-84D7-C0F1AC8F7F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A50657C-BE8E-4C23-9F17-B8B24A923124}"/>
              </a:ext>
            </a:extLst>
          </p:cNvPr>
          <p:cNvSpPr>
            <a:spLocks noGrp="1"/>
          </p:cNvSpPr>
          <p:nvPr>
            <p:ph type="sldNum" sz="quarter" idx="12"/>
          </p:nvPr>
        </p:nvSpPr>
        <p:spPr/>
        <p:txBody>
          <a:bodyPr/>
          <a:lstStyle/>
          <a:p>
            <a:fld id="{AA170408-DBEF-4385-997E-6F2412BEA9AC}" type="slidenum">
              <a:rPr lang="en-US" smtClean="0"/>
              <a:t>‹#›</a:t>
            </a:fld>
            <a:endParaRPr lang="en-US"/>
          </a:p>
        </p:txBody>
      </p:sp>
    </p:spTree>
    <p:extLst>
      <p:ext uri="{BB962C8B-B14F-4D97-AF65-F5344CB8AC3E}">
        <p14:creationId xmlns:p14="http://schemas.microsoft.com/office/powerpoint/2010/main" val="32509472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E18D8-0B6C-4DD8-9B2E-BD2C0775F04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DFD330D-A9D6-4B34-8924-D9F9769E473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C342C20-3EE8-4956-8038-053B51272AB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F1F1422-4665-4CF1-87B8-E6D6857C0BC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66E380-7CA7-4BC3-B042-1FFA98F3BC8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7916753-15D8-4B32-9556-749DB456000A}"/>
              </a:ext>
            </a:extLst>
          </p:cNvPr>
          <p:cNvSpPr>
            <a:spLocks noGrp="1"/>
          </p:cNvSpPr>
          <p:nvPr>
            <p:ph type="dt" sz="half" idx="10"/>
          </p:nvPr>
        </p:nvSpPr>
        <p:spPr/>
        <p:txBody>
          <a:bodyPr/>
          <a:lstStyle/>
          <a:p>
            <a:fld id="{AB7C659D-61D4-46DD-979C-4AA0B2A71202}" type="datetimeFigureOut">
              <a:rPr lang="en-US" smtClean="0"/>
              <a:t>3/30/2022</a:t>
            </a:fld>
            <a:endParaRPr lang="en-US"/>
          </a:p>
        </p:txBody>
      </p:sp>
      <p:sp>
        <p:nvSpPr>
          <p:cNvPr id="8" name="Footer Placeholder 7">
            <a:extLst>
              <a:ext uri="{FF2B5EF4-FFF2-40B4-BE49-F238E27FC236}">
                <a16:creationId xmlns:a16="http://schemas.microsoft.com/office/drawing/2014/main" id="{5D96AF20-5DDD-453F-8DEE-D646A232FA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373AE1B-BD98-4384-981F-8D90F92D1EF3}"/>
              </a:ext>
            </a:extLst>
          </p:cNvPr>
          <p:cNvSpPr>
            <a:spLocks noGrp="1"/>
          </p:cNvSpPr>
          <p:nvPr>
            <p:ph type="sldNum" sz="quarter" idx="12"/>
          </p:nvPr>
        </p:nvSpPr>
        <p:spPr/>
        <p:txBody>
          <a:bodyPr/>
          <a:lstStyle/>
          <a:p>
            <a:fld id="{AA170408-DBEF-4385-997E-6F2412BEA9AC}" type="slidenum">
              <a:rPr lang="en-US" smtClean="0"/>
              <a:t>‹#›</a:t>
            </a:fld>
            <a:endParaRPr lang="en-US"/>
          </a:p>
        </p:txBody>
      </p:sp>
    </p:spTree>
    <p:extLst>
      <p:ext uri="{BB962C8B-B14F-4D97-AF65-F5344CB8AC3E}">
        <p14:creationId xmlns:p14="http://schemas.microsoft.com/office/powerpoint/2010/main" val="42476458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501BB-0ED5-43B4-B187-3F74D838170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5D54694-46F3-4E49-9EBE-EE2A69854AA3}"/>
              </a:ext>
            </a:extLst>
          </p:cNvPr>
          <p:cNvSpPr>
            <a:spLocks noGrp="1"/>
          </p:cNvSpPr>
          <p:nvPr>
            <p:ph type="dt" sz="half" idx="10"/>
          </p:nvPr>
        </p:nvSpPr>
        <p:spPr/>
        <p:txBody>
          <a:bodyPr/>
          <a:lstStyle/>
          <a:p>
            <a:fld id="{AB7C659D-61D4-46DD-979C-4AA0B2A71202}" type="datetimeFigureOut">
              <a:rPr lang="en-US" smtClean="0"/>
              <a:t>3/30/2022</a:t>
            </a:fld>
            <a:endParaRPr lang="en-US"/>
          </a:p>
        </p:txBody>
      </p:sp>
      <p:sp>
        <p:nvSpPr>
          <p:cNvPr id="4" name="Footer Placeholder 3">
            <a:extLst>
              <a:ext uri="{FF2B5EF4-FFF2-40B4-BE49-F238E27FC236}">
                <a16:creationId xmlns:a16="http://schemas.microsoft.com/office/drawing/2014/main" id="{6E265F10-71C2-4957-932D-94445CC294C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968DF30-176B-4509-9C04-E362BB7D46F7}"/>
              </a:ext>
            </a:extLst>
          </p:cNvPr>
          <p:cNvSpPr>
            <a:spLocks noGrp="1"/>
          </p:cNvSpPr>
          <p:nvPr>
            <p:ph type="sldNum" sz="quarter" idx="12"/>
          </p:nvPr>
        </p:nvSpPr>
        <p:spPr/>
        <p:txBody>
          <a:bodyPr/>
          <a:lstStyle/>
          <a:p>
            <a:fld id="{AA170408-DBEF-4385-997E-6F2412BEA9AC}" type="slidenum">
              <a:rPr lang="en-US" smtClean="0"/>
              <a:t>‹#›</a:t>
            </a:fld>
            <a:endParaRPr lang="en-US"/>
          </a:p>
        </p:txBody>
      </p:sp>
    </p:spTree>
    <p:extLst>
      <p:ext uri="{BB962C8B-B14F-4D97-AF65-F5344CB8AC3E}">
        <p14:creationId xmlns:p14="http://schemas.microsoft.com/office/powerpoint/2010/main" val="1068076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39F5E16-C9D5-48CD-A46B-6428C74C0771}"/>
              </a:ext>
            </a:extLst>
          </p:cNvPr>
          <p:cNvSpPr>
            <a:spLocks noGrp="1"/>
          </p:cNvSpPr>
          <p:nvPr>
            <p:ph type="dt" sz="half" idx="10"/>
          </p:nvPr>
        </p:nvSpPr>
        <p:spPr/>
        <p:txBody>
          <a:bodyPr/>
          <a:lstStyle/>
          <a:p>
            <a:fld id="{AB7C659D-61D4-46DD-979C-4AA0B2A71202}" type="datetimeFigureOut">
              <a:rPr lang="en-US" smtClean="0"/>
              <a:t>3/30/2022</a:t>
            </a:fld>
            <a:endParaRPr lang="en-US"/>
          </a:p>
        </p:txBody>
      </p:sp>
      <p:sp>
        <p:nvSpPr>
          <p:cNvPr id="3" name="Footer Placeholder 2">
            <a:extLst>
              <a:ext uri="{FF2B5EF4-FFF2-40B4-BE49-F238E27FC236}">
                <a16:creationId xmlns:a16="http://schemas.microsoft.com/office/drawing/2014/main" id="{E4900D24-629D-4ACE-9E56-B2FD3BC58E7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2AF1BF3-FC96-42ED-883A-836B5F3359F4}"/>
              </a:ext>
            </a:extLst>
          </p:cNvPr>
          <p:cNvSpPr>
            <a:spLocks noGrp="1"/>
          </p:cNvSpPr>
          <p:nvPr>
            <p:ph type="sldNum" sz="quarter" idx="12"/>
          </p:nvPr>
        </p:nvSpPr>
        <p:spPr/>
        <p:txBody>
          <a:bodyPr/>
          <a:lstStyle/>
          <a:p>
            <a:fld id="{AA170408-DBEF-4385-997E-6F2412BEA9AC}" type="slidenum">
              <a:rPr lang="en-US" smtClean="0"/>
              <a:t>‹#›</a:t>
            </a:fld>
            <a:endParaRPr lang="en-US"/>
          </a:p>
        </p:txBody>
      </p:sp>
    </p:spTree>
    <p:extLst>
      <p:ext uri="{BB962C8B-B14F-4D97-AF65-F5344CB8AC3E}">
        <p14:creationId xmlns:p14="http://schemas.microsoft.com/office/powerpoint/2010/main" val="10198223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76E80B-F873-4E62-BE36-A693E79718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2F6F84C-3C2C-4424-B57F-BB96A1D1A2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A045C32-CD3F-4FB8-999C-36CAE9FE79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45986C-4FAE-48EF-AE15-B089590FD439}"/>
              </a:ext>
            </a:extLst>
          </p:cNvPr>
          <p:cNvSpPr>
            <a:spLocks noGrp="1"/>
          </p:cNvSpPr>
          <p:nvPr>
            <p:ph type="dt" sz="half" idx="10"/>
          </p:nvPr>
        </p:nvSpPr>
        <p:spPr/>
        <p:txBody>
          <a:bodyPr/>
          <a:lstStyle/>
          <a:p>
            <a:fld id="{AB7C659D-61D4-46DD-979C-4AA0B2A71202}" type="datetimeFigureOut">
              <a:rPr lang="en-US" smtClean="0"/>
              <a:t>3/30/2022</a:t>
            </a:fld>
            <a:endParaRPr lang="en-US"/>
          </a:p>
        </p:txBody>
      </p:sp>
      <p:sp>
        <p:nvSpPr>
          <p:cNvPr id="6" name="Footer Placeholder 5">
            <a:extLst>
              <a:ext uri="{FF2B5EF4-FFF2-40B4-BE49-F238E27FC236}">
                <a16:creationId xmlns:a16="http://schemas.microsoft.com/office/drawing/2014/main" id="{3F4C7149-CA17-4CCC-8168-7A64016C37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7573B1-005C-4948-B68C-5C8A5041964F}"/>
              </a:ext>
            </a:extLst>
          </p:cNvPr>
          <p:cNvSpPr>
            <a:spLocks noGrp="1"/>
          </p:cNvSpPr>
          <p:nvPr>
            <p:ph type="sldNum" sz="quarter" idx="12"/>
          </p:nvPr>
        </p:nvSpPr>
        <p:spPr/>
        <p:txBody>
          <a:bodyPr/>
          <a:lstStyle/>
          <a:p>
            <a:fld id="{AA170408-DBEF-4385-997E-6F2412BEA9AC}" type="slidenum">
              <a:rPr lang="en-US" smtClean="0"/>
              <a:t>‹#›</a:t>
            </a:fld>
            <a:endParaRPr lang="en-US"/>
          </a:p>
        </p:txBody>
      </p:sp>
    </p:spTree>
    <p:extLst>
      <p:ext uri="{BB962C8B-B14F-4D97-AF65-F5344CB8AC3E}">
        <p14:creationId xmlns:p14="http://schemas.microsoft.com/office/powerpoint/2010/main" val="2050758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D95C50-DB87-4F41-812C-D8B5581062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DEBDF28-E902-4CBC-8080-0A4A610BE27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F693E4C-8F18-4ADE-86D8-EE11446D41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26116AD-5D16-46F9-AC72-E7DC1EB06F5E}"/>
              </a:ext>
            </a:extLst>
          </p:cNvPr>
          <p:cNvSpPr>
            <a:spLocks noGrp="1"/>
          </p:cNvSpPr>
          <p:nvPr>
            <p:ph type="dt" sz="half" idx="10"/>
          </p:nvPr>
        </p:nvSpPr>
        <p:spPr/>
        <p:txBody>
          <a:bodyPr/>
          <a:lstStyle/>
          <a:p>
            <a:fld id="{AB7C659D-61D4-46DD-979C-4AA0B2A71202}" type="datetimeFigureOut">
              <a:rPr lang="en-US" smtClean="0"/>
              <a:t>3/30/2022</a:t>
            </a:fld>
            <a:endParaRPr lang="en-US"/>
          </a:p>
        </p:txBody>
      </p:sp>
      <p:sp>
        <p:nvSpPr>
          <p:cNvPr id="6" name="Footer Placeholder 5">
            <a:extLst>
              <a:ext uri="{FF2B5EF4-FFF2-40B4-BE49-F238E27FC236}">
                <a16:creationId xmlns:a16="http://schemas.microsoft.com/office/drawing/2014/main" id="{EA45231B-D7C3-4350-B3D2-081F957922C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7EB5BFD-5E6F-4AC4-9425-E51F3817CC34}"/>
              </a:ext>
            </a:extLst>
          </p:cNvPr>
          <p:cNvSpPr>
            <a:spLocks noGrp="1"/>
          </p:cNvSpPr>
          <p:nvPr>
            <p:ph type="sldNum" sz="quarter" idx="12"/>
          </p:nvPr>
        </p:nvSpPr>
        <p:spPr/>
        <p:txBody>
          <a:bodyPr/>
          <a:lstStyle/>
          <a:p>
            <a:fld id="{AA170408-DBEF-4385-997E-6F2412BEA9AC}" type="slidenum">
              <a:rPr lang="en-US" smtClean="0"/>
              <a:t>‹#›</a:t>
            </a:fld>
            <a:endParaRPr lang="en-US"/>
          </a:p>
        </p:txBody>
      </p:sp>
    </p:spTree>
    <p:extLst>
      <p:ext uri="{BB962C8B-B14F-4D97-AF65-F5344CB8AC3E}">
        <p14:creationId xmlns:p14="http://schemas.microsoft.com/office/powerpoint/2010/main" val="2483920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D9CDD10-C583-48D7-AB34-CE0BB30E9E4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221DDB5-0BB5-4B9E-A98C-F3C0E0E3DC7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8A4EEB-0149-43E4-BE7F-7AADA50EC4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7C659D-61D4-46DD-979C-4AA0B2A71202}" type="datetimeFigureOut">
              <a:rPr lang="en-US" smtClean="0"/>
              <a:t>3/30/2022</a:t>
            </a:fld>
            <a:endParaRPr lang="en-US"/>
          </a:p>
        </p:txBody>
      </p:sp>
      <p:sp>
        <p:nvSpPr>
          <p:cNvPr id="5" name="Footer Placeholder 4">
            <a:extLst>
              <a:ext uri="{FF2B5EF4-FFF2-40B4-BE49-F238E27FC236}">
                <a16:creationId xmlns:a16="http://schemas.microsoft.com/office/drawing/2014/main" id="{EEE7B95C-8E92-4EC4-8977-A4CBAE56CE0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DF5F0C0-4520-4CBD-A19B-E83172B3253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170408-DBEF-4385-997E-6F2412BEA9AC}" type="slidenum">
              <a:rPr lang="en-US" smtClean="0"/>
              <a:t>‹#›</a:t>
            </a:fld>
            <a:endParaRPr lang="en-US"/>
          </a:p>
        </p:txBody>
      </p:sp>
    </p:spTree>
    <p:extLst>
      <p:ext uri="{BB962C8B-B14F-4D97-AF65-F5344CB8AC3E}">
        <p14:creationId xmlns:p14="http://schemas.microsoft.com/office/powerpoint/2010/main" val="1172324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51B5E-F37C-4E31-8FC5-F1DD200996CB}"/>
              </a:ext>
            </a:extLst>
          </p:cNvPr>
          <p:cNvSpPr>
            <a:spLocks noGrp="1"/>
          </p:cNvSpPr>
          <p:nvPr>
            <p:ph type="ctrTitle"/>
          </p:nvPr>
        </p:nvSpPr>
        <p:spPr/>
        <p:txBody>
          <a:bodyPr>
            <a:normAutofit fontScale="90000"/>
          </a:bodyPr>
          <a:lstStyle/>
          <a:p>
            <a:r>
              <a:rPr lang="en-US" sz="4400" b="1" i="0" dirty="0">
                <a:solidFill>
                  <a:srgbClr val="FF0000"/>
                </a:solidFill>
                <a:effectLst/>
                <a:latin typeface="Verdana" panose="020B0604030504040204" pitchFamily="34" charset="0"/>
              </a:rPr>
              <a:t>Novine u </a:t>
            </a:r>
            <a:r>
              <a:rPr lang="en-US" sz="4400" b="1" i="0" dirty="0" err="1">
                <a:solidFill>
                  <a:srgbClr val="FF0000"/>
                </a:solidFill>
                <a:effectLst/>
                <a:latin typeface="Verdana" panose="020B0604030504040204" pitchFamily="34" charset="0"/>
              </a:rPr>
              <a:t>sudskoj</a:t>
            </a:r>
            <a:r>
              <a:rPr lang="en-US" sz="4400" b="1" i="0" dirty="0">
                <a:solidFill>
                  <a:srgbClr val="FF0000"/>
                </a:solidFill>
                <a:effectLst/>
                <a:latin typeface="Verdana" panose="020B0604030504040204" pitchFamily="34" charset="0"/>
              </a:rPr>
              <a:t> </a:t>
            </a:r>
            <a:r>
              <a:rPr lang="en-US" sz="4400" b="1" i="0" dirty="0" err="1">
                <a:solidFill>
                  <a:srgbClr val="FF0000"/>
                </a:solidFill>
                <a:effectLst/>
                <a:latin typeface="Verdana" panose="020B0604030504040204" pitchFamily="34" charset="0"/>
              </a:rPr>
              <a:t>praksi</a:t>
            </a:r>
            <a:r>
              <a:rPr lang="en-US" sz="4400" b="1" i="0" dirty="0">
                <a:solidFill>
                  <a:srgbClr val="FF0000"/>
                </a:solidFill>
                <a:effectLst/>
                <a:latin typeface="Verdana" panose="020B0604030504040204" pitchFamily="34" charset="0"/>
              </a:rPr>
              <a:t> o </a:t>
            </a:r>
            <a:r>
              <a:rPr lang="en-US" sz="4400" b="1" i="0" dirty="0" err="1">
                <a:solidFill>
                  <a:srgbClr val="FF0000"/>
                </a:solidFill>
                <a:effectLst/>
                <a:latin typeface="Verdana" panose="020B0604030504040204" pitchFamily="34" charset="0"/>
              </a:rPr>
              <a:t>zaštiti</a:t>
            </a:r>
            <a:r>
              <a:rPr lang="en-US" sz="4400" b="1" i="0" dirty="0">
                <a:solidFill>
                  <a:srgbClr val="FF0000"/>
                </a:solidFill>
                <a:effectLst/>
                <a:latin typeface="Verdana" panose="020B0604030504040204" pitchFamily="34" charset="0"/>
              </a:rPr>
              <a:t> </a:t>
            </a:r>
            <a:r>
              <a:rPr lang="en-US" sz="4400" b="1" i="0" dirty="0" err="1">
                <a:solidFill>
                  <a:srgbClr val="FF0000"/>
                </a:solidFill>
                <a:effectLst/>
                <a:latin typeface="Verdana" panose="020B0604030504040204" pitchFamily="34" charset="0"/>
              </a:rPr>
              <a:t>dostojanstva</a:t>
            </a:r>
            <a:r>
              <a:rPr lang="en-US" sz="4400" b="1" i="0" dirty="0">
                <a:solidFill>
                  <a:srgbClr val="FF0000"/>
                </a:solidFill>
                <a:effectLst/>
                <a:latin typeface="Verdana" panose="020B0604030504040204" pitchFamily="34" charset="0"/>
              </a:rPr>
              <a:t> </a:t>
            </a:r>
            <a:r>
              <a:rPr lang="en-US" sz="4400" b="1" i="0" dirty="0" err="1">
                <a:solidFill>
                  <a:srgbClr val="FF0000"/>
                </a:solidFill>
                <a:effectLst/>
                <a:latin typeface="Verdana" panose="020B0604030504040204" pitchFamily="34" charset="0"/>
              </a:rPr>
              <a:t>radnika</a:t>
            </a:r>
            <a:r>
              <a:rPr lang="en-US" sz="4400" b="1" i="0" dirty="0">
                <a:solidFill>
                  <a:srgbClr val="FF0000"/>
                </a:solidFill>
                <a:effectLst/>
                <a:latin typeface="Verdana" panose="020B0604030504040204" pitchFamily="34" charset="0"/>
              </a:rPr>
              <a:t/>
            </a:r>
            <a:br>
              <a:rPr lang="en-US" sz="4400" b="1" i="0" dirty="0">
                <a:solidFill>
                  <a:srgbClr val="FF0000"/>
                </a:solidFill>
                <a:effectLst/>
                <a:latin typeface="Verdana" panose="020B0604030504040204" pitchFamily="34" charset="0"/>
              </a:rPr>
            </a:br>
            <a:r>
              <a:rPr lang="en-US" sz="4400" b="1" i="0" dirty="0">
                <a:solidFill>
                  <a:srgbClr val="FF0000"/>
                </a:solidFill>
                <a:effectLst/>
                <a:latin typeface="Verdana" panose="020B0604030504040204" pitchFamily="34" charset="0"/>
              </a:rPr>
              <a:t>-</a:t>
            </a:r>
            <a:br>
              <a:rPr lang="en-US" sz="4400" b="1" i="0" dirty="0">
                <a:solidFill>
                  <a:srgbClr val="FF0000"/>
                </a:solidFill>
                <a:effectLst/>
                <a:latin typeface="Verdana" panose="020B0604030504040204" pitchFamily="34" charset="0"/>
              </a:rPr>
            </a:br>
            <a:r>
              <a:rPr lang="en-US" sz="4400" b="1" i="0" dirty="0">
                <a:solidFill>
                  <a:srgbClr val="FF0000"/>
                </a:solidFill>
                <a:effectLst/>
                <a:latin typeface="Verdana" panose="020B0604030504040204" pitchFamily="34" charset="0"/>
              </a:rPr>
              <a:t>Novi </a:t>
            </a:r>
            <a:r>
              <a:rPr lang="en-US" sz="4400" b="1" i="0" dirty="0" err="1">
                <a:solidFill>
                  <a:srgbClr val="FF0000"/>
                </a:solidFill>
                <a:effectLst/>
                <a:latin typeface="Verdana" panose="020B0604030504040204" pitchFamily="34" charset="0"/>
              </a:rPr>
              <a:t>Zakon</a:t>
            </a:r>
            <a:r>
              <a:rPr lang="en-US" sz="4400" b="1" i="0" dirty="0">
                <a:solidFill>
                  <a:srgbClr val="FF0000"/>
                </a:solidFill>
                <a:effectLst/>
                <a:latin typeface="Verdana" panose="020B0604030504040204" pitchFamily="34" charset="0"/>
              </a:rPr>
              <a:t> o </a:t>
            </a:r>
            <a:r>
              <a:rPr lang="en-US" sz="4400" b="1" i="0" dirty="0" err="1">
                <a:solidFill>
                  <a:srgbClr val="FF0000"/>
                </a:solidFill>
                <a:effectLst/>
                <a:latin typeface="Verdana" panose="020B0604030504040204" pitchFamily="34" charset="0"/>
              </a:rPr>
              <a:t>zaštiti</a:t>
            </a:r>
            <a:r>
              <a:rPr lang="en-US" sz="4400" b="1" i="0" dirty="0">
                <a:solidFill>
                  <a:srgbClr val="FF0000"/>
                </a:solidFill>
                <a:effectLst/>
                <a:latin typeface="Verdana" panose="020B0604030504040204" pitchFamily="34" charset="0"/>
              </a:rPr>
              <a:t> </a:t>
            </a:r>
            <a:r>
              <a:rPr lang="en-US" sz="4400" b="1" i="0" dirty="0" err="1">
                <a:solidFill>
                  <a:srgbClr val="FF0000"/>
                </a:solidFill>
                <a:effectLst/>
                <a:latin typeface="Verdana" panose="020B0604030504040204" pitchFamily="34" charset="0"/>
              </a:rPr>
              <a:t>prijavitelja</a:t>
            </a:r>
            <a:r>
              <a:rPr lang="en-US" sz="4400" b="1" i="0" dirty="0">
                <a:solidFill>
                  <a:srgbClr val="FF0000"/>
                </a:solidFill>
                <a:effectLst/>
                <a:latin typeface="Verdana" panose="020B0604030504040204" pitchFamily="34" charset="0"/>
              </a:rPr>
              <a:t> </a:t>
            </a:r>
            <a:r>
              <a:rPr lang="en-US" sz="4400" b="1" i="0" dirty="0" err="1">
                <a:solidFill>
                  <a:srgbClr val="FF0000"/>
                </a:solidFill>
                <a:effectLst/>
                <a:latin typeface="Verdana" panose="020B0604030504040204" pitchFamily="34" charset="0"/>
              </a:rPr>
              <a:t>nepravilnosti</a:t>
            </a:r>
            <a:endParaRPr lang="en-US" sz="4400" dirty="0"/>
          </a:p>
        </p:txBody>
      </p:sp>
      <p:sp>
        <p:nvSpPr>
          <p:cNvPr id="3" name="Subtitle 2">
            <a:extLst>
              <a:ext uri="{FF2B5EF4-FFF2-40B4-BE49-F238E27FC236}">
                <a16:creationId xmlns:a16="http://schemas.microsoft.com/office/drawing/2014/main" id="{1F4A3D9C-398B-49CB-BC3E-D993AACCA06C}"/>
              </a:ext>
            </a:extLst>
          </p:cNvPr>
          <p:cNvSpPr>
            <a:spLocks noGrp="1"/>
          </p:cNvSpPr>
          <p:nvPr>
            <p:ph type="subTitle" idx="1"/>
          </p:nvPr>
        </p:nvSpPr>
        <p:spPr>
          <a:xfrm>
            <a:off x="1371600" y="3602038"/>
            <a:ext cx="9296400" cy="2707322"/>
          </a:xfrm>
        </p:spPr>
        <p:txBody>
          <a:bodyPr>
            <a:normAutofit/>
          </a:bodyPr>
          <a:lstStyle/>
          <a:p>
            <a:endParaRPr lang="hr-HR" dirty="0"/>
          </a:p>
          <a:p>
            <a:r>
              <a:rPr lang="hr-HR" dirty="0"/>
              <a:t>mr.sc.Iris Gović Penić</a:t>
            </a:r>
          </a:p>
          <a:p>
            <a:r>
              <a:rPr lang="hr-HR" dirty="0"/>
              <a:t>sutkinja Županijskog suda u </a:t>
            </a:r>
            <a:r>
              <a:rPr lang="hr-HR" dirty="0" smtClean="0"/>
              <a:t>Zagrebu</a:t>
            </a:r>
            <a:endParaRPr lang="hr-HR" dirty="0"/>
          </a:p>
          <a:p>
            <a:r>
              <a:rPr lang="hr-HR" b="1" dirty="0"/>
              <a:t>Kovačić konzalting d.o.o. – </a:t>
            </a:r>
            <a:r>
              <a:rPr lang="hr-HR" b="1" dirty="0" err="1"/>
              <a:t>Tučepi</a:t>
            </a:r>
            <a:r>
              <a:rPr lang="hr-HR" b="1" dirty="0"/>
              <a:t>, ožujak 2022.</a:t>
            </a:r>
            <a:endParaRPr lang="en-US" dirty="0"/>
          </a:p>
        </p:txBody>
      </p:sp>
    </p:spTree>
    <p:extLst>
      <p:ext uri="{BB962C8B-B14F-4D97-AF65-F5344CB8AC3E}">
        <p14:creationId xmlns:p14="http://schemas.microsoft.com/office/powerpoint/2010/main" val="39476631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22423-A95B-4228-ADD8-617BD1B3AE0C}"/>
              </a:ext>
            </a:extLst>
          </p:cNvPr>
          <p:cNvSpPr>
            <a:spLocks noGrp="1"/>
          </p:cNvSpPr>
          <p:nvPr>
            <p:ph type="title"/>
          </p:nvPr>
        </p:nvSpPr>
        <p:spPr/>
        <p:txBody>
          <a:bodyPr/>
          <a:lstStyle/>
          <a:p>
            <a:pPr algn="ctr"/>
            <a:r>
              <a:rPr lang="hr-HR" dirty="0"/>
              <a:t>ŽS Z</a:t>
            </a:r>
            <a:r>
              <a:rPr lang="en-US" dirty="0"/>
              <a:t>G, </a:t>
            </a:r>
            <a:r>
              <a:rPr lang="hr-HR" dirty="0"/>
              <a:t>GŽ R-418/19-III</a:t>
            </a:r>
            <a:endParaRPr lang="en-US" dirty="0"/>
          </a:p>
        </p:txBody>
      </p:sp>
      <p:sp>
        <p:nvSpPr>
          <p:cNvPr id="3" name="Content Placeholder 2">
            <a:extLst>
              <a:ext uri="{FF2B5EF4-FFF2-40B4-BE49-F238E27FC236}">
                <a16:creationId xmlns:a16="http://schemas.microsoft.com/office/drawing/2014/main" id="{F8394A6D-E4BD-441D-87EE-78B0606639BE}"/>
              </a:ext>
            </a:extLst>
          </p:cNvPr>
          <p:cNvSpPr>
            <a:spLocks noGrp="1"/>
          </p:cNvSpPr>
          <p:nvPr>
            <p:ph idx="1"/>
          </p:nvPr>
        </p:nvSpPr>
        <p:spPr>
          <a:xfrm>
            <a:off x="838200" y="1380931"/>
            <a:ext cx="10515600" cy="5038530"/>
          </a:xfrm>
        </p:spPr>
        <p:txBody>
          <a:bodyPr>
            <a:normAutofit/>
          </a:bodyPr>
          <a:lstStyle/>
          <a:p>
            <a:pPr algn="just"/>
            <a:r>
              <a:rPr lang="hr-HR" sz="2000" dirty="0">
                <a:effectLst/>
                <a:latin typeface="Arial" panose="020B0604020202020204" pitchFamily="34" charset="0"/>
                <a:ea typeface="Times New Roman" panose="02020603050405020304" pitchFamily="18" charset="0"/>
                <a:cs typeface="Arial" panose="020B0604020202020204" pitchFamily="34" charset="0"/>
              </a:rPr>
              <a:t>...tuženik je postupao protupravno stoga što poslodavac tužitelju nije omogućio siguran rad uz poštivanje njegovih prava i dostojanstva već je tužitelj na radnom mjestu kod tuženika bio izložen svakodnevnom sustavnom i učestalom psihičkom i moralnom zlostavljanju i ponižavanju od strane nadređenog zaposlenika sa ugrožavanjem tužiteljevog ugleda, časti, dostojanstva i integriteta i sa ciljem  eliminacije tužitelja sa radnog mjesta.</a:t>
            </a:r>
          </a:p>
          <a:p>
            <a:pPr algn="just"/>
            <a:r>
              <a:rPr lang="hr-HR" sz="2000" dirty="0">
                <a:effectLst/>
                <a:latin typeface="Arial" panose="020B0604020202020204" pitchFamily="34" charset="0"/>
                <a:ea typeface="Times New Roman" panose="02020603050405020304" pitchFamily="18" charset="0"/>
                <a:cs typeface="Arial" panose="020B0604020202020204" pitchFamily="34" charset="0"/>
              </a:rPr>
              <a:t>Pri odmjeravanju visine naknade a s obzirom na sadržaj opisanih povreda dostojanstva i ugleda kojima je tužitelj bio sustavno izložen na radnom mjestu od strane nadređenog u razdoblju od gotovo tri godine te s obzirom da su navedenim povredama izazvane utvrđene zdravstvene posljedice u vidu povrede duševnog zdravlja zbog subjektivnog osjećaja povrijeđenosti i osujećenosti sa posljedičnim razvojem psihičkog poremećaja, utvrđuje se primjerenom naknada u iznosu od 36.000,00 kn zbog povrede prava osobnosti na </a:t>
            </a:r>
            <a:r>
              <a:rPr lang="hr-HR"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duševno zdravlje, ugled, čast i dostojanstvo, temeljem odredbe članka 1100. stavak 2 u vezi članka 19. stavak 1 i 2 ZOO.</a:t>
            </a:r>
            <a:endParaRPr lang="en-US" sz="2000" dirty="0">
              <a:effectLst/>
              <a:latin typeface="Arial" panose="020B0604020202020204" pitchFamily="34" charset="0"/>
              <a:ea typeface="Times New Roman" panose="02020603050405020304" pitchFamily="18"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40303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50D8B-7EE3-4D8A-961A-FAE245BC7635}"/>
              </a:ext>
            </a:extLst>
          </p:cNvPr>
          <p:cNvSpPr>
            <a:spLocks noGrp="1"/>
          </p:cNvSpPr>
          <p:nvPr>
            <p:ph type="title"/>
          </p:nvPr>
        </p:nvSpPr>
        <p:spPr/>
        <p:txBody>
          <a:bodyPr/>
          <a:lstStyle/>
          <a:p>
            <a:pPr algn="ctr"/>
            <a:r>
              <a:rPr lang="hr-HR" dirty="0"/>
              <a:t>Ž</a:t>
            </a:r>
            <a:r>
              <a:rPr lang="en-US" dirty="0"/>
              <a:t>S </a:t>
            </a:r>
            <a:r>
              <a:rPr lang="hr-HR" dirty="0"/>
              <a:t>Z</a:t>
            </a:r>
            <a:r>
              <a:rPr lang="en-US" dirty="0"/>
              <a:t>G, </a:t>
            </a:r>
            <a:r>
              <a:rPr lang="hr-HR" dirty="0"/>
              <a:t>GŽ R-2018/16</a:t>
            </a:r>
            <a:endParaRPr lang="en-US" dirty="0"/>
          </a:p>
        </p:txBody>
      </p:sp>
      <p:sp>
        <p:nvSpPr>
          <p:cNvPr id="3" name="Content Placeholder 2">
            <a:extLst>
              <a:ext uri="{FF2B5EF4-FFF2-40B4-BE49-F238E27FC236}">
                <a16:creationId xmlns:a16="http://schemas.microsoft.com/office/drawing/2014/main" id="{13CC9B64-1492-4516-912C-6300CE5430D4}"/>
              </a:ext>
            </a:extLst>
          </p:cNvPr>
          <p:cNvSpPr>
            <a:spLocks noGrp="1"/>
          </p:cNvSpPr>
          <p:nvPr>
            <p:ph idx="1"/>
          </p:nvPr>
        </p:nvSpPr>
        <p:spPr/>
        <p:txBody>
          <a:bodyPr>
            <a:noAutofit/>
          </a:bodyPr>
          <a:lstStyle/>
          <a:p>
            <a:pPr algn="just"/>
            <a:r>
              <a:rPr lang="hr-HR" sz="2000" dirty="0">
                <a:effectLst/>
                <a:ea typeface="Times New Roman" panose="02020603050405020304" pitchFamily="18" charset="0"/>
              </a:rPr>
              <a:t>Prisutna je tjeskoba i napetost u situacijama kada susretne 3. tuženog, osjećaj povrijeđenosti i ljutnja, strah da bi joj zbog svega mogao nauditi, s druge strane na radnom mjestu ne može se opustiti, dio zaposlenika ju je povrijedio svojom pasivnošću, poljuljan je osjećaj povjerenja u ljude, pravdu i pravednost. Bazično nema osjećaj sigurnosti, stvoren je osjećaj nepovjerenja u kontaktima, na stalnom je oprezu i iz druge bazične pozicije ulazi u socijalne interakcije.</a:t>
            </a:r>
          </a:p>
          <a:p>
            <a:pPr algn="just"/>
            <a:r>
              <a:rPr lang="hr-HR" sz="2000" dirty="0"/>
              <a:t>...</a:t>
            </a:r>
          </a:p>
          <a:p>
            <a:pPr algn="just"/>
            <a:r>
              <a:rPr lang="hr-HR" sz="2000" dirty="0">
                <a:effectLst/>
                <a:ea typeface="Times New Roman" panose="02020603050405020304" pitchFamily="18" charset="0"/>
              </a:rPr>
              <a:t>Imajući u vidu da je kod tužiteljice došlo do povrede više prava osobnosti i to do povrede prava na duševno zdravlje, ali i do povrede prava na dostojanstvo, ovaj sud je vodio računa upravo o obujmu povrijeđenog prava osobnosti, stupnju odgovornosti oba tuženika, okolnostima cijelog slučaja, značenju povrijeđenog dobra, jakosti psihičke boli i činjenice da one osciliraju između 5-10%, cilju koji se naknadom želi postići, ali i tome da se njome ne pogoduje težnjama koje nisu spojive s njenzinom prirodom i društvenom svrhom. Prema stavu ovog suda drugog stupnja tužiteljici, pravilnom primjenom citirane odredbe ZOO pripada pravo na naknadu pretrpljene neimovinske štete u iznosu od 50.000,00 kuna zbog čega je preostali iznos od 51.000,00 kuna valjalo kao neosnovan odbiti.</a:t>
            </a:r>
            <a:endParaRPr lang="en-US" sz="2000" dirty="0"/>
          </a:p>
        </p:txBody>
      </p:sp>
    </p:spTree>
    <p:extLst>
      <p:ext uri="{BB962C8B-B14F-4D97-AF65-F5344CB8AC3E}">
        <p14:creationId xmlns:p14="http://schemas.microsoft.com/office/powerpoint/2010/main" val="7838521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408A00-78D2-479A-8A89-DB19434DA6BA}"/>
              </a:ext>
            </a:extLst>
          </p:cNvPr>
          <p:cNvSpPr>
            <a:spLocks noGrp="1"/>
          </p:cNvSpPr>
          <p:nvPr>
            <p:ph type="title"/>
          </p:nvPr>
        </p:nvSpPr>
        <p:spPr/>
        <p:txBody>
          <a:bodyPr>
            <a:normAutofit/>
          </a:bodyPr>
          <a:lstStyle/>
          <a:p>
            <a:pPr algn="ctr"/>
            <a:r>
              <a:rPr lang="hr-HR" dirty="0">
                <a:ea typeface="Times New Roman" panose="02020603050405020304" pitchFamily="18" charset="0"/>
                <a:cs typeface="Times New Roman" panose="02020603050405020304" pitchFamily="18" charset="0"/>
              </a:rPr>
              <a:t>Spolno uznemiravanje-</a:t>
            </a:r>
            <a:r>
              <a:rPr lang="hr-HR" sz="4400" dirty="0">
                <a:effectLst/>
                <a:ea typeface="Times New Roman" panose="02020603050405020304" pitchFamily="18" charset="0"/>
                <a:cs typeface="Times New Roman" panose="02020603050405020304" pitchFamily="18" charset="0"/>
              </a:rPr>
              <a:t>ŽS ZG, Gž R-2056/16-I</a:t>
            </a:r>
            <a:endParaRPr lang="en-US" dirty="0"/>
          </a:p>
        </p:txBody>
      </p:sp>
      <p:sp>
        <p:nvSpPr>
          <p:cNvPr id="3" name="Content Placeholder 2">
            <a:extLst>
              <a:ext uri="{FF2B5EF4-FFF2-40B4-BE49-F238E27FC236}">
                <a16:creationId xmlns:a16="http://schemas.microsoft.com/office/drawing/2014/main" id="{75A32B1B-28C3-4ADB-A721-8DD92CACB76F}"/>
              </a:ext>
            </a:extLst>
          </p:cNvPr>
          <p:cNvSpPr>
            <a:spLocks noGrp="1"/>
          </p:cNvSpPr>
          <p:nvPr>
            <p:ph idx="1"/>
          </p:nvPr>
        </p:nvSpPr>
        <p:spPr>
          <a:xfrm>
            <a:off x="838200" y="1380931"/>
            <a:ext cx="10515600" cy="5289226"/>
          </a:xfrm>
        </p:spPr>
        <p:txBody>
          <a:bodyPr>
            <a:normAutofit fontScale="92500" lnSpcReduction="10000"/>
          </a:bodyPr>
          <a:lstStyle/>
          <a:p>
            <a:pPr algn="just">
              <a:lnSpc>
                <a:spcPct val="115000"/>
              </a:lnSpc>
              <a:spcAft>
                <a:spcPts val="800"/>
              </a:spcAft>
            </a:pPr>
            <a:r>
              <a:rPr lang="hr-HR" sz="1800" dirty="0">
                <a:solidFill>
                  <a:srgbClr val="000000"/>
                </a:solidFill>
                <a:effectLst/>
                <a:ea typeface="Times New Roman" panose="02020603050405020304" pitchFamily="18" charset="0"/>
                <a:cs typeface="Times New Roman" panose="02020603050405020304" pitchFamily="18" charset="0"/>
              </a:rPr>
              <a:t>„</a:t>
            </a:r>
            <a:r>
              <a:rPr lang="hr-HR" sz="1800" dirty="0">
                <a:effectLst/>
                <a:ea typeface="Times New Roman" panose="02020603050405020304" pitchFamily="18" charset="0"/>
                <a:cs typeface="Times New Roman" panose="02020603050405020304" pitchFamily="18" charset="0"/>
              </a:rPr>
              <a:t>Ispravnom ocjenom izvedenih dokaza sud prvog stupnja je utvrdio:</a:t>
            </a:r>
            <a:endParaRPr lang="en-US" sz="1800" dirty="0">
              <a:effectLst/>
              <a:ea typeface="Times New Roman" panose="02020603050405020304" pitchFamily="18" charset="0"/>
              <a:cs typeface="Times New Roman" panose="02020603050405020304" pitchFamily="18" charset="0"/>
            </a:endParaRPr>
          </a:p>
          <a:p>
            <a:pPr algn="just">
              <a:lnSpc>
                <a:spcPct val="115000"/>
              </a:lnSpc>
              <a:spcAft>
                <a:spcPts val="800"/>
              </a:spcAft>
            </a:pPr>
            <a:r>
              <a:rPr lang="hr-HR" sz="1800" dirty="0">
                <a:effectLst/>
                <a:ea typeface="Times New Roman" panose="02020603050405020304" pitchFamily="18" charset="0"/>
                <a:cs typeface="Times New Roman" panose="02020603050405020304" pitchFamily="18" charset="0"/>
              </a:rPr>
              <a:t>- da je (sada bivši) ravnatelj tuženika Z.K. odmah nakon imenovanja ravnateljem (u kolovozu 2010.) verbalno, psihički i spolno, uznemiravao tužiteljicu zaposlenu na radnom mjestu glavne sestre kod tuženika</a:t>
            </a:r>
            <a:endParaRPr lang="en-US" sz="1800" dirty="0">
              <a:effectLst/>
              <a:ea typeface="Times New Roman" panose="02020603050405020304" pitchFamily="18" charset="0"/>
              <a:cs typeface="Times New Roman" panose="02020603050405020304" pitchFamily="18" charset="0"/>
            </a:endParaRPr>
          </a:p>
          <a:p>
            <a:pPr algn="just">
              <a:lnSpc>
                <a:spcPct val="115000"/>
              </a:lnSpc>
              <a:spcAft>
                <a:spcPts val="800"/>
              </a:spcAft>
            </a:pPr>
            <a:r>
              <a:rPr lang="hr-HR" sz="1800" dirty="0">
                <a:effectLst/>
                <a:ea typeface="Times New Roman" panose="02020603050405020304" pitchFamily="18" charset="0"/>
                <a:cs typeface="Times New Roman" panose="02020603050405020304" pitchFamily="18" charset="0"/>
              </a:rPr>
              <a:t>- da se tužiteljica takvom načinu razgovaranja suprotstavila jer je željela uspostaviti s ravnateljem profesionalne odnose u radu, nakon čega je ravnatelj Z. K. nastavio s navedenim verbalnim uznemiravanjem te je opstruirao tužiteljicu u radu, vrijeđao je pred kolegama i poslovnim partnerima</a:t>
            </a:r>
            <a:endParaRPr lang="en-US" sz="1800" dirty="0">
              <a:effectLst/>
              <a:ea typeface="Times New Roman" panose="02020603050405020304" pitchFamily="18" charset="0"/>
              <a:cs typeface="Times New Roman" panose="02020603050405020304" pitchFamily="18" charset="0"/>
            </a:endParaRPr>
          </a:p>
          <a:p>
            <a:pPr algn="just">
              <a:lnSpc>
                <a:spcPct val="115000"/>
              </a:lnSpc>
              <a:spcAft>
                <a:spcPts val="800"/>
              </a:spcAft>
            </a:pPr>
            <a:r>
              <a:rPr lang="hr-HR" sz="1800" dirty="0">
                <a:effectLst/>
                <a:ea typeface="Times New Roman" panose="02020603050405020304" pitchFamily="18" charset="0"/>
                <a:cs typeface="Times New Roman" panose="02020603050405020304" pitchFamily="18" charset="0"/>
              </a:rPr>
              <a:t>- da je takvo ponašanje ravnatelja Z. K. bila svakodnevna pojava, učestala i sustavna, uslijed čega je tužiteljica bila prisiljena podnijeti prijedlog za sporazumni raskid radnog odnosa</a:t>
            </a:r>
            <a:endParaRPr lang="en-US" sz="1800" dirty="0">
              <a:effectLst/>
              <a:ea typeface="Times New Roman" panose="02020603050405020304" pitchFamily="18" charset="0"/>
              <a:cs typeface="Times New Roman" panose="02020603050405020304" pitchFamily="18" charset="0"/>
            </a:endParaRPr>
          </a:p>
          <a:p>
            <a:pPr algn="just">
              <a:lnSpc>
                <a:spcPct val="115000"/>
              </a:lnSpc>
              <a:spcAft>
                <a:spcPts val="800"/>
              </a:spcAft>
            </a:pPr>
            <a:r>
              <a:rPr lang="hr-HR" sz="1800" dirty="0">
                <a:effectLst/>
                <a:ea typeface="Times New Roman" panose="02020603050405020304" pitchFamily="18" charset="0"/>
                <a:cs typeface="Times New Roman" panose="02020603050405020304" pitchFamily="18" charset="0"/>
              </a:rPr>
              <a:t>- da je tuženik za takvo ponašanje ravnatelja Z. K. saznao najkasnije iz pisanog Izvješća od 22. prosinca 2010. koje je tužiteljica dostavila Predsjedništvu uprave tuženika</a:t>
            </a:r>
            <a:endParaRPr lang="en-US" sz="1800" dirty="0">
              <a:effectLst/>
              <a:ea typeface="Times New Roman" panose="02020603050405020304" pitchFamily="18" charset="0"/>
              <a:cs typeface="Times New Roman" panose="02020603050405020304" pitchFamily="18" charset="0"/>
            </a:endParaRPr>
          </a:p>
          <a:p>
            <a:pPr algn="just">
              <a:lnSpc>
                <a:spcPct val="115000"/>
              </a:lnSpc>
              <a:spcAft>
                <a:spcPts val="800"/>
              </a:spcAft>
            </a:pPr>
            <a:r>
              <a:rPr lang="hr-HR" sz="1800" dirty="0">
                <a:effectLst/>
                <a:ea typeface="Times New Roman" panose="02020603050405020304" pitchFamily="18" charset="0"/>
                <a:cs typeface="Times New Roman" panose="02020603050405020304" pitchFamily="18" charset="0"/>
              </a:rPr>
              <a:t>- da tuženik nije tužiteljici pružio nikakvu zaštitu budući da su članovi Upravnog vijeća tuženika na sjednici održanoj dana 11. veljače 2011. u konačnici zaključili da predmet proslijede ravnatelju (dakle osobi koja je tužiteljicu uznemiravala) 'čija je to nadležnost da rješava u skladu sa Zakonom o radu, Statutom i Pravilnikom o radu Doma K.', a vodeći računa o ugledu ustanove (zapisnik Upravnog vijeća tuženika od 11. veljače 2011.)</a:t>
            </a:r>
            <a:endParaRPr lang="en-US" sz="1800" dirty="0">
              <a:effectLs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090900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408A00-78D2-479A-8A89-DB19434DA6BA}"/>
              </a:ext>
            </a:extLst>
          </p:cNvPr>
          <p:cNvSpPr>
            <a:spLocks noGrp="1"/>
          </p:cNvSpPr>
          <p:nvPr>
            <p:ph type="title"/>
          </p:nvPr>
        </p:nvSpPr>
        <p:spPr/>
        <p:txBody>
          <a:bodyPr>
            <a:normAutofit/>
          </a:bodyPr>
          <a:lstStyle/>
          <a:p>
            <a:pPr algn="ctr"/>
            <a:r>
              <a:rPr lang="hr-HR" dirty="0">
                <a:ea typeface="Times New Roman" panose="02020603050405020304" pitchFamily="18" charset="0"/>
                <a:cs typeface="Times New Roman" panose="02020603050405020304" pitchFamily="18" charset="0"/>
              </a:rPr>
              <a:t>Spolno uznemiravanje-</a:t>
            </a:r>
            <a:r>
              <a:rPr lang="hr-HR" sz="4400" dirty="0">
                <a:effectLst/>
                <a:ea typeface="Times New Roman" panose="02020603050405020304" pitchFamily="18" charset="0"/>
                <a:cs typeface="Times New Roman" panose="02020603050405020304" pitchFamily="18" charset="0"/>
              </a:rPr>
              <a:t>ŽS ZG, Gž R-2056/16-I</a:t>
            </a:r>
            <a:r>
              <a:rPr lang="en-US" sz="4400" dirty="0">
                <a:effectLst/>
                <a:ea typeface="Times New Roman" panose="02020603050405020304" pitchFamily="18" charset="0"/>
                <a:cs typeface="Times New Roman" panose="02020603050405020304" pitchFamily="18" charset="0"/>
              </a:rPr>
              <a:t>I</a:t>
            </a:r>
            <a:endParaRPr lang="en-US" dirty="0"/>
          </a:p>
        </p:txBody>
      </p:sp>
      <p:sp>
        <p:nvSpPr>
          <p:cNvPr id="3" name="Content Placeholder 2">
            <a:extLst>
              <a:ext uri="{FF2B5EF4-FFF2-40B4-BE49-F238E27FC236}">
                <a16:creationId xmlns:a16="http://schemas.microsoft.com/office/drawing/2014/main" id="{75A32B1B-28C3-4ADB-A721-8DD92CACB76F}"/>
              </a:ext>
            </a:extLst>
          </p:cNvPr>
          <p:cNvSpPr>
            <a:spLocks noGrp="1"/>
          </p:cNvSpPr>
          <p:nvPr>
            <p:ph idx="1"/>
          </p:nvPr>
        </p:nvSpPr>
        <p:spPr>
          <a:xfrm>
            <a:off x="838200" y="1418253"/>
            <a:ext cx="10515600" cy="5289226"/>
          </a:xfrm>
        </p:spPr>
        <p:txBody>
          <a:bodyPr>
            <a:normAutofit/>
          </a:bodyPr>
          <a:lstStyle/>
          <a:p>
            <a:pPr algn="just">
              <a:lnSpc>
                <a:spcPct val="115000"/>
              </a:lnSpc>
              <a:spcAft>
                <a:spcPts val="800"/>
              </a:spcAft>
            </a:pPr>
            <a:r>
              <a:rPr lang="hr-HR" sz="1800" dirty="0">
                <a:effectLst/>
                <a:ea typeface="Times New Roman" panose="02020603050405020304" pitchFamily="18" charset="0"/>
                <a:cs typeface="Times New Roman" panose="02020603050405020304" pitchFamily="18" charset="0"/>
              </a:rPr>
              <a:t>Kako nema razloga za sumnju u utvrđenje suda prvog stupnja da je ravnatelj Z. K. verbalno, psihički i spolno, sustavno uznemiravao tužiteljicu uslijed čega je ona bila prisiljena sporazumno raskinuti radni odnos budući da joj Upravno vijeće tuženika nije pružilo zaštitu (čl. 5. i čl. 130. ZR-a vezano uz čl. 1.-3. i čl. 20. ZSD-a) to je sud prvog stupnja pravilno zaključio da je predmetnim uznemiravanjem i propuštanjem Upravnog vijeća tuženika da tužiteljici pruži zaštitu protiv neprihvatljivog ponašanja ravnatelja, povrijeđeno njezino pravo osobnosti, odnosno pravo na duševno zdravlje, ugled, čast i dostojanstvo (čl. 19. Zakona o obveznim odnosima - Narodne novine br. 35/2005., 41/2008. i 78/2015. - dalje: ZOO).</a:t>
            </a:r>
            <a:endParaRPr lang="en-US" sz="1800" dirty="0">
              <a:effectLst/>
              <a:ea typeface="Times New Roman" panose="02020603050405020304" pitchFamily="18" charset="0"/>
              <a:cs typeface="Times New Roman" panose="02020603050405020304" pitchFamily="18" charset="0"/>
            </a:endParaRPr>
          </a:p>
          <a:p>
            <a:pPr algn="just">
              <a:lnSpc>
                <a:spcPct val="115000"/>
              </a:lnSpc>
              <a:spcAft>
                <a:spcPts val="800"/>
              </a:spcAft>
            </a:pPr>
            <a:r>
              <a:rPr lang="hr-HR" sz="1800" dirty="0">
                <a:effectLst/>
                <a:ea typeface="Times New Roman" panose="02020603050405020304" pitchFamily="18" charset="0"/>
                <a:cs typeface="Times New Roman" panose="02020603050405020304" pitchFamily="18" charset="0"/>
              </a:rPr>
              <a:t>Temeljem utvrđenja da iz nalaza i mišljenja vještaka, liječnika psihijatra, proizlazi da je ponašanje ravnatelja kod tužiteljice izazvalo smetnje iz kruga poremećaja prilagodbe, da se taj dokaz odnosi na razdoblje od kolovoza 2010. do kraja listopada 2010., da je uznemiravanje tužiteljice trajalo neprekidno do 1. ožujka 2011., da je tužiteljica upravo zbog uznemiravanja od strane ravnatelja Z. K. (od kojeg joj Upravno vijeće tuženika nije pružilo zaštitu) bila prisiljena sporazumno raskinuti radni odnos, sud prvog stupnja je pravilnom primjenom odredaba čl. 1100. ZOO-a, vezano uz čl. 103. ZR-a tužiteljici dosudio pravičnu novčanu naknadu u iznosu od 30.000,00 kn.“</a:t>
            </a:r>
            <a:endParaRPr lang="en-US" sz="1800" dirty="0">
              <a:effectLst/>
              <a:ea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0864634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lide Number Placeholder 5"/>
          <p:cNvSpPr>
            <a:spLocks noGrp="1"/>
          </p:cNvSpPr>
          <p:nvPr>
            <p:ph type="sldNum" sz="quarter" idx="12"/>
          </p:nvPr>
        </p:nvSpPr>
        <p:spPr bwMode="auto">
          <a:xfrm>
            <a:off x="8077200" y="63246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52229282-D1E9-4745-B847-2264CCBDD27E}" type="slidenum">
              <a:rPr lang="it-IT" altLang="sr-Latn-RS" sz="1400"/>
              <a:pPr/>
              <a:t>14</a:t>
            </a:fld>
            <a:endParaRPr lang="it-IT" altLang="sr-Latn-RS" sz="1400"/>
          </a:p>
        </p:txBody>
      </p:sp>
      <p:sp>
        <p:nvSpPr>
          <p:cNvPr id="161795" name="Oval 3"/>
          <p:cNvSpPr>
            <a:spLocks noChangeArrowheads="1"/>
          </p:cNvSpPr>
          <p:nvPr/>
        </p:nvSpPr>
        <p:spPr bwMode="auto">
          <a:xfrm>
            <a:off x="4727576" y="2852739"/>
            <a:ext cx="2663825" cy="1728787"/>
          </a:xfrm>
          <a:prstGeom prst="ellipse">
            <a:avLst/>
          </a:prstGeom>
          <a:solidFill>
            <a:schemeClr val="accent1"/>
          </a:solidFill>
          <a:ln w="9525">
            <a:solidFill>
              <a:schemeClr val="tx1"/>
            </a:solidFill>
            <a:round/>
            <a:headEnd/>
            <a:tailEnd/>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hr-HR" altLang="sr-Latn-RS"/>
              <a:t>Mobing</a:t>
            </a:r>
          </a:p>
        </p:txBody>
      </p:sp>
      <p:sp>
        <p:nvSpPr>
          <p:cNvPr id="7" name="Oval 4"/>
          <p:cNvSpPr txBox="1">
            <a:spLocks noChangeArrowheads="1"/>
          </p:cNvSpPr>
          <p:nvPr/>
        </p:nvSpPr>
        <p:spPr>
          <a:xfrm>
            <a:off x="7643814" y="1916113"/>
            <a:ext cx="3024187" cy="1943100"/>
          </a:xfrm>
          <a:prstGeom prst="ellipse">
            <a:avLst/>
          </a:prstGeom>
          <a:gradFill rotWithShape="1">
            <a:gsLst>
              <a:gs pos="0">
                <a:schemeClr val="bg1"/>
              </a:gs>
              <a:gs pos="100000">
                <a:srgbClr val="FB8F19"/>
              </a:gs>
            </a:gsLst>
            <a:lin ang="5400000" scaled="1"/>
          </a:gradFill>
          <a:ln>
            <a:solidFill>
              <a:schemeClr val="tx1"/>
            </a:solidFill>
            <a:round/>
            <a:headEnd/>
            <a:tailEnd/>
          </a:ln>
        </p:spPr>
        <p:txBody>
          <a:bodyPr>
            <a:normAutofit fontScale="92500"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lnSpc>
                <a:spcPct val="80000"/>
              </a:lnSpc>
              <a:spcBef>
                <a:spcPct val="0"/>
              </a:spcBef>
              <a:buNone/>
              <a:defRPr/>
            </a:pPr>
            <a:r>
              <a:rPr lang="hr-HR" altLang="sr-Latn-RS" sz="2000">
                <a:latin typeface="Times New Roman" panose="02020603050405020304" pitchFamily="18" charset="0"/>
              </a:rPr>
              <a:t>Pad koncentracije,</a:t>
            </a:r>
          </a:p>
          <a:p>
            <a:pPr algn="ctr">
              <a:lnSpc>
                <a:spcPct val="80000"/>
              </a:lnSpc>
              <a:spcBef>
                <a:spcPct val="0"/>
              </a:spcBef>
              <a:buNone/>
              <a:defRPr/>
            </a:pPr>
            <a:r>
              <a:rPr lang="hr-HR" altLang="sr-Latn-RS" sz="2000">
                <a:latin typeface="Times New Roman" panose="02020603050405020304" pitchFamily="18" charset="0"/>
              </a:rPr>
              <a:t>psihička nestabilnosti,</a:t>
            </a:r>
          </a:p>
          <a:p>
            <a:pPr algn="ctr">
              <a:lnSpc>
                <a:spcPct val="80000"/>
              </a:lnSpc>
              <a:spcBef>
                <a:spcPct val="0"/>
              </a:spcBef>
              <a:buNone/>
              <a:defRPr/>
            </a:pPr>
            <a:r>
              <a:rPr lang="hr-HR" altLang="sr-Latn-RS" sz="2000">
                <a:latin typeface="Times New Roman" panose="02020603050405020304" pitchFamily="18" charset="0"/>
              </a:rPr>
              <a:t> te smanjenje efikasnosti i produktivnosti</a:t>
            </a:r>
            <a:r>
              <a:rPr lang="hr-HR" altLang="sr-Latn-RS" sz="2000" b="1">
                <a:latin typeface="Times New Roman" panose="02020603050405020304" pitchFamily="18" charset="0"/>
              </a:rPr>
              <a:t> </a:t>
            </a:r>
          </a:p>
        </p:txBody>
      </p:sp>
      <p:sp>
        <p:nvSpPr>
          <p:cNvPr id="8" name="Oval 5"/>
          <p:cNvSpPr>
            <a:spLocks noChangeArrowheads="1"/>
          </p:cNvSpPr>
          <p:nvPr/>
        </p:nvSpPr>
        <p:spPr bwMode="auto">
          <a:xfrm>
            <a:off x="4511675" y="765176"/>
            <a:ext cx="3024188" cy="1800225"/>
          </a:xfrm>
          <a:prstGeom prst="ellipse">
            <a:avLst/>
          </a:prstGeom>
          <a:gradFill rotWithShape="1">
            <a:gsLst>
              <a:gs pos="0">
                <a:schemeClr val="bg1"/>
              </a:gs>
              <a:gs pos="100000">
                <a:srgbClr val="CCFF99"/>
              </a:gs>
            </a:gsLst>
            <a:lin ang="5400000" scaled="1"/>
          </a:gradFill>
          <a:ln w="9525">
            <a:solidFill>
              <a:schemeClr val="tx1"/>
            </a:solidFill>
            <a:round/>
            <a:headEnd/>
            <a:tailEnd/>
          </a:ln>
        </p:spPr>
        <p:txBody>
          <a:bodyPr/>
          <a:lstStyle>
            <a:lvl1pPr marL="342900" indent="-3429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80000"/>
              </a:lnSpc>
            </a:pPr>
            <a:r>
              <a:rPr lang="hr-HR" altLang="sr-Latn-RS" sz="2000"/>
              <a:t>Pad</a:t>
            </a:r>
          </a:p>
          <a:p>
            <a:pPr algn="ctr" eaLnBrk="1" hangingPunct="1">
              <a:lnSpc>
                <a:spcPct val="80000"/>
              </a:lnSpc>
            </a:pPr>
            <a:r>
              <a:rPr lang="hr-HR" altLang="sr-Latn-RS" sz="2000"/>
              <a:t> motivacije, zadovoljstva i kreativnosti</a:t>
            </a:r>
            <a:r>
              <a:rPr lang="hr-HR" altLang="sr-Latn-RS" sz="2000" b="1"/>
              <a:t> </a:t>
            </a:r>
          </a:p>
        </p:txBody>
      </p:sp>
      <p:sp>
        <p:nvSpPr>
          <p:cNvPr id="9" name="Oval 6"/>
          <p:cNvSpPr>
            <a:spLocks noChangeArrowheads="1"/>
          </p:cNvSpPr>
          <p:nvPr/>
        </p:nvSpPr>
        <p:spPr bwMode="auto">
          <a:xfrm>
            <a:off x="6311900" y="4652963"/>
            <a:ext cx="3024188" cy="1943100"/>
          </a:xfrm>
          <a:prstGeom prst="ellipse">
            <a:avLst/>
          </a:prstGeom>
          <a:gradFill rotWithShape="1">
            <a:gsLst>
              <a:gs pos="0">
                <a:schemeClr val="bg1"/>
              </a:gs>
              <a:gs pos="100000">
                <a:srgbClr val="99CCFF"/>
              </a:gs>
            </a:gsLst>
            <a:lin ang="5400000" scaled="1"/>
          </a:gradFill>
          <a:ln w="9525">
            <a:solidFill>
              <a:schemeClr val="tx1"/>
            </a:solidFill>
            <a:round/>
            <a:headEnd/>
            <a:tailEnd/>
          </a:ln>
        </p:spPr>
        <p:txBody>
          <a:bodyPr/>
          <a:lstStyle>
            <a:lvl1pPr marL="342900" indent="-3429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80000"/>
              </a:lnSpc>
            </a:pPr>
            <a:r>
              <a:rPr lang="hr-HR" altLang="sr-Latn-RS" sz="2000"/>
              <a:t>Negativna radna klima, smanjenje suradnje i unutrašnje kohezije</a:t>
            </a:r>
          </a:p>
          <a:p>
            <a:pPr algn="ctr" eaLnBrk="1" hangingPunct="1">
              <a:lnSpc>
                <a:spcPct val="80000"/>
              </a:lnSpc>
            </a:pPr>
            <a:endParaRPr lang="hr-HR" altLang="sr-Latn-RS" sz="3200">
              <a:latin typeface="Tahoma" panose="020B0604030504040204" pitchFamily="34" charset="0"/>
            </a:endParaRPr>
          </a:p>
        </p:txBody>
      </p:sp>
      <p:sp>
        <p:nvSpPr>
          <p:cNvPr id="10" name="Oval 7"/>
          <p:cNvSpPr>
            <a:spLocks noChangeArrowheads="1"/>
          </p:cNvSpPr>
          <p:nvPr/>
        </p:nvSpPr>
        <p:spPr bwMode="auto">
          <a:xfrm>
            <a:off x="2782889" y="4724400"/>
            <a:ext cx="3024187" cy="1943100"/>
          </a:xfrm>
          <a:prstGeom prst="ellipse">
            <a:avLst/>
          </a:prstGeom>
          <a:gradFill rotWithShape="1">
            <a:gsLst>
              <a:gs pos="0">
                <a:schemeClr val="bg1"/>
              </a:gs>
              <a:gs pos="100000">
                <a:srgbClr val="FF99FF"/>
              </a:gs>
            </a:gsLst>
            <a:lin ang="5400000" scaled="1"/>
          </a:gradFill>
          <a:ln w="9525">
            <a:solidFill>
              <a:schemeClr val="tx1"/>
            </a:solidFill>
            <a:round/>
            <a:headEnd/>
            <a:tailEnd/>
          </a:ln>
        </p:spPr>
        <p:txBody>
          <a:bodyPr/>
          <a:lstStyle>
            <a:lvl1pPr marL="342900" indent="-3429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80000"/>
              </a:lnSpc>
            </a:pPr>
            <a:endParaRPr lang="hr-HR" altLang="sr-Latn-RS" sz="2000"/>
          </a:p>
          <a:p>
            <a:pPr algn="ctr" eaLnBrk="1" hangingPunct="1">
              <a:lnSpc>
                <a:spcPct val="80000"/>
              </a:lnSpc>
            </a:pPr>
            <a:r>
              <a:rPr lang="hr-HR" altLang="sr-Latn-RS" sz="2000"/>
              <a:t>Psihičke i </a:t>
            </a:r>
          </a:p>
          <a:p>
            <a:pPr algn="ctr" eaLnBrk="1" hangingPunct="1">
              <a:lnSpc>
                <a:spcPct val="80000"/>
              </a:lnSpc>
            </a:pPr>
            <a:r>
              <a:rPr lang="hr-HR" altLang="sr-Latn-RS" sz="2000"/>
              <a:t>fizičke bolesti kod  žrtve</a:t>
            </a:r>
          </a:p>
          <a:p>
            <a:pPr algn="ctr" eaLnBrk="1" hangingPunct="1">
              <a:lnSpc>
                <a:spcPct val="80000"/>
              </a:lnSpc>
            </a:pPr>
            <a:r>
              <a:rPr lang="hr-HR" altLang="sr-Latn-RS" sz="3200">
                <a:latin typeface="Tahoma" panose="020B0604030504040204" pitchFamily="34" charset="0"/>
              </a:rPr>
              <a:t> </a:t>
            </a:r>
            <a:endParaRPr lang="hr-HR" altLang="sr-Latn-RS" sz="2000"/>
          </a:p>
          <a:p>
            <a:pPr algn="ctr" eaLnBrk="1" hangingPunct="1">
              <a:lnSpc>
                <a:spcPct val="80000"/>
              </a:lnSpc>
            </a:pPr>
            <a:endParaRPr lang="hr-HR" altLang="sr-Latn-RS" sz="3200">
              <a:latin typeface="Tahoma" panose="020B0604030504040204" pitchFamily="34" charset="0"/>
            </a:endParaRPr>
          </a:p>
        </p:txBody>
      </p:sp>
      <p:sp>
        <p:nvSpPr>
          <p:cNvPr id="11" name="Oval 8"/>
          <p:cNvSpPr>
            <a:spLocks noChangeArrowheads="1"/>
          </p:cNvSpPr>
          <p:nvPr/>
        </p:nvSpPr>
        <p:spPr bwMode="auto">
          <a:xfrm>
            <a:off x="1524000" y="1773238"/>
            <a:ext cx="3024188" cy="1943100"/>
          </a:xfrm>
          <a:prstGeom prst="ellipse">
            <a:avLst/>
          </a:prstGeom>
          <a:gradFill rotWithShape="1">
            <a:gsLst>
              <a:gs pos="0">
                <a:schemeClr val="bg1"/>
              </a:gs>
              <a:gs pos="100000">
                <a:srgbClr val="FF0000"/>
              </a:gs>
            </a:gsLst>
            <a:lin ang="5400000" scaled="1"/>
          </a:gradFill>
          <a:ln w="9525">
            <a:solidFill>
              <a:schemeClr val="tx1"/>
            </a:solidFill>
            <a:round/>
            <a:headEnd/>
            <a:tailEnd/>
          </a:ln>
        </p:spPr>
        <p:txBody>
          <a:bodyPr/>
          <a:lstStyle>
            <a:lvl1pPr marL="342900" indent="-3429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80000"/>
              </a:lnSpc>
            </a:pPr>
            <a:endParaRPr lang="hr-HR" altLang="sr-Latn-RS" sz="2000"/>
          </a:p>
          <a:p>
            <a:pPr algn="ctr" eaLnBrk="1" hangingPunct="1">
              <a:lnSpc>
                <a:spcPct val="80000"/>
              </a:lnSpc>
            </a:pPr>
            <a:r>
              <a:rPr lang="hr-HR" altLang="sr-Latn-RS" sz="2000"/>
              <a:t>Izostajanje s posla zbog bolovanja te otkaza</a:t>
            </a:r>
            <a:r>
              <a:rPr lang="hr-HR" altLang="sr-Latn-RS" sz="2000">
                <a:latin typeface="Tahoma" panose="020B0604030504040204" pitchFamily="34" charset="0"/>
              </a:rPr>
              <a:t> </a:t>
            </a:r>
            <a:endParaRPr lang="hr-HR" altLang="sr-Latn-RS" sz="2000"/>
          </a:p>
          <a:p>
            <a:pPr algn="ctr" eaLnBrk="1" hangingPunct="1">
              <a:lnSpc>
                <a:spcPct val="80000"/>
              </a:lnSpc>
            </a:pPr>
            <a:r>
              <a:rPr lang="hr-HR" altLang="sr-Latn-RS" sz="2000">
                <a:latin typeface="Tahoma" panose="020B0604030504040204" pitchFamily="34" charset="0"/>
              </a:rPr>
              <a:t> </a:t>
            </a:r>
            <a:endParaRPr lang="hr-HR" altLang="sr-Latn-RS" sz="2000"/>
          </a:p>
          <a:p>
            <a:pPr algn="ctr" eaLnBrk="1" hangingPunct="1">
              <a:lnSpc>
                <a:spcPct val="80000"/>
              </a:lnSpc>
            </a:pPr>
            <a:endParaRPr lang="hr-HR" altLang="sr-Latn-RS" sz="2000">
              <a:latin typeface="Tahoma" panose="020B0604030504040204" pitchFamily="34" charset="0"/>
            </a:endParaRPr>
          </a:p>
        </p:txBody>
      </p:sp>
      <p:sp>
        <p:nvSpPr>
          <p:cNvPr id="161801" name="Line 9"/>
          <p:cNvSpPr>
            <a:spLocks noChangeShapeType="1"/>
          </p:cNvSpPr>
          <p:nvPr/>
        </p:nvSpPr>
        <p:spPr bwMode="auto">
          <a:xfrm flipV="1">
            <a:off x="6096000" y="2565400"/>
            <a:ext cx="0" cy="28733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hr-HR"/>
          </a:p>
        </p:txBody>
      </p:sp>
      <p:sp>
        <p:nvSpPr>
          <p:cNvPr id="161802" name="Line 10"/>
          <p:cNvSpPr>
            <a:spLocks noChangeShapeType="1"/>
          </p:cNvSpPr>
          <p:nvPr/>
        </p:nvSpPr>
        <p:spPr bwMode="auto">
          <a:xfrm flipV="1">
            <a:off x="7248525" y="3141663"/>
            <a:ext cx="431800" cy="144462"/>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hr-HR"/>
          </a:p>
        </p:txBody>
      </p:sp>
      <p:sp>
        <p:nvSpPr>
          <p:cNvPr id="161803" name="Line 11"/>
          <p:cNvSpPr>
            <a:spLocks noChangeShapeType="1"/>
          </p:cNvSpPr>
          <p:nvPr/>
        </p:nvSpPr>
        <p:spPr bwMode="auto">
          <a:xfrm>
            <a:off x="7104064" y="4292600"/>
            <a:ext cx="287337" cy="4318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hr-HR"/>
          </a:p>
        </p:txBody>
      </p:sp>
      <p:sp>
        <p:nvSpPr>
          <p:cNvPr id="161804" name="Line 12"/>
          <p:cNvSpPr>
            <a:spLocks noChangeShapeType="1"/>
          </p:cNvSpPr>
          <p:nvPr/>
        </p:nvSpPr>
        <p:spPr bwMode="auto">
          <a:xfrm flipH="1">
            <a:off x="4943476" y="4437063"/>
            <a:ext cx="358775" cy="360362"/>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hr-HR"/>
          </a:p>
        </p:txBody>
      </p:sp>
      <p:sp>
        <p:nvSpPr>
          <p:cNvPr id="161805" name="Line 13"/>
          <p:cNvSpPr>
            <a:spLocks noChangeShapeType="1"/>
          </p:cNvSpPr>
          <p:nvPr/>
        </p:nvSpPr>
        <p:spPr bwMode="auto">
          <a:xfrm flipH="1" flipV="1">
            <a:off x="4367214" y="3213100"/>
            <a:ext cx="358775" cy="2159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hr-HR"/>
          </a:p>
        </p:txBody>
      </p:sp>
    </p:spTree>
    <p:extLst>
      <p:ext uri="{BB962C8B-B14F-4D97-AF65-F5344CB8AC3E}">
        <p14:creationId xmlns:p14="http://schemas.microsoft.com/office/powerpoint/2010/main" val="21337856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7">
                                            <p:bg/>
                                          </p:spTgt>
                                        </p:tgtEl>
                                        <p:attrNameLst>
                                          <p:attrName>style.visibility</p:attrName>
                                        </p:attrNameLst>
                                      </p:cBhvr>
                                      <p:to>
                                        <p:strVal val="visible"/>
                                      </p:to>
                                    </p:set>
                                    <p:anim calcmode="lin" valueType="num">
                                      <p:cBhvr additive="base">
                                        <p:cTn id="13" dur="500" fill="hold"/>
                                        <p:tgtEl>
                                          <p:spTgt spid="7">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7">
                                            <p:bg/>
                                          </p:spTgt>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0" end="0"/>
                                            </p:txEl>
                                          </p:spTgt>
                                        </p:tgtEl>
                                        <p:attrNameLst>
                                          <p:attrName>ppt_y</p:attrName>
                                        </p:attrNameLst>
                                      </p:cBhvr>
                                      <p:tavLst>
                                        <p:tav tm="0">
                                          <p:val>
                                            <p:strVal val="0-#ppt_h/2"/>
                                          </p:val>
                                        </p:tav>
                                        <p:tav tm="100000">
                                          <p:val>
                                            <p:strVal val="#ppt_y"/>
                                          </p:val>
                                        </p:tav>
                                      </p:tavLst>
                                    </p:anim>
                                  </p:childTnLst>
                                </p:cTn>
                              </p:par>
                              <p:par>
                                <p:cTn id="19" presetID="2" presetClass="entr" presetSubtype="1"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0-#ppt_h/2"/>
                                          </p:val>
                                        </p:tav>
                                        <p:tav tm="100000">
                                          <p:val>
                                            <p:strVal val="#ppt_y"/>
                                          </p:val>
                                        </p:tav>
                                      </p:tavLst>
                                    </p:anim>
                                  </p:childTnLst>
                                </p:cTn>
                              </p:par>
                              <p:par>
                                <p:cTn id="23" presetID="2" presetClass="entr" presetSubtype="1" fill="hold" grpId="0" nodeType="with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1"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animBg="1"/>
      <p:bldP spid="9" grpId="0" animBg="1"/>
      <p:bldP spid="10" grpId="0" animBg="1"/>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Slide Number Placeholder 5"/>
          <p:cNvSpPr>
            <a:spLocks noGrp="1"/>
          </p:cNvSpPr>
          <p:nvPr>
            <p:ph type="sldNum" sz="quarter" idx="12"/>
          </p:nvPr>
        </p:nvSpPr>
        <p:spPr bwMode="auto">
          <a:xfrm>
            <a:off x="8077200" y="63246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98FFBA85-7CE4-48D9-B8D0-E6009B3311C7}" type="slidenum">
              <a:rPr lang="it-IT" altLang="sr-Latn-RS" sz="1400"/>
              <a:pPr/>
              <a:t>15</a:t>
            </a:fld>
            <a:endParaRPr lang="it-IT" altLang="sr-Latn-RS" sz="1400"/>
          </a:p>
        </p:txBody>
      </p:sp>
      <p:sp>
        <p:nvSpPr>
          <p:cNvPr id="6" name="Rectangle 2"/>
          <p:cNvSpPr>
            <a:spLocks noGrp="1" noChangeArrowheads="1"/>
          </p:cNvSpPr>
          <p:nvPr>
            <p:ph type="title"/>
          </p:nvPr>
        </p:nvSpPr>
        <p:spPr>
          <a:xfrm>
            <a:off x="1770063" y="930275"/>
            <a:ext cx="7772400" cy="1143000"/>
          </a:xfrm>
        </p:spPr>
        <p:txBody>
          <a:bodyPr rtlCol="0">
            <a:normAutofit fontScale="90000"/>
          </a:bodyPr>
          <a:lstStyle/>
          <a:p>
            <a:pPr>
              <a:defRPr/>
            </a:pPr>
            <a:r>
              <a:rPr lang="hr-HR" altLang="sr-Latn-RS" sz="4000">
                <a:solidFill>
                  <a:srgbClr val="FF0000"/>
                </a:solidFill>
              </a:rPr>
              <a:t>						 </a:t>
            </a:r>
            <a:br>
              <a:rPr lang="hr-HR" altLang="sr-Latn-RS" sz="4000">
                <a:solidFill>
                  <a:srgbClr val="FF0000"/>
                </a:solidFill>
              </a:rPr>
            </a:br>
            <a:r>
              <a:rPr lang="hr-HR" altLang="sr-Latn-RS" sz="4000">
                <a:solidFill>
                  <a:srgbClr val="FF0000"/>
                </a:solidFill>
              </a:rPr>
              <a:t>						                                                        </a:t>
            </a:r>
            <a:br>
              <a:rPr lang="hr-HR" altLang="sr-Latn-RS" sz="4000">
                <a:solidFill>
                  <a:srgbClr val="FF0000"/>
                </a:solidFill>
              </a:rPr>
            </a:br>
            <a:r>
              <a:rPr lang="hr-HR" altLang="sr-Latn-RS" sz="4000">
                <a:solidFill>
                  <a:srgbClr val="FF0000"/>
                </a:solidFill>
              </a:rPr>
              <a:t>							</a:t>
            </a:r>
          </a:p>
        </p:txBody>
      </p:sp>
      <p:sp>
        <p:nvSpPr>
          <p:cNvPr id="162820" name="Oval 3"/>
          <p:cNvSpPr>
            <a:spLocks noChangeArrowheads="1"/>
          </p:cNvSpPr>
          <p:nvPr/>
        </p:nvSpPr>
        <p:spPr bwMode="auto">
          <a:xfrm>
            <a:off x="4727576" y="2852739"/>
            <a:ext cx="2663825" cy="1728787"/>
          </a:xfrm>
          <a:prstGeom prst="ellipse">
            <a:avLst/>
          </a:prstGeom>
          <a:solidFill>
            <a:schemeClr val="accent1"/>
          </a:solidFill>
          <a:ln w="9525">
            <a:solidFill>
              <a:schemeClr val="tx1"/>
            </a:solidFill>
            <a:round/>
            <a:headEnd/>
            <a:tailEnd/>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hr-HR" altLang="sr-Latn-RS"/>
              <a:t>Mobing</a:t>
            </a:r>
          </a:p>
        </p:txBody>
      </p:sp>
      <p:sp>
        <p:nvSpPr>
          <p:cNvPr id="8" name="Oval 4"/>
          <p:cNvSpPr>
            <a:spLocks noChangeArrowheads="1"/>
          </p:cNvSpPr>
          <p:nvPr/>
        </p:nvSpPr>
        <p:spPr bwMode="auto">
          <a:xfrm>
            <a:off x="7643814" y="2133600"/>
            <a:ext cx="3024187" cy="1943100"/>
          </a:xfrm>
          <a:prstGeom prst="ellipse">
            <a:avLst/>
          </a:prstGeom>
          <a:gradFill rotWithShape="1">
            <a:gsLst>
              <a:gs pos="0">
                <a:schemeClr val="bg1"/>
              </a:gs>
              <a:gs pos="100000">
                <a:srgbClr val="FF9933"/>
              </a:gs>
            </a:gsLst>
            <a:lin ang="5400000" scaled="1"/>
          </a:gradFill>
          <a:ln w="9525">
            <a:solidFill>
              <a:schemeClr val="tx1"/>
            </a:solidFill>
            <a:round/>
            <a:headEnd/>
            <a:tailEnd/>
          </a:ln>
        </p:spPr>
        <p:txBody>
          <a:bodyPr/>
          <a:lstStyle>
            <a:lvl1pPr marL="171450" indent="-171450" defTabSz="685800">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defTabSz="68580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defTabSz="6858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defTabSz="6858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defTabSz="6858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algn="ctr" eaLnBrk="1" hangingPunct="1">
              <a:lnSpc>
                <a:spcPct val="80000"/>
              </a:lnSpc>
              <a:spcBef>
                <a:spcPct val="0"/>
              </a:spcBef>
              <a:buFontTx/>
              <a:buNone/>
            </a:pPr>
            <a:r>
              <a:rPr lang="hr-HR" altLang="sr-Latn-RS" sz="2000">
                <a:latin typeface="Times New Roman" panose="02020603050405020304" pitchFamily="18" charset="0"/>
              </a:rPr>
              <a:t>Troškovi vezani za</a:t>
            </a:r>
          </a:p>
          <a:p>
            <a:pPr eaLnBrk="1" hangingPunct="1">
              <a:lnSpc>
                <a:spcPct val="80000"/>
              </a:lnSpc>
              <a:spcBef>
                <a:spcPct val="0"/>
              </a:spcBef>
              <a:buFontTx/>
              <a:buNone/>
            </a:pPr>
            <a:r>
              <a:rPr lang="hr-HR" altLang="sr-Latn-RS" sz="2000">
                <a:latin typeface="Times New Roman" panose="02020603050405020304" pitchFamily="18" charset="0"/>
              </a:rPr>
              <a:t>uključivanje novih</a:t>
            </a:r>
          </a:p>
          <a:p>
            <a:pPr eaLnBrk="1" hangingPunct="1">
              <a:lnSpc>
                <a:spcPct val="80000"/>
              </a:lnSpc>
              <a:spcBef>
                <a:spcPct val="0"/>
              </a:spcBef>
              <a:buFontTx/>
              <a:buNone/>
            </a:pPr>
            <a:r>
              <a:rPr lang="hr-HR" altLang="sr-Latn-RS" sz="2000">
                <a:latin typeface="Times New Roman" panose="02020603050405020304" pitchFamily="18" charset="0"/>
              </a:rPr>
              <a:t>zaposlenika i</a:t>
            </a:r>
          </a:p>
          <a:p>
            <a:pPr eaLnBrk="1" hangingPunct="1">
              <a:lnSpc>
                <a:spcPct val="80000"/>
              </a:lnSpc>
              <a:spcBef>
                <a:spcPct val="0"/>
              </a:spcBef>
              <a:buFontTx/>
              <a:buNone/>
            </a:pPr>
            <a:r>
              <a:rPr lang="hr-HR" altLang="sr-Latn-RS" sz="2000">
                <a:latin typeface="Times New Roman" panose="02020603050405020304" pitchFamily="18" charset="0"/>
              </a:rPr>
              <a:t>njihovo</a:t>
            </a:r>
          </a:p>
          <a:p>
            <a:pPr eaLnBrk="1" hangingPunct="1">
              <a:lnSpc>
                <a:spcPct val="80000"/>
              </a:lnSpc>
              <a:spcBef>
                <a:spcPct val="0"/>
              </a:spcBef>
              <a:buFontTx/>
              <a:buNone/>
            </a:pPr>
            <a:r>
              <a:rPr lang="hr-HR" altLang="sr-Latn-RS" sz="2000">
                <a:latin typeface="Times New Roman" panose="02020603050405020304" pitchFamily="18" charset="0"/>
              </a:rPr>
              <a:t>osposobljavanje</a:t>
            </a:r>
          </a:p>
        </p:txBody>
      </p:sp>
      <p:sp>
        <p:nvSpPr>
          <p:cNvPr id="9" name="Oval 5"/>
          <p:cNvSpPr>
            <a:spLocks noChangeArrowheads="1"/>
          </p:cNvSpPr>
          <p:nvPr/>
        </p:nvSpPr>
        <p:spPr bwMode="auto">
          <a:xfrm>
            <a:off x="4511675" y="765176"/>
            <a:ext cx="3024188" cy="1800225"/>
          </a:xfrm>
          <a:prstGeom prst="ellipse">
            <a:avLst/>
          </a:prstGeom>
          <a:gradFill rotWithShape="1">
            <a:gsLst>
              <a:gs pos="0">
                <a:schemeClr val="bg1"/>
              </a:gs>
              <a:gs pos="100000">
                <a:srgbClr val="CCFF99"/>
              </a:gs>
            </a:gsLst>
            <a:lin ang="5400000" scaled="1"/>
          </a:gradFill>
          <a:ln w="9525">
            <a:solidFill>
              <a:schemeClr val="tx1"/>
            </a:solidFill>
            <a:round/>
            <a:headEnd/>
            <a:tailEnd/>
          </a:ln>
        </p:spPr>
        <p:txBody>
          <a:bodyPr/>
          <a:lstStyle>
            <a:lvl1pPr marL="342900" indent="-3429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80000"/>
              </a:lnSpc>
            </a:pPr>
            <a:r>
              <a:rPr lang="hr-HR" altLang="sr-Latn-RS" sz="2000"/>
              <a:t>Gubi se privrženost </a:t>
            </a:r>
          </a:p>
          <a:p>
            <a:pPr eaLnBrk="1" hangingPunct="1">
              <a:lnSpc>
                <a:spcPct val="80000"/>
              </a:lnSpc>
            </a:pPr>
            <a:r>
              <a:rPr lang="hr-HR" altLang="sr-Latn-RS" sz="2000"/>
              <a:t>tvrtki (želja </a:t>
            </a:r>
          </a:p>
          <a:p>
            <a:pPr eaLnBrk="1" hangingPunct="1">
              <a:lnSpc>
                <a:spcPct val="80000"/>
              </a:lnSpc>
            </a:pPr>
            <a:r>
              <a:rPr lang="hr-HR" altLang="sr-Latn-RS" sz="2000"/>
              <a:t>za osvetom;</a:t>
            </a:r>
          </a:p>
          <a:p>
            <a:pPr eaLnBrk="1" hangingPunct="1">
              <a:lnSpc>
                <a:spcPct val="80000"/>
              </a:lnSpc>
            </a:pPr>
            <a:r>
              <a:rPr lang="hr-HR" altLang="sr-Latn-RS" sz="2000"/>
              <a:t>krađe, stvaranje </a:t>
            </a:r>
          </a:p>
          <a:p>
            <a:pPr eaLnBrk="1" hangingPunct="1">
              <a:lnSpc>
                <a:spcPct val="80000"/>
              </a:lnSpc>
            </a:pPr>
            <a:r>
              <a:rPr lang="hr-HR" altLang="sr-Latn-RS" sz="2000"/>
              <a:t>materijalne štete)</a:t>
            </a:r>
          </a:p>
          <a:p>
            <a:pPr eaLnBrk="1" hangingPunct="1">
              <a:lnSpc>
                <a:spcPct val="80000"/>
              </a:lnSpc>
            </a:pPr>
            <a:endParaRPr lang="hr-HR" altLang="sr-Latn-RS" sz="3200">
              <a:latin typeface="Tahoma" panose="020B0604030504040204" pitchFamily="34" charset="0"/>
            </a:endParaRPr>
          </a:p>
        </p:txBody>
      </p:sp>
      <p:sp>
        <p:nvSpPr>
          <p:cNvPr id="10" name="Oval 6"/>
          <p:cNvSpPr>
            <a:spLocks noChangeArrowheads="1"/>
          </p:cNvSpPr>
          <p:nvPr/>
        </p:nvSpPr>
        <p:spPr bwMode="auto">
          <a:xfrm>
            <a:off x="6240464" y="4581525"/>
            <a:ext cx="3024187" cy="1943100"/>
          </a:xfrm>
          <a:prstGeom prst="ellipse">
            <a:avLst/>
          </a:prstGeom>
          <a:gradFill rotWithShape="1">
            <a:gsLst>
              <a:gs pos="0">
                <a:schemeClr val="bg1"/>
              </a:gs>
              <a:gs pos="100000">
                <a:srgbClr val="99CCFF"/>
              </a:gs>
            </a:gsLst>
            <a:lin ang="5400000" scaled="1"/>
          </a:gradFill>
          <a:ln w="9525">
            <a:solidFill>
              <a:schemeClr val="tx1"/>
            </a:solidFill>
            <a:round/>
            <a:headEnd/>
            <a:tailEnd/>
          </a:ln>
        </p:spPr>
        <p:txBody>
          <a:bodyPr/>
          <a:lstStyle>
            <a:lvl1pPr marL="342900" indent="-3429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hr-HR" altLang="sr-Latn-RS" sz="2000"/>
              <a:t>Stalno premještanje radnika i stalne</a:t>
            </a:r>
          </a:p>
          <a:p>
            <a:pPr algn="ctr" eaLnBrk="1" hangingPunct="1"/>
            <a:r>
              <a:rPr lang="hr-HR" altLang="sr-Latn-RS" sz="2000"/>
              <a:t>promjene radnog vremena </a:t>
            </a:r>
          </a:p>
          <a:p>
            <a:pPr algn="ctr" eaLnBrk="1" hangingPunct="1">
              <a:lnSpc>
                <a:spcPct val="80000"/>
              </a:lnSpc>
            </a:pPr>
            <a:endParaRPr lang="hr-HR" altLang="sr-Latn-RS" sz="2000"/>
          </a:p>
        </p:txBody>
      </p:sp>
      <p:sp>
        <p:nvSpPr>
          <p:cNvPr id="11" name="Oval 7"/>
          <p:cNvSpPr>
            <a:spLocks noChangeArrowheads="1"/>
          </p:cNvSpPr>
          <p:nvPr/>
        </p:nvSpPr>
        <p:spPr bwMode="auto">
          <a:xfrm>
            <a:off x="2351089" y="4652963"/>
            <a:ext cx="3024187" cy="1943100"/>
          </a:xfrm>
          <a:prstGeom prst="ellipse">
            <a:avLst/>
          </a:prstGeom>
          <a:gradFill rotWithShape="1">
            <a:gsLst>
              <a:gs pos="0">
                <a:schemeClr val="bg1"/>
              </a:gs>
              <a:gs pos="100000">
                <a:srgbClr val="FF99FF"/>
              </a:gs>
            </a:gsLst>
            <a:lin ang="5400000" scaled="1"/>
          </a:gradFill>
          <a:ln w="9525">
            <a:solidFill>
              <a:schemeClr val="tx1"/>
            </a:solidFill>
            <a:round/>
            <a:headEnd/>
            <a:tailEnd/>
          </a:ln>
        </p:spPr>
        <p:txBody>
          <a:bodyPr/>
          <a:lstStyle>
            <a:lvl1pPr marL="342900" indent="-3429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80000"/>
              </a:lnSpc>
            </a:pPr>
            <a:endParaRPr lang="hr-HR" altLang="sr-Latn-RS" sz="2000"/>
          </a:p>
          <a:p>
            <a:pPr algn="ctr" eaLnBrk="1" hangingPunct="1">
              <a:lnSpc>
                <a:spcPct val="80000"/>
              </a:lnSpc>
            </a:pPr>
            <a:r>
              <a:rPr lang="hr-HR" altLang="sr-Latn-RS" sz="2000"/>
              <a:t>Šteta </a:t>
            </a:r>
          </a:p>
          <a:p>
            <a:pPr algn="ctr" eaLnBrk="1" hangingPunct="1">
              <a:lnSpc>
                <a:spcPct val="80000"/>
              </a:lnSpc>
            </a:pPr>
            <a:r>
              <a:rPr lang="hr-HR" altLang="sr-Latn-RS" sz="2000"/>
              <a:t>imidžu tvrtke</a:t>
            </a:r>
          </a:p>
          <a:p>
            <a:pPr algn="ctr" eaLnBrk="1" hangingPunct="1">
              <a:lnSpc>
                <a:spcPct val="80000"/>
              </a:lnSpc>
            </a:pPr>
            <a:r>
              <a:rPr lang="hr-HR" altLang="sr-Latn-RS" sz="3200">
                <a:latin typeface="Tahoma" panose="020B0604030504040204" pitchFamily="34" charset="0"/>
              </a:rPr>
              <a:t> </a:t>
            </a:r>
            <a:endParaRPr lang="hr-HR" altLang="sr-Latn-RS" sz="2000"/>
          </a:p>
          <a:p>
            <a:pPr algn="ctr" eaLnBrk="1" hangingPunct="1">
              <a:lnSpc>
                <a:spcPct val="80000"/>
              </a:lnSpc>
            </a:pPr>
            <a:endParaRPr lang="hr-HR" altLang="sr-Latn-RS" sz="3200">
              <a:latin typeface="Tahoma" panose="020B0604030504040204" pitchFamily="34" charset="0"/>
            </a:endParaRPr>
          </a:p>
        </p:txBody>
      </p:sp>
      <p:sp>
        <p:nvSpPr>
          <p:cNvPr id="12" name="Oval 8"/>
          <p:cNvSpPr>
            <a:spLocks noChangeArrowheads="1"/>
          </p:cNvSpPr>
          <p:nvPr/>
        </p:nvSpPr>
        <p:spPr bwMode="auto">
          <a:xfrm>
            <a:off x="1524000" y="1989138"/>
            <a:ext cx="3024188" cy="1943100"/>
          </a:xfrm>
          <a:prstGeom prst="ellipse">
            <a:avLst/>
          </a:prstGeom>
          <a:gradFill rotWithShape="1">
            <a:gsLst>
              <a:gs pos="0">
                <a:schemeClr val="bg1"/>
              </a:gs>
              <a:gs pos="100000">
                <a:srgbClr val="FF0000"/>
              </a:gs>
            </a:gsLst>
            <a:lin ang="5400000" scaled="1"/>
          </a:gradFill>
          <a:ln w="9525">
            <a:solidFill>
              <a:schemeClr val="tx1"/>
            </a:solidFill>
            <a:round/>
            <a:headEnd/>
            <a:tailEnd/>
          </a:ln>
        </p:spPr>
        <p:txBody>
          <a:bodyPr/>
          <a:lstStyle>
            <a:lvl1pPr marL="342900" indent="-3429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lnSpc>
                <a:spcPct val="80000"/>
              </a:lnSpc>
            </a:pPr>
            <a:r>
              <a:rPr lang="hr-HR" altLang="sr-Latn-RS" sz="2000"/>
              <a:t>Troškovi</a:t>
            </a:r>
          </a:p>
          <a:p>
            <a:pPr eaLnBrk="1" hangingPunct="1">
              <a:lnSpc>
                <a:spcPct val="80000"/>
              </a:lnSpc>
            </a:pPr>
            <a:r>
              <a:rPr lang="hr-HR" altLang="sr-Latn-RS" sz="2000"/>
              <a:t>odvjetnika i</a:t>
            </a:r>
          </a:p>
          <a:p>
            <a:pPr eaLnBrk="1" hangingPunct="1">
              <a:lnSpc>
                <a:spcPct val="80000"/>
              </a:lnSpc>
            </a:pPr>
            <a:r>
              <a:rPr lang="hr-HR" altLang="sr-Latn-RS" sz="2000"/>
              <a:t>nadoknade za</a:t>
            </a:r>
          </a:p>
          <a:p>
            <a:pPr eaLnBrk="1" hangingPunct="1">
              <a:lnSpc>
                <a:spcPct val="80000"/>
              </a:lnSpc>
            </a:pPr>
            <a:r>
              <a:rPr lang="hr-HR" altLang="sr-Latn-RS" sz="2000"/>
              <a:t>izazvanu štetu žrtvi</a:t>
            </a:r>
          </a:p>
          <a:p>
            <a:pPr algn="ctr" eaLnBrk="1" hangingPunct="1">
              <a:lnSpc>
                <a:spcPct val="80000"/>
              </a:lnSpc>
            </a:pPr>
            <a:endParaRPr lang="hr-HR" altLang="sr-Latn-RS" sz="2000"/>
          </a:p>
          <a:p>
            <a:pPr algn="ctr" eaLnBrk="1" hangingPunct="1">
              <a:lnSpc>
                <a:spcPct val="80000"/>
              </a:lnSpc>
            </a:pPr>
            <a:endParaRPr lang="hr-HR" altLang="sr-Latn-RS" sz="2000">
              <a:latin typeface="Tahoma" panose="020B0604030504040204" pitchFamily="34" charset="0"/>
            </a:endParaRPr>
          </a:p>
        </p:txBody>
      </p:sp>
      <p:sp>
        <p:nvSpPr>
          <p:cNvPr id="162826" name="Line 9"/>
          <p:cNvSpPr>
            <a:spLocks noChangeShapeType="1"/>
          </p:cNvSpPr>
          <p:nvPr/>
        </p:nvSpPr>
        <p:spPr bwMode="auto">
          <a:xfrm flipV="1">
            <a:off x="6024563" y="2565400"/>
            <a:ext cx="0" cy="28733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hr-HR"/>
          </a:p>
        </p:txBody>
      </p:sp>
      <p:sp>
        <p:nvSpPr>
          <p:cNvPr id="162827" name="Line 10"/>
          <p:cNvSpPr>
            <a:spLocks noChangeShapeType="1"/>
          </p:cNvSpPr>
          <p:nvPr/>
        </p:nvSpPr>
        <p:spPr bwMode="auto">
          <a:xfrm>
            <a:off x="6527801" y="4508501"/>
            <a:ext cx="360363" cy="28892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hr-HR"/>
          </a:p>
        </p:txBody>
      </p:sp>
      <p:sp>
        <p:nvSpPr>
          <p:cNvPr id="162828" name="Line 11"/>
          <p:cNvSpPr>
            <a:spLocks noChangeShapeType="1"/>
          </p:cNvSpPr>
          <p:nvPr/>
        </p:nvSpPr>
        <p:spPr bwMode="auto">
          <a:xfrm flipH="1">
            <a:off x="4656139" y="4365625"/>
            <a:ext cx="503237" cy="4318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hr-HR"/>
          </a:p>
        </p:txBody>
      </p:sp>
      <p:sp>
        <p:nvSpPr>
          <p:cNvPr id="162829" name="Line 12"/>
          <p:cNvSpPr>
            <a:spLocks noChangeShapeType="1"/>
          </p:cNvSpPr>
          <p:nvPr/>
        </p:nvSpPr>
        <p:spPr bwMode="auto">
          <a:xfrm flipH="1" flipV="1">
            <a:off x="4440238" y="3284538"/>
            <a:ext cx="360362" cy="144462"/>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hr-HR"/>
          </a:p>
        </p:txBody>
      </p:sp>
      <p:sp>
        <p:nvSpPr>
          <p:cNvPr id="162830" name="Line 13"/>
          <p:cNvSpPr>
            <a:spLocks noChangeShapeType="1"/>
          </p:cNvSpPr>
          <p:nvPr/>
        </p:nvSpPr>
        <p:spPr bwMode="auto">
          <a:xfrm flipV="1">
            <a:off x="7319963" y="3429000"/>
            <a:ext cx="431800" cy="7143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hr-HR"/>
          </a:p>
        </p:txBody>
      </p:sp>
    </p:spTree>
    <p:extLst>
      <p:ext uri="{BB962C8B-B14F-4D97-AF65-F5344CB8AC3E}">
        <p14:creationId xmlns:p14="http://schemas.microsoft.com/office/powerpoint/2010/main" val="31226679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8">
                                            <p:bg/>
                                          </p:spTgt>
                                        </p:tgtEl>
                                        <p:attrNameLst>
                                          <p:attrName>style.visibility</p:attrName>
                                        </p:attrNameLst>
                                      </p:cBhvr>
                                      <p:to>
                                        <p:strVal val="visible"/>
                                      </p:to>
                                    </p:set>
                                    <p:anim calcmode="lin" valueType="num">
                                      <p:cBhvr additive="base">
                                        <p:cTn id="13" dur="500" fill="hold"/>
                                        <p:tgtEl>
                                          <p:spTgt spid="8">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8">
                                            <p:bg/>
                                          </p:spTgt>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 calcmode="lin" valueType="num">
                                      <p:cBhvr additive="base">
                                        <p:cTn id="1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
                                            <p:txEl>
                                              <p:pRg st="0" end="0"/>
                                            </p:txEl>
                                          </p:spTgt>
                                        </p:tgtEl>
                                        <p:attrNameLst>
                                          <p:attrName>ppt_y</p:attrName>
                                        </p:attrNameLst>
                                      </p:cBhvr>
                                      <p:tavLst>
                                        <p:tav tm="0">
                                          <p:val>
                                            <p:strVal val="0-#ppt_h/2"/>
                                          </p:val>
                                        </p:tav>
                                        <p:tav tm="100000">
                                          <p:val>
                                            <p:strVal val="#ppt_y"/>
                                          </p:val>
                                        </p:tav>
                                      </p:tavLst>
                                    </p:anim>
                                  </p:childTnLst>
                                </p:cTn>
                              </p:par>
                              <p:par>
                                <p:cTn id="19" presetID="2" presetClass="entr" presetSubtype="1" fill="hold" grpId="0" nodeType="withEffect">
                                  <p:stCondLst>
                                    <p:cond delay="0"/>
                                  </p:stCondLst>
                                  <p:childTnLst>
                                    <p:set>
                                      <p:cBhvr>
                                        <p:cTn id="20" dur="1" fill="hold">
                                          <p:stCondLst>
                                            <p:cond delay="0"/>
                                          </p:stCondLst>
                                        </p:cTn>
                                        <p:tgtEl>
                                          <p:spTgt spid="8">
                                            <p:txEl>
                                              <p:pRg st="1" end="1"/>
                                            </p:txEl>
                                          </p:spTgt>
                                        </p:tgtEl>
                                        <p:attrNameLst>
                                          <p:attrName>style.visibility</p:attrName>
                                        </p:attrNameLst>
                                      </p:cBhvr>
                                      <p:to>
                                        <p:strVal val="visible"/>
                                      </p:to>
                                    </p:set>
                                    <p:anim calcmode="lin" valueType="num">
                                      <p:cBhvr additive="base">
                                        <p:cTn id="21"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
                                            <p:txEl>
                                              <p:pRg st="1" end="1"/>
                                            </p:txEl>
                                          </p:spTgt>
                                        </p:tgtEl>
                                        <p:attrNameLst>
                                          <p:attrName>ppt_y</p:attrName>
                                        </p:attrNameLst>
                                      </p:cBhvr>
                                      <p:tavLst>
                                        <p:tav tm="0">
                                          <p:val>
                                            <p:strVal val="0-#ppt_h/2"/>
                                          </p:val>
                                        </p:tav>
                                        <p:tav tm="100000">
                                          <p:val>
                                            <p:strVal val="#ppt_y"/>
                                          </p:val>
                                        </p:tav>
                                      </p:tavLst>
                                    </p:anim>
                                  </p:childTnLst>
                                </p:cTn>
                              </p:par>
                              <p:par>
                                <p:cTn id="23" presetID="2" presetClass="entr" presetSubtype="1" fill="hold" grpId="0" nodeType="withEffect">
                                  <p:stCondLst>
                                    <p:cond delay="0"/>
                                  </p:stCondLst>
                                  <p:childTnLst>
                                    <p:set>
                                      <p:cBhvr>
                                        <p:cTn id="24" dur="1" fill="hold">
                                          <p:stCondLst>
                                            <p:cond delay="0"/>
                                          </p:stCondLst>
                                        </p:cTn>
                                        <p:tgtEl>
                                          <p:spTgt spid="8">
                                            <p:txEl>
                                              <p:pRg st="2" end="2"/>
                                            </p:txEl>
                                          </p:spTgt>
                                        </p:tgtEl>
                                        <p:attrNameLst>
                                          <p:attrName>style.visibility</p:attrName>
                                        </p:attrNameLst>
                                      </p:cBhvr>
                                      <p:to>
                                        <p:strVal val="visible"/>
                                      </p:to>
                                    </p:set>
                                    <p:anim calcmode="lin" valueType="num">
                                      <p:cBhvr additive="base">
                                        <p:cTn id="25"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2" end="2"/>
                                            </p:txEl>
                                          </p:spTgt>
                                        </p:tgtEl>
                                        <p:attrNameLst>
                                          <p:attrName>ppt_y</p:attrName>
                                        </p:attrNameLst>
                                      </p:cBhvr>
                                      <p:tavLst>
                                        <p:tav tm="0">
                                          <p:val>
                                            <p:strVal val="0-#ppt_h/2"/>
                                          </p:val>
                                        </p:tav>
                                        <p:tav tm="100000">
                                          <p:val>
                                            <p:strVal val="#ppt_y"/>
                                          </p:val>
                                        </p:tav>
                                      </p:tavLst>
                                    </p:anim>
                                  </p:childTnLst>
                                </p:cTn>
                              </p:par>
                              <p:par>
                                <p:cTn id="27" presetID="2" presetClass="entr" presetSubtype="1" fill="hold" grpId="0" nodeType="withEffect">
                                  <p:stCondLst>
                                    <p:cond delay="0"/>
                                  </p:stCondLst>
                                  <p:childTnLst>
                                    <p:set>
                                      <p:cBhvr>
                                        <p:cTn id="28" dur="1" fill="hold">
                                          <p:stCondLst>
                                            <p:cond delay="0"/>
                                          </p:stCondLst>
                                        </p:cTn>
                                        <p:tgtEl>
                                          <p:spTgt spid="8">
                                            <p:txEl>
                                              <p:pRg st="3" end="3"/>
                                            </p:txEl>
                                          </p:spTgt>
                                        </p:tgtEl>
                                        <p:attrNameLst>
                                          <p:attrName>style.visibility</p:attrName>
                                        </p:attrNameLst>
                                      </p:cBhvr>
                                      <p:to>
                                        <p:strVal val="visible"/>
                                      </p:to>
                                    </p:set>
                                    <p:anim calcmode="lin" valueType="num">
                                      <p:cBhvr additive="base">
                                        <p:cTn id="29"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3" end="3"/>
                                            </p:txEl>
                                          </p:spTgt>
                                        </p:tgtEl>
                                        <p:attrNameLst>
                                          <p:attrName>ppt_y</p:attrName>
                                        </p:attrNameLst>
                                      </p:cBhvr>
                                      <p:tavLst>
                                        <p:tav tm="0">
                                          <p:val>
                                            <p:strVal val="0-#ppt_h/2"/>
                                          </p:val>
                                        </p:tav>
                                        <p:tav tm="100000">
                                          <p:val>
                                            <p:strVal val="#ppt_y"/>
                                          </p:val>
                                        </p:tav>
                                      </p:tavLst>
                                    </p:anim>
                                  </p:childTnLst>
                                </p:cTn>
                              </p:par>
                              <p:par>
                                <p:cTn id="31" presetID="2" presetClass="entr" presetSubtype="1" fill="hold" grpId="0" nodeType="withEffect">
                                  <p:stCondLst>
                                    <p:cond delay="0"/>
                                  </p:stCondLst>
                                  <p:childTnLst>
                                    <p:set>
                                      <p:cBhvr>
                                        <p:cTn id="32" dur="1" fill="hold">
                                          <p:stCondLst>
                                            <p:cond delay="0"/>
                                          </p:stCondLst>
                                        </p:cTn>
                                        <p:tgtEl>
                                          <p:spTgt spid="8">
                                            <p:txEl>
                                              <p:pRg st="4" end="4"/>
                                            </p:txEl>
                                          </p:spTgt>
                                        </p:tgtEl>
                                        <p:attrNameLst>
                                          <p:attrName>style.visibility</p:attrName>
                                        </p:attrNameLst>
                                      </p:cBhvr>
                                      <p:to>
                                        <p:strVal val="visible"/>
                                      </p:to>
                                    </p:set>
                                    <p:anim calcmode="lin" valueType="num">
                                      <p:cBhvr additive="base">
                                        <p:cTn id="33"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8">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1"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ppt_x"/>
                                          </p:val>
                                        </p:tav>
                                        <p:tav tm="100000">
                                          <p:val>
                                            <p:strVal val="#ppt_x"/>
                                          </p:val>
                                        </p:tav>
                                      </p:tavLst>
                                    </p:anim>
                                    <p:anim calcmode="lin" valueType="num">
                                      <p:cBhvr additive="base">
                                        <p:cTn id="40"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1" fill="hold" grpId="0" nodeType="click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fill="hold"/>
                                        <p:tgtEl>
                                          <p:spTgt spid="11"/>
                                        </p:tgtEl>
                                        <p:attrNameLst>
                                          <p:attrName>ppt_x</p:attrName>
                                        </p:attrNameLst>
                                      </p:cBhvr>
                                      <p:tavLst>
                                        <p:tav tm="0">
                                          <p:val>
                                            <p:strVal val="#ppt_x"/>
                                          </p:val>
                                        </p:tav>
                                        <p:tav tm="100000">
                                          <p:val>
                                            <p:strVal val="#ppt_x"/>
                                          </p:val>
                                        </p:tav>
                                      </p:tavLst>
                                    </p:anim>
                                    <p:anim calcmode="lin" valueType="num">
                                      <p:cBhvr additive="base">
                                        <p:cTn id="46"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1" fill="hold" grpId="0" nodeType="click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500" fill="hold"/>
                                        <p:tgtEl>
                                          <p:spTgt spid="12"/>
                                        </p:tgtEl>
                                        <p:attrNameLst>
                                          <p:attrName>ppt_x</p:attrName>
                                        </p:attrNameLst>
                                      </p:cBhvr>
                                      <p:tavLst>
                                        <p:tav tm="0">
                                          <p:val>
                                            <p:strVal val="#ppt_x"/>
                                          </p:val>
                                        </p:tav>
                                        <p:tav tm="100000">
                                          <p:val>
                                            <p:strVal val="#ppt_x"/>
                                          </p:val>
                                        </p:tav>
                                      </p:tavLst>
                                    </p:anim>
                                    <p:anim calcmode="lin" valueType="num">
                                      <p:cBhvr additive="base">
                                        <p:cTn id="52"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9" grpId="0" animBg="1"/>
      <p:bldP spid="10" grpId="0" animBg="1"/>
      <p:bldP spid="11"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340B0-0CEA-4E5D-8B56-2979CA2B78B2}"/>
              </a:ext>
            </a:extLst>
          </p:cNvPr>
          <p:cNvSpPr>
            <a:spLocks noGrp="1"/>
          </p:cNvSpPr>
          <p:nvPr>
            <p:ph type="title"/>
          </p:nvPr>
        </p:nvSpPr>
        <p:spPr/>
        <p:txBody>
          <a:bodyPr/>
          <a:lstStyle/>
          <a:p>
            <a:pPr algn="ctr"/>
            <a:r>
              <a:rPr lang="hr-HR" dirty="0"/>
              <a:t>Zabrana viktimizacije</a:t>
            </a:r>
            <a:endParaRPr lang="en-US" dirty="0"/>
          </a:p>
        </p:txBody>
      </p:sp>
      <p:sp>
        <p:nvSpPr>
          <p:cNvPr id="3" name="Content Placeholder 2">
            <a:extLst>
              <a:ext uri="{FF2B5EF4-FFF2-40B4-BE49-F238E27FC236}">
                <a16:creationId xmlns:a16="http://schemas.microsoft.com/office/drawing/2014/main" id="{C791E46B-DA09-4336-82FE-A0BD0AD3394E}"/>
              </a:ext>
            </a:extLst>
          </p:cNvPr>
          <p:cNvSpPr>
            <a:spLocks noGrp="1"/>
          </p:cNvSpPr>
          <p:nvPr>
            <p:ph idx="1"/>
          </p:nvPr>
        </p:nvSpPr>
        <p:spPr/>
        <p:txBody>
          <a:bodyPr>
            <a:normAutofit/>
          </a:bodyPr>
          <a:lstStyle/>
          <a:p>
            <a:pPr algn="just">
              <a:lnSpc>
                <a:spcPct val="115000"/>
              </a:lnSpc>
              <a:spcAft>
                <a:spcPts val="800"/>
              </a:spcAft>
            </a:pPr>
            <a:r>
              <a:rPr lang="hr-HR" sz="2400" dirty="0">
                <a:solidFill>
                  <a:srgbClr val="000000"/>
                </a:solidFill>
                <a:effectLst/>
                <a:ea typeface="Times New Roman" panose="02020603050405020304" pitchFamily="18" charset="0"/>
                <a:cs typeface="Times New Roman" panose="02020603050405020304" pitchFamily="18" charset="0"/>
              </a:rPr>
              <a:t>Tuženik – protutužitelj u reviziji ističe da je sud prvog stupnja materijalno pravo pogrešno primijenio kad je odbio protutužbeni zahtjev za sudski raskid jer je tužiteljica iznijela pritužbu za zlostavljanje i uznemiravanje i da stoga nastavak radnog odnosa nije moguć. U odnosu na ovaj prigovor, za istaknuti je da je pravilno sud prvog stupnja zaključio da ta sama činjenica (optužba za zlostavljanje i uznemiravanje) ne znači da nastavak radnog odnosa nije moguć i da prema čl. 7. Zakona o suzbijanju diskriminacije (Narodne novine br. 85/05) nitko ne smije biti doveden u nepovoljniji položaj jer je u dobroj vjeri prijavio diskriminaciju.“</a:t>
            </a:r>
            <a:endParaRPr lang="en-US" sz="2400" dirty="0">
              <a:effectLst/>
              <a:ea typeface="Times New Roman" panose="02020603050405020304" pitchFamily="18" charset="0"/>
              <a:cs typeface="Times New Roman" panose="02020603050405020304" pitchFamily="18" charset="0"/>
            </a:endParaRPr>
          </a:p>
          <a:p>
            <a:r>
              <a:rPr lang="hr-HR" sz="2400" dirty="0">
                <a:solidFill>
                  <a:srgbClr val="000000"/>
                </a:solidFill>
                <a:effectLst/>
                <a:ea typeface="Times New Roman" panose="02020603050405020304" pitchFamily="18" charset="0"/>
              </a:rPr>
              <a:t>Vrhovni sud RH, Revr-556/17 od 10.01.2018.</a:t>
            </a:r>
            <a:endParaRPr lang="en-US" sz="2400" dirty="0"/>
          </a:p>
        </p:txBody>
      </p:sp>
    </p:spTree>
    <p:extLst>
      <p:ext uri="{BB962C8B-B14F-4D97-AF65-F5344CB8AC3E}">
        <p14:creationId xmlns:p14="http://schemas.microsoft.com/office/powerpoint/2010/main" val="36447810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0236F8-3975-4F49-BC06-A805FA54D4F4}"/>
              </a:ext>
            </a:extLst>
          </p:cNvPr>
          <p:cNvSpPr>
            <a:spLocks noGrp="1"/>
          </p:cNvSpPr>
          <p:nvPr>
            <p:ph type="title"/>
          </p:nvPr>
        </p:nvSpPr>
        <p:spPr/>
        <p:txBody>
          <a:bodyPr/>
          <a:lstStyle/>
          <a:p>
            <a:pPr algn="ctr"/>
            <a:r>
              <a:rPr lang="hr-HR" dirty="0"/>
              <a:t>Otkaz tijekom prekida rada-</a:t>
            </a:r>
            <a:r>
              <a:rPr lang="en-US" dirty="0"/>
              <a:t>VSRH, REV-2184/19</a:t>
            </a:r>
          </a:p>
        </p:txBody>
      </p:sp>
      <p:sp>
        <p:nvSpPr>
          <p:cNvPr id="3" name="Content Placeholder 2">
            <a:extLst>
              <a:ext uri="{FF2B5EF4-FFF2-40B4-BE49-F238E27FC236}">
                <a16:creationId xmlns:a16="http://schemas.microsoft.com/office/drawing/2014/main" id="{9AB95973-69F2-433B-8DAB-EC62DDD669AB}"/>
              </a:ext>
            </a:extLst>
          </p:cNvPr>
          <p:cNvSpPr>
            <a:spLocks noGrp="1"/>
          </p:cNvSpPr>
          <p:nvPr>
            <p:ph idx="1"/>
          </p:nvPr>
        </p:nvSpPr>
        <p:spPr>
          <a:xfrm>
            <a:off x="838200" y="1436914"/>
            <a:ext cx="10515600" cy="4740049"/>
          </a:xfrm>
        </p:spPr>
        <p:txBody>
          <a:bodyPr>
            <a:normAutofit fontScale="92500" lnSpcReduction="10000"/>
          </a:bodyPr>
          <a:lstStyle/>
          <a:p>
            <a:pPr indent="449580" algn="just">
              <a:lnSpc>
                <a:spcPct val="115000"/>
              </a:lnSpc>
              <a:spcAft>
                <a:spcPts val="800"/>
              </a:spcAft>
            </a:pPr>
            <a:r>
              <a:rPr lang="hr-HR" sz="1800" dirty="0">
                <a:effectLst/>
                <a:latin typeface="open sans"/>
                <a:ea typeface="Times New Roman" panose="02020603050405020304" pitchFamily="18" charset="0"/>
                <a:cs typeface="Times New Roman" panose="02020603050405020304" pitchFamily="18" charset="0"/>
              </a:rPr>
              <a:t>Nadalje, niti jednom odredbom važećeg Zakona o radu nije propisano da radniku ne može biti otkazan ugovor o radu za vrijeme prekida rada kada radnik ne radi jer je podnio tužbu zbog diskriminacije. Odredba čl. 134. ZR propisuje postupanje radi zaštite dostojanstva radnika te je tom odredbom propisano pravo radnika koji je uznemiravan ili spolno uznemiravan da prekine rad kao i njegovo pravo da mu se za to vrijeme isplati plaća. Međutim niti tom niti nekom drugom odredbom ZR nije propisano da radniku za to vrijeme ne može biti otkazan ugovor o radu zbog poslovno uvjetovanih razloga.</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449580" algn="just">
              <a:lnSpc>
                <a:spcPct val="115000"/>
              </a:lnSpc>
              <a:spcAft>
                <a:spcPts val="800"/>
              </a:spcAft>
            </a:pPr>
            <a:r>
              <a:rPr lang="hr-HR" sz="1800" dirty="0">
                <a:effectLst/>
                <a:latin typeface="open sans"/>
                <a:ea typeface="Times New Roman" panose="02020603050405020304" pitchFamily="18" charset="0"/>
                <a:cs typeface="Times New Roman" panose="02020603050405020304" pitchFamily="18" charset="0"/>
              </a:rPr>
              <a:t>U odnosu na revizijske navode tužiteljice da je bila šikanirana i diskriminirana valja reći da je tijekom postupka utvrđeno da je tužiteljici otkazan ugovor o radu jer je stupanjem na snagu novog Pravilnika o radu od 11. srpnja 2017., u prilogu kojeg se nalazi i nova sistematizacija radnih mjesta, radno mjesto tužiteljice ukinuto, a ne zbog toga što je tužiteljica bila šikanirana i diskriminirana.</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449580" algn="just">
              <a:lnSpc>
                <a:spcPct val="115000"/>
              </a:lnSpc>
              <a:spcAft>
                <a:spcPts val="800"/>
              </a:spcAft>
            </a:pPr>
            <a:r>
              <a:rPr lang="hr-HR" sz="1800" dirty="0">
                <a:effectLst/>
                <a:latin typeface="open sans"/>
                <a:ea typeface="Times New Roman" panose="02020603050405020304" pitchFamily="18" charset="0"/>
                <a:cs typeface="Times New Roman" panose="02020603050405020304" pitchFamily="18" charset="0"/>
              </a:rPr>
              <a:t>Budući da ukidanje radnog mjesta donošenjem novog Pravilnika o radu i sistematizacije radnih mjesta zbog čega je prestala potreba za obavljanjem dotadašnjih poslova tužiteljice na radnom mjestu poslovne tajnice predstavlja opravdani razlog za otkaz ugovora o radu prema odredbi čl. 115. st. 1. toč. 1. ZR, pravilno je primijenjeno materijalno pravo kada je tužbeni zahtjev odbijen.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036651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8910F0-B23A-4C47-BA77-8ED248295BE6}"/>
              </a:ext>
            </a:extLst>
          </p:cNvPr>
          <p:cNvSpPr>
            <a:spLocks noGrp="1"/>
          </p:cNvSpPr>
          <p:nvPr>
            <p:ph type="title"/>
          </p:nvPr>
        </p:nvSpPr>
        <p:spPr/>
        <p:txBody>
          <a:bodyPr/>
          <a:lstStyle/>
          <a:p>
            <a:pPr algn="ctr"/>
            <a:r>
              <a:rPr lang="hr-HR" dirty="0"/>
              <a:t>Teret dokazivanja</a:t>
            </a:r>
            <a:endParaRPr lang="en-US" dirty="0"/>
          </a:p>
        </p:txBody>
      </p:sp>
      <p:sp>
        <p:nvSpPr>
          <p:cNvPr id="3" name="Content Placeholder 2">
            <a:extLst>
              <a:ext uri="{FF2B5EF4-FFF2-40B4-BE49-F238E27FC236}">
                <a16:creationId xmlns:a16="http://schemas.microsoft.com/office/drawing/2014/main" id="{32615142-C134-4F0C-9ECA-4D44B42E477E}"/>
              </a:ext>
            </a:extLst>
          </p:cNvPr>
          <p:cNvSpPr>
            <a:spLocks noGrp="1"/>
          </p:cNvSpPr>
          <p:nvPr>
            <p:ph idx="1"/>
          </p:nvPr>
        </p:nvSpPr>
        <p:spPr/>
        <p:txBody>
          <a:bodyPr/>
          <a:lstStyle/>
          <a:p>
            <a:r>
              <a:rPr lang="hr-HR" dirty="0"/>
              <a:t>Uznemi</a:t>
            </a:r>
            <a:r>
              <a:rPr lang="en-US" dirty="0" err="1"/>
              <a:t>ra</a:t>
            </a:r>
            <a:r>
              <a:rPr lang="hr-HR" dirty="0"/>
              <a:t>vanje (diskriminacija)-prebacuje se </a:t>
            </a:r>
            <a:r>
              <a:rPr lang="en-US" dirty="0" err="1"/>
              <a:t>teret</a:t>
            </a:r>
            <a:r>
              <a:rPr lang="hr-HR" dirty="0"/>
              <a:t> dokazivanja</a:t>
            </a:r>
          </a:p>
          <a:p>
            <a:r>
              <a:rPr lang="hr-HR" dirty="0"/>
              <a:t>Mobing-ne</a:t>
            </a:r>
            <a:endParaRPr lang="en-US" dirty="0"/>
          </a:p>
        </p:txBody>
      </p:sp>
    </p:spTree>
    <p:extLst>
      <p:ext uri="{BB962C8B-B14F-4D97-AF65-F5344CB8AC3E}">
        <p14:creationId xmlns:p14="http://schemas.microsoft.com/office/powerpoint/2010/main" val="25514882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GB" altLang="sr-Latn-RS" dirty="0"/>
              <a:t>	</a:t>
            </a:r>
            <a:r>
              <a:rPr lang="en-GB" altLang="sr-Latn-RS" dirty="0" err="1"/>
              <a:t>Prema</a:t>
            </a:r>
            <a:r>
              <a:rPr lang="en-GB" altLang="sr-Latn-RS" dirty="0"/>
              <a:t> dr.sc. </a:t>
            </a:r>
            <a:r>
              <a:rPr lang="en-GB" altLang="sr-Latn-RS" dirty="0" err="1"/>
              <a:t>Elviri</a:t>
            </a:r>
            <a:r>
              <a:rPr lang="en-GB" altLang="sr-Latn-RS" dirty="0"/>
              <a:t> Koi</a:t>
            </a:r>
            <a:r>
              <a:rPr lang="hr-HR" altLang="sr-Latn-RS" dirty="0"/>
              <a:t>ć</a:t>
            </a:r>
            <a:r>
              <a:rPr lang="en-GB" altLang="sr-Latn-RS" dirty="0"/>
              <a:t>, </a:t>
            </a:r>
            <a:r>
              <a:rPr lang="hr-HR" altLang="sr-Latn-RS" dirty="0"/>
              <a:t>dr</a:t>
            </a:r>
            <a:r>
              <a:rPr lang="en-GB" altLang="sr-Latn-RS" dirty="0"/>
              <a:t>.</a:t>
            </a:r>
            <a:r>
              <a:rPr lang="hr-HR" altLang="sr-Latn-RS" dirty="0"/>
              <a:t>med</a:t>
            </a:r>
            <a:r>
              <a:rPr lang="en-GB" altLang="sr-Latn-RS" dirty="0"/>
              <a:t>.</a:t>
            </a:r>
          </a:p>
        </p:txBody>
      </p:sp>
      <p:sp>
        <p:nvSpPr>
          <p:cNvPr id="20483" name="Content Placeholder 2"/>
          <p:cNvSpPr>
            <a:spLocks noGrp="1"/>
          </p:cNvSpPr>
          <p:nvPr>
            <p:ph idx="1"/>
          </p:nvPr>
        </p:nvSpPr>
        <p:spPr>
          <a:xfrm>
            <a:off x="3000375" y="1557338"/>
            <a:ext cx="9482138" cy="9339262"/>
          </a:xfrm>
        </p:spPr>
        <p:txBody>
          <a:bodyPr/>
          <a:lstStyle/>
          <a:p>
            <a:endParaRPr lang="sr-Latn-RS" altLang="sr-Latn-RS"/>
          </a:p>
        </p:txBody>
      </p:sp>
      <p:graphicFrame>
        <p:nvGraphicFramePr>
          <p:cNvPr id="20484" name="Object 3"/>
          <p:cNvGraphicFramePr>
            <a:graphicFrameLocks noChangeAspect="1"/>
          </p:cNvGraphicFramePr>
          <p:nvPr/>
        </p:nvGraphicFramePr>
        <p:xfrm>
          <a:off x="2185989" y="1268413"/>
          <a:ext cx="7615237" cy="5473700"/>
        </p:xfrm>
        <a:graphic>
          <a:graphicData uri="http://schemas.openxmlformats.org/presentationml/2006/ole">
            <mc:AlternateContent xmlns:mc="http://schemas.openxmlformats.org/markup-compatibility/2006">
              <mc:Choice xmlns:v="urn:schemas-microsoft-com:vml" Requires="v">
                <p:oleObj spid="_x0000_s2062" name="Chart" r:id="rId3" imgW="4819799" imgH="2790768" progId="Excel.Chart.8">
                  <p:embed/>
                </p:oleObj>
              </mc:Choice>
              <mc:Fallback>
                <p:oleObj name="Chart" r:id="rId3" imgW="4819799" imgH="2790768" progId="Excel.Chart.8">
                  <p:embed/>
                  <p:pic>
                    <p:nvPicPr>
                      <p:cNvPr id="20484"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5989" y="1268413"/>
                        <a:ext cx="7615237" cy="5473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8233018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51B5E-F37C-4E31-8FC5-F1DD200996CB}"/>
              </a:ext>
            </a:extLst>
          </p:cNvPr>
          <p:cNvSpPr>
            <a:spLocks noGrp="1"/>
          </p:cNvSpPr>
          <p:nvPr>
            <p:ph type="ctrTitle"/>
          </p:nvPr>
        </p:nvSpPr>
        <p:spPr/>
        <p:txBody>
          <a:bodyPr>
            <a:normAutofit/>
          </a:bodyPr>
          <a:lstStyle/>
          <a:p>
            <a:r>
              <a:rPr lang="en-US" sz="3200" b="1" dirty="0">
                <a:solidFill>
                  <a:srgbClr val="000000"/>
                </a:solidFill>
                <a:effectLst/>
              </a:rPr>
              <a:t>I Novine u </a:t>
            </a:r>
            <a:r>
              <a:rPr lang="en-US" sz="3200" b="1" dirty="0" err="1">
                <a:solidFill>
                  <a:srgbClr val="000000"/>
                </a:solidFill>
                <a:effectLst/>
              </a:rPr>
              <a:t>sudskoj</a:t>
            </a:r>
            <a:r>
              <a:rPr lang="en-US" sz="3200" b="1" dirty="0">
                <a:solidFill>
                  <a:srgbClr val="000000"/>
                </a:solidFill>
                <a:effectLst/>
              </a:rPr>
              <a:t> </a:t>
            </a:r>
            <a:r>
              <a:rPr lang="en-US" sz="3200" b="1" dirty="0" err="1">
                <a:solidFill>
                  <a:srgbClr val="000000"/>
                </a:solidFill>
                <a:effectLst/>
              </a:rPr>
              <a:t>praksi</a:t>
            </a:r>
            <a:r>
              <a:rPr lang="en-US" sz="3200" b="1" dirty="0">
                <a:solidFill>
                  <a:srgbClr val="000000"/>
                </a:solidFill>
                <a:effectLst/>
              </a:rPr>
              <a:t> o </a:t>
            </a:r>
            <a:r>
              <a:rPr lang="en-US" sz="3200" b="1" dirty="0" err="1">
                <a:solidFill>
                  <a:srgbClr val="000000"/>
                </a:solidFill>
                <a:effectLst/>
              </a:rPr>
              <a:t>zaštiti</a:t>
            </a:r>
            <a:r>
              <a:rPr lang="en-US" sz="3200" b="1" dirty="0">
                <a:solidFill>
                  <a:srgbClr val="000000"/>
                </a:solidFill>
                <a:effectLst/>
              </a:rPr>
              <a:t> </a:t>
            </a:r>
            <a:r>
              <a:rPr lang="en-US" sz="3200" b="1" dirty="0" err="1">
                <a:solidFill>
                  <a:srgbClr val="000000"/>
                </a:solidFill>
                <a:effectLst/>
              </a:rPr>
              <a:t>dostojanstva</a:t>
            </a:r>
            <a:r>
              <a:rPr lang="en-US" sz="3200" b="1" dirty="0">
                <a:solidFill>
                  <a:srgbClr val="000000"/>
                </a:solidFill>
                <a:effectLst/>
              </a:rPr>
              <a:t> </a:t>
            </a:r>
            <a:r>
              <a:rPr lang="en-US" sz="3200" b="1" dirty="0" err="1">
                <a:solidFill>
                  <a:srgbClr val="000000"/>
                </a:solidFill>
                <a:effectLst/>
              </a:rPr>
              <a:t>radnika</a:t>
            </a:r>
            <a:r>
              <a:rPr lang="en-US" sz="4400" b="1" i="0" dirty="0">
                <a:solidFill>
                  <a:srgbClr val="FF0000"/>
                </a:solidFill>
                <a:effectLst/>
                <a:latin typeface="Verdana" panose="020B0604030504040204" pitchFamily="34" charset="0"/>
              </a:rPr>
              <a:t/>
            </a:r>
            <a:br>
              <a:rPr lang="en-US" sz="4400" b="1" i="0" dirty="0">
                <a:solidFill>
                  <a:srgbClr val="FF0000"/>
                </a:solidFill>
                <a:effectLst/>
                <a:latin typeface="Verdana" panose="020B0604030504040204" pitchFamily="34" charset="0"/>
              </a:rPr>
            </a:br>
            <a:endParaRPr lang="en-US" sz="4400" dirty="0"/>
          </a:p>
        </p:txBody>
      </p:sp>
      <p:sp>
        <p:nvSpPr>
          <p:cNvPr id="3" name="Subtitle 2">
            <a:extLst>
              <a:ext uri="{FF2B5EF4-FFF2-40B4-BE49-F238E27FC236}">
                <a16:creationId xmlns:a16="http://schemas.microsoft.com/office/drawing/2014/main" id="{1F4A3D9C-398B-49CB-BC3E-D993AACCA06C}"/>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42065993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4014E-CFDA-4724-BA65-14DEBA9D6A92}"/>
              </a:ext>
            </a:extLst>
          </p:cNvPr>
          <p:cNvSpPr>
            <a:spLocks noGrp="1"/>
          </p:cNvSpPr>
          <p:nvPr>
            <p:ph type="title"/>
          </p:nvPr>
        </p:nvSpPr>
        <p:spPr/>
        <p:txBody>
          <a:bodyPr/>
          <a:lstStyle/>
          <a:p>
            <a:pPr algn="ctr"/>
            <a:r>
              <a:rPr lang="en-US" dirty="0"/>
              <a:t>V</a:t>
            </a:r>
            <a:r>
              <a:rPr lang="hr-HR" dirty="0"/>
              <a:t>S</a:t>
            </a:r>
            <a:r>
              <a:rPr lang="en-US" dirty="0"/>
              <a:t>RH, Su-IV-16/2021-8 </a:t>
            </a:r>
          </a:p>
        </p:txBody>
      </p:sp>
      <p:sp>
        <p:nvSpPr>
          <p:cNvPr id="3" name="Content Placeholder 2">
            <a:extLst>
              <a:ext uri="{FF2B5EF4-FFF2-40B4-BE49-F238E27FC236}">
                <a16:creationId xmlns:a16="http://schemas.microsoft.com/office/drawing/2014/main" id="{19517E3D-E346-4617-A6A1-2A6A0EE6CBD1}"/>
              </a:ext>
            </a:extLst>
          </p:cNvPr>
          <p:cNvSpPr>
            <a:spLocks noGrp="1"/>
          </p:cNvSpPr>
          <p:nvPr>
            <p:ph idx="1"/>
          </p:nvPr>
        </p:nvSpPr>
        <p:spPr>
          <a:xfrm>
            <a:off x="838200" y="1259633"/>
            <a:ext cx="10515600" cy="4917330"/>
          </a:xfrm>
        </p:spPr>
        <p:txBody>
          <a:bodyPr>
            <a:normAutofit fontScale="85000" lnSpcReduction="20000"/>
          </a:bodyPr>
          <a:lstStyle/>
          <a:p>
            <a:r>
              <a:rPr lang="en-US" dirty="0" err="1"/>
              <a:t>Pravna</a:t>
            </a:r>
            <a:r>
              <a:rPr lang="en-US" dirty="0"/>
              <a:t> </a:t>
            </a:r>
            <a:r>
              <a:rPr lang="en-US" dirty="0" err="1"/>
              <a:t>shvaćanja</a:t>
            </a:r>
            <a:r>
              <a:rPr lang="en-US" dirty="0"/>
              <a:t> </a:t>
            </a:r>
            <a:r>
              <a:rPr lang="en-US" dirty="0" err="1"/>
              <a:t>zauzeta</a:t>
            </a:r>
            <a:r>
              <a:rPr lang="en-US" dirty="0"/>
              <a:t> </a:t>
            </a:r>
            <a:r>
              <a:rPr lang="en-US" dirty="0" err="1"/>
              <a:t>na</a:t>
            </a:r>
            <a:r>
              <a:rPr lang="en-US" dirty="0"/>
              <a:t> </a:t>
            </a:r>
            <a:r>
              <a:rPr lang="en-US" dirty="0" err="1"/>
              <a:t>sjednici</a:t>
            </a:r>
            <a:r>
              <a:rPr lang="en-US" dirty="0"/>
              <a:t>: </a:t>
            </a:r>
          </a:p>
          <a:p>
            <a:pPr algn="just"/>
            <a:r>
              <a:rPr lang="en-US" dirty="0"/>
              <a:t>1. „</a:t>
            </a:r>
            <a:r>
              <a:rPr lang="en-US" dirty="0" err="1"/>
              <a:t>Nakon</a:t>
            </a:r>
            <a:r>
              <a:rPr lang="en-US" dirty="0"/>
              <a:t> </a:t>
            </a:r>
            <a:r>
              <a:rPr lang="en-US" dirty="0" err="1"/>
              <a:t>odluke</a:t>
            </a:r>
            <a:r>
              <a:rPr lang="en-US" dirty="0"/>
              <a:t> </a:t>
            </a:r>
            <a:r>
              <a:rPr lang="en-US" dirty="0" err="1"/>
              <a:t>Ustavnog</a:t>
            </a:r>
            <a:r>
              <a:rPr lang="en-US" dirty="0"/>
              <a:t> </a:t>
            </a:r>
            <a:r>
              <a:rPr lang="en-US" dirty="0" err="1"/>
              <a:t>suda</a:t>
            </a:r>
            <a:r>
              <a:rPr lang="en-US" dirty="0"/>
              <a:t> </a:t>
            </a:r>
            <a:r>
              <a:rPr lang="en-US" dirty="0" err="1"/>
              <a:t>Republike</a:t>
            </a:r>
            <a:r>
              <a:rPr lang="en-US" dirty="0"/>
              <a:t> </a:t>
            </a:r>
            <a:r>
              <a:rPr lang="en-US" dirty="0" err="1"/>
              <a:t>Hrvatske</a:t>
            </a:r>
            <a:r>
              <a:rPr lang="en-US" dirty="0"/>
              <a:t> </a:t>
            </a:r>
            <a:r>
              <a:rPr lang="en-US" dirty="0" err="1"/>
              <a:t>broj</a:t>
            </a:r>
            <a:r>
              <a:rPr lang="en-US" dirty="0"/>
              <a:t> U-III-2639/17 od 4. </a:t>
            </a:r>
            <a:r>
              <a:rPr lang="en-US" dirty="0" err="1"/>
              <a:t>veljače</a:t>
            </a:r>
            <a:r>
              <a:rPr lang="en-US" dirty="0"/>
              <a:t> 2020. </a:t>
            </a:r>
            <a:r>
              <a:rPr lang="en-US" dirty="0" err="1"/>
              <a:t>mijenja</a:t>
            </a:r>
            <a:r>
              <a:rPr lang="en-US" dirty="0"/>
              <a:t> se </a:t>
            </a:r>
            <a:r>
              <a:rPr lang="en-US" dirty="0" err="1"/>
              <a:t>dosadašnje</a:t>
            </a:r>
            <a:r>
              <a:rPr lang="en-US" dirty="0"/>
              <a:t> </a:t>
            </a:r>
            <a:r>
              <a:rPr lang="en-US" dirty="0" err="1"/>
              <a:t>pravno</a:t>
            </a:r>
            <a:r>
              <a:rPr lang="en-US" dirty="0"/>
              <a:t> </a:t>
            </a:r>
            <a:r>
              <a:rPr lang="en-US" dirty="0" err="1"/>
              <a:t>shvaćanje</a:t>
            </a:r>
            <a:r>
              <a:rPr lang="en-US" dirty="0"/>
              <a:t> </a:t>
            </a:r>
            <a:r>
              <a:rPr lang="en-US" dirty="0" err="1"/>
              <a:t>ovog</a:t>
            </a:r>
            <a:r>
              <a:rPr lang="en-US" dirty="0"/>
              <a:t> </a:t>
            </a:r>
            <a:r>
              <a:rPr lang="en-US" dirty="0" err="1"/>
              <a:t>suda</a:t>
            </a:r>
            <a:r>
              <a:rPr lang="en-US" dirty="0"/>
              <a:t> </a:t>
            </a:r>
            <a:r>
              <a:rPr lang="en-US" dirty="0" err="1"/>
              <a:t>te</a:t>
            </a:r>
            <a:r>
              <a:rPr lang="en-US" dirty="0"/>
              <a:t> </a:t>
            </a:r>
            <a:r>
              <a:rPr lang="en-US" dirty="0" err="1"/>
              <a:t>promijenjeno</a:t>
            </a:r>
            <a:r>
              <a:rPr lang="en-US" dirty="0"/>
              <a:t> </a:t>
            </a:r>
            <a:r>
              <a:rPr lang="en-US" dirty="0" err="1"/>
              <a:t>shvaćanje</a:t>
            </a:r>
            <a:r>
              <a:rPr lang="en-US" dirty="0"/>
              <a:t> </a:t>
            </a:r>
            <a:r>
              <a:rPr lang="en-US" dirty="0" err="1"/>
              <a:t>glasi</a:t>
            </a:r>
            <a:r>
              <a:rPr lang="en-US" dirty="0"/>
              <a:t>: </a:t>
            </a:r>
          </a:p>
          <a:p>
            <a:pPr algn="just"/>
            <a:r>
              <a:rPr lang="en-US" dirty="0"/>
              <a:t>U </a:t>
            </a:r>
            <a:r>
              <a:rPr lang="en-US" dirty="0" err="1"/>
              <a:t>postupcima</a:t>
            </a:r>
            <a:r>
              <a:rPr lang="en-US" dirty="0"/>
              <a:t> </a:t>
            </a:r>
            <a:r>
              <a:rPr lang="en-US" dirty="0" err="1"/>
              <a:t>radi</a:t>
            </a:r>
            <a:r>
              <a:rPr lang="en-US" dirty="0"/>
              <a:t> </a:t>
            </a:r>
            <a:r>
              <a:rPr lang="en-US" dirty="0" err="1"/>
              <a:t>zaštite</a:t>
            </a:r>
            <a:r>
              <a:rPr lang="en-US" dirty="0"/>
              <a:t> od </a:t>
            </a:r>
            <a:r>
              <a:rPr lang="en-US" dirty="0" err="1"/>
              <a:t>diskriminacije</a:t>
            </a:r>
            <a:r>
              <a:rPr lang="en-US" dirty="0"/>
              <a:t> </a:t>
            </a:r>
            <a:r>
              <a:rPr lang="en-US" dirty="0" err="1"/>
              <a:t>iz</a:t>
            </a:r>
            <a:r>
              <a:rPr lang="en-US" dirty="0"/>
              <a:t> </a:t>
            </a:r>
            <a:r>
              <a:rPr lang="en-US" dirty="0" err="1"/>
              <a:t>odredbe</a:t>
            </a:r>
            <a:r>
              <a:rPr lang="en-US" dirty="0"/>
              <a:t> </a:t>
            </a:r>
            <a:r>
              <a:rPr lang="en-US" dirty="0" err="1"/>
              <a:t>čl</a:t>
            </a:r>
            <a:r>
              <a:rPr lang="en-US" dirty="0"/>
              <a:t>. 17. </a:t>
            </a:r>
            <a:r>
              <a:rPr lang="en-US" dirty="0" err="1"/>
              <a:t>st.</a:t>
            </a:r>
            <a:r>
              <a:rPr lang="en-US" dirty="0"/>
              <a:t> 1. </a:t>
            </a:r>
            <a:r>
              <a:rPr lang="en-US" dirty="0" err="1"/>
              <a:t>Zakona</a:t>
            </a:r>
            <a:r>
              <a:rPr lang="en-US" dirty="0"/>
              <a:t> o </a:t>
            </a:r>
            <a:r>
              <a:rPr lang="en-US" dirty="0" err="1"/>
              <a:t>suzbijanju</a:t>
            </a:r>
            <a:r>
              <a:rPr lang="en-US" dirty="0"/>
              <a:t> </a:t>
            </a:r>
            <a:r>
              <a:rPr lang="en-US" dirty="0" err="1"/>
              <a:t>diskriminacije</a:t>
            </a:r>
            <a:r>
              <a:rPr lang="en-US" dirty="0"/>
              <a:t> („NN“ br. 85/08 </a:t>
            </a:r>
            <a:r>
              <a:rPr lang="en-US" dirty="0" err="1"/>
              <a:t>i</a:t>
            </a:r>
            <a:r>
              <a:rPr lang="en-US" dirty="0"/>
              <a:t> 112/12), u </a:t>
            </a:r>
            <a:r>
              <a:rPr lang="en-US" dirty="0" err="1"/>
              <a:t>kojim</a:t>
            </a:r>
            <a:r>
              <a:rPr lang="en-US" dirty="0"/>
              <a:t> se ne </a:t>
            </a:r>
            <a:r>
              <a:rPr lang="en-US" dirty="0" err="1"/>
              <a:t>primjenjuje</a:t>
            </a:r>
            <a:r>
              <a:rPr lang="en-US" dirty="0"/>
              <a:t> </a:t>
            </a:r>
            <a:r>
              <a:rPr lang="en-US" dirty="0" err="1"/>
              <a:t>novela</a:t>
            </a:r>
            <a:r>
              <a:rPr lang="en-US" dirty="0"/>
              <a:t> ZID ZPP/19 </a:t>
            </a:r>
            <a:r>
              <a:rPr lang="en-US" dirty="0" err="1"/>
              <a:t>dopuštena</a:t>
            </a:r>
            <a:r>
              <a:rPr lang="en-US" dirty="0"/>
              <a:t> je </a:t>
            </a:r>
            <a:r>
              <a:rPr lang="en-US" dirty="0" err="1"/>
              <a:t>samo</a:t>
            </a:r>
            <a:r>
              <a:rPr lang="en-US" dirty="0"/>
              <a:t> </a:t>
            </a:r>
            <a:r>
              <a:rPr lang="en-US" dirty="0" err="1"/>
              <a:t>revizija</a:t>
            </a:r>
            <a:r>
              <a:rPr lang="en-US" dirty="0"/>
              <a:t> </a:t>
            </a:r>
            <a:r>
              <a:rPr lang="en-US" dirty="0" err="1"/>
              <a:t>iz</a:t>
            </a:r>
            <a:r>
              <a:rPr lang="en-US" dirty="0"/>
              <a:t> </a:t>
            </a:r>
            <a:r>
              <a:rPr lang="en-US" dirty="0" err="1"/>
              <a:t>članka</a:t>
            </a:r>
            <a:r>
              <a:rPr lang="en-US" dirty="0"/>
              <a:t> 382. </a:t>
            </a:r>
            <a:r>
              <a:rPr lang="en-US" dirty="0" err="1"/>
              <a:t>stavak</a:t>
            </a:r>
            <a:r>
              <a:rPr lang="en-US" dirty="0"/>
              <a:t> 1. ZPP.“ </a:t>
            </a:r>
          </a:p>
          <a:p>
            <a:pPr algn="just"/>
            <a:r>
              <a:rPr lang="en-US" i="0" dirty="0" err="1">
                <a:effectLst/>
                <a:latin typeface="inherit"/>
              </a:rPr>
              <a:t>Čl</a:t>
            </a:r>
            <a:r>
              <a:rPr lang="en-US" i="0" dirty="0">
                <a:effectLst/>
                <a:latin typeface="inherit"/>
              </a:rPr>
              <a:t>. 382.</a:t>
            </a:r>
          </a:p>
          <a:p>
            <a:pPr algn="just"/>
            <a:r>
              <a:rPr lang="en-US" i="0" dirty="0" err="1">
                <a:effectLst/>
                <a:latin typeface="open sans" panose="020B0606030504020204" pitchFamily="34" charset="0"/>
              </a:rPr>
              <a:t>Stranke</a:t>
            </a:r>
            <a:r>
              <a:rPr lang="en-US" i="0" dirty="0">
                <a:effectLst/>
                <a:latin typeface="open sans" panose="020B0606030504020204" pitchFamily="34" charset="0"/>
              </a:rPr>
              <a:t> </a:t>
            </a:r>
            <a:r>
              <a:rPr lang="en-US" i="0" dirty="0" err="1">
                <a:effectLst/>
                <a:latin typeface="open sans" panose="020B0606030504020204" pitchFamily="34" charset="0"/>
              </a:rPr>
              <a:t>mogu</a:t>
            </a:r>
            <a:r>
              <a:rPr lang="en-US" i="0" dirty="0">
                <a:effectLst/>
                <a:latin typeface="open sans" panose="020B0606030504020204" pitchFamily="34" charset="0"/>
              </a:rPr>
              <a:t> </a:t>
            </a:r>
            <a:r>
              <a:rPr lang="en-US" i="0" dirty="0" err="1">
                <a:effectLst/>
                <a:latin typeface="open sans" panose="020B0606030504020204" pitchFamily="34" charset="0"/>
              </a:rPr>
              <a:t>podnijeti</a:t>
            </a:r>
            <a:r>
              <a:rPr lang="en-US" i="0" dirty="0">
                <a:effectLst/>
                <a:latin typeface="open sans" panose="020B0606030504020204" pitchFamily="34" charset="0"/>
              </a:rPr>
              <a:t> </a:t>
            </a:r>
            <a:r>
              <a:rPr lang="en-US" i="0" dirty="0" err="1">
                <a:effectLst/>
                <a:latin typeface="open sans" panose="020B0606030504020204" pitchFamily="34" charset="0"/>
              </a:rPr>
              <a:t>reviziju</a:t>
            </a:r>
            <a:r>
              <a:rPr lang="en-US" i="0" dirty="0">
                <a:effectLst/>
                <a:latin typeface="open sans" panose="020B0606030504020204" pitchFamily="34" charset="0"/>
              </a:rPr>
              <a:t> </a:t>
            </a:r>
            <a:r>
              <a:rPr lang="en-US" i="0" dirty="0" err="1">
                <a:effectLst/>
                <a:latin typeface="open sans" panose="020B0606030504020204" pitchFamily="34" charset="0"/>
              </a:rPr>
              <a:t>protiv</a:t>
            </a:r>
            <a:r>
              <a:rPr lang="en-US" i="0" dirty="0">
                <a:effectLst/>
                <a:latin typeface="open sans" panose="020B0606030504020204" pitchFamily="34" charset="0"/>
              </a:rPr>
              <a:t> </a:t>
            </a:r>
            <a:r>
              <a:rPr lang="en-US" i="0" dirty="0" err="1">
                <a:effectLst/>
                <a:latin typeface="open sans" panose="020B0606030504020204" pitchFamily="34" charset="0"/>
              </a:rPr>
              <a:t>drugostupanjske</a:t>
            </a:r>
            <a:r>
              <a:rPr lang="en-US" i="0" dirty="0">
                <a:effectLst/>
                <a:latin typeface="open sans" panose="020B0606030504020204" pitchFamily="34" charset="0"/>
              </a:rPr>
              <a:t> </a:t>
            </a:r>
            <a:r>
              <a:rPr lang="en-US" i="0" dirty="0" err="1">
                <a:effectLst/>
                <a:latin typeface="open sans" panose="020B0606030504020204" pitchFamily="34" charset="0"/>
              </a:rPr>
              <a:t>presude</a:t>
            </a:r>
            <a:r>
              <a:rPr lang="en-US" i="0" dirty="0">
                <a:effectLst/>
                <a:latin typeface="open sans" panose="020B0606030504020204" pitchFamily="34" charset="0"/>
              </a:rPr>
              <a:t>:</a:t>
            </a:r>
          </a:p>
          <a:p>
            <a:pPr algn="just"/>
            <a:r>
              <a:rPr lang="en-US" i="0" dirty="0">
                <a:effectLst/>
                <a:latin typeface="open sans" panose="020B0606030504020204" pitchFamily="34" charset="0"/>
              </a:rPr>
              <a:t>1) </a:t>
            </a:r>
            <a:r>
              <a:rPr lang="en-US" i="0" dirty="0" err="1">
                <a:effectLst/>
                <a:latin typeface="open sans" panose="020B0606030504020204" pitchFamily="34" charset="0"/>
              </a:rPr>
              <a:t>ako</a:t>
            </a:r>
            <a:r>
              <a:rPr lang="en-US" i="0" dirty="0">
                <a:effectLst/>
                <a:latin typeface="open sans" panose="020B0606030504020204" pitchFamily="34" charset="0"/>
              </a:rPr>
              <a:t> </a:t>
            </a:r>
            <a:r>
              <a:rPr lang="en-US" i="0" dirty="0" err="1">
                <a:effectLst/>
                <a:latin typeface="open sans" panose="020B0606030504020204" pitchFamily="34" charset="0"/>
              </a:rPr>
              <a:t>vrijednost</a:t>
            </a:r>
            <a:r>
              <a:rPr lang="en-US" i="0" dirty="0">
                <a:effectLst/>
                <a:latin typeface="open sans" panose="020B0606030504020204" pitchFamily="34" charset="0"/>
              </a:rPr>
              <a:t> </a:t>
            </a:r>
            <a:r>
              <a:rPr lang="en-US" i="0" dirty="0" err="1">
                <a:effectLst/>
                <a:latin typeface="open sans" panose="020B0606030504020204" pitchFamily="34" charset="0"/>
              </a:rPr>
              <a:t>predmeta</a:t>
            </a:r>
            <a:r>
              <a:rPr lang="en-US" i="0" dirty="0">
                <a:effectLst/>
                <a:latin typeface="open sans" panose="020B0606030504020204" pitchFamily="34" charset="0"/>
              </a:rPr>
              <a:t> </a:t>
            </a:r>
            <a:r>
              <a:rPr lang="en-US" i="0" dirty="0" err="1">
                <a:effectLst/>
                <a:latin typeface="open sans" panose="020B0606030504020204" pitchFamily="34" charset="0"/>
              </a:rPr>
              <a:t>spora</a:t>
            </a:r>
            <a:r>
              <a:rPr lang="en-US" i="0" dirty="0">
                <a:effectLst/>
                <a:latin typeface="open sans" panose="020B0606030504020204" pitchFamily="34" charset="0"/>
              </a:rPr>
              <a:t> </a:t>
            </a:r>
            <a:r>
              <a:rPr lang="en-US" i="0" dirty="0" err="1">
                <a:effectLst/>
                <a:latin typeface="open sans" panose="020B0606030504020204" pitchFamily="34" charset="0"/>
              </a:rPr>
              <a:t>pobijanog</a:t>
            </a:r>
            <a:r>
              <a:rPr lang="en-US" i="0" dirty="0">
                <a:effectLst/>
                <a:latin typeface="open sans" panose="020B0606030504020204" pitchFamily="34" charset="0"/>
              </a:rPr>
              <a:t> </a:t>
            </a:r>
            <a:r>
              <a:rPr lang="en-US" i="0" dirty="0" err="1">
                <a:effectLst/>
                <a:latin typeface="open sans" panose="020B0606030504020204" pitchFamily="34" charset="0"/>
              </a:rPr>
              <a:t>dijela</a:t>
            </a:r>
            <a:r>
              <a:rPr lang="en-US" i="0" dirty="0">
                <a:effectLst/>
                <a:latin typeface="open sans" panose="020B0606030504020204" pitchFamily="34" charset="0"/>
              </a:rPr>
              <a:t> </a:t>
            </a:r>
            <a:r>
              <a:rPr lang="en-US" i="0" dirty="0" err="1">
                <a:effectLst/>
                <a:latin typeface="open sans" panose="020B0606030504020204" pitchFamily="34" charset="0"/>
              </a:rPr>
              <a:t>presude</a:t>
            </a:r>
            <a:r>
              <a:rPr lang="en-US" i="0" dirty="0">
                <a:effectLst/>
                <a:latin typeface="open sans" panose="020B0606030504020204" pitchFamily="34" charset="0"/>
              </a:rPr>
              <a:t> </a:t>
            </a:r>
            <a:r>
              <a:rPr lang="en-US" i="0" dirty="0" err="1">
                <a:effectLst/>
                <a:latin typeface="open sans" panose="020B0606030504020204" pitchFamily="34" charset="0"/>
              </a:rPr>
              <a:t>prelazi</a:t>
            </a:r>
            <a:r>
              <a:rPr lang="en-US" i="0" dirty="0">
                <a:effectLst/>
                <a:latin typeface="open sans" panose="020B0606030504020204" pitchFamily="34" charset="0"/>
              </a:rPr>
              <a:t> 200.000 </a:t>
            </a:r>
            <a:r>
              <a:rPr lang="en-US" i="0" dirty="0" err="1">
                <a:effectLst/>
                <a:latin typeface="open sans" panose="020B0606030504020204" pitchFamily="34" charset="0"/>
              </a:rPr>
              <a:t>kn</a:t>
            </a:r>
            <a:endParaRPr lang="en-US" i="0" dirty="0">
              <a:effectLst/>
              <a:latin typeface="open sans" panose="020B0606030504020204" pitchFamily="34" charset="0"/>
            </a:endParaRPr>
          </a:p>
          <a:p>
            <a:pPr algn="just"/>
            <a:r>
              <a:rPr lang="en-US" i="0" dirty="0">
                <a:effectLst/>
                <a:latin typeface="open sans" panose="020B0606030504020204" pitchFamily="34" charset="0"/>
              </a:rPr>
              <a:t>2) </a:t>
            </a:r>
            <a:r>
              <a:rPr lang="en-US" i="0" dirty="0" err="1">
                <a:effectLst/>
                <a:latin typeface="open sans" panose="020B0606030504020204" pitchFamily="34" charset="0"/>
              </a:rPr>
              <a:t>ako</a:t>
            </a:r>
            <a:r>
              <a:rPr lang="en-US" i="0" dirty="0">
                <a:effectLst/>
                <a:latin typeface="open sans" panose="020B0606030504020204" pitchFamily="34" charset="0"/>
              </a:rPr>
              <a:t> je </a:t>
            </a:r>
            <a:r>
              <a:rPr lang="en-US" i="0" dirty="0" err="1">
                <a:effectLst/>
                <a:latin typeface="open sans" panose="020B0606030504020204" pitchFamily="34" charset="0"/>
              </a:rPr>
              <a:t>presuda</a:t>
            </a:r>
            <a:r>
              <a:rPr lang="en-US" i="0" dirty="0">
                <a:effectLst/>
                <a:latin typeface="open sans" panose="020B0606030504020204" pitchFamily="34" charset="0"/>
              </a:rPr>
              <a:t> </a:t>
            </a:r>
            <a:r>
              <a:rPr lang="en-US" i="0" dirty="0" err="1">
                <a:effectLst/>
                <a:latin typeface="open sans" panose="020B0606030504020204" pitchFamily="34" charset="0"/>
              </a:rPr>
              <a:t>donesena</a:t>
            </a:r>
            <a:r>
              <a:rPr lang="en-US" i="0" dirty="0">
                <a:effectLst/>
                <a:latin typeface="open sans" panose="020B0606030504020204" pitchFamily="34" charset="0"/>
              </a:rPr>
              <a:t> u </a:t>
            </a:r>
            <a:r>
              <a:rPr lang="en-US" i="0" dirty="0" err="1">
                <a:effectLst/>
                <a:latin typeface="open sans" panose="020B0606030504020204" pitchFamily="34" charset="0"/>
              </a:rPr>
              <a:t>sporu</a:t>
            </a:r>
            <a:r>
              <a:rPr lang="en-US" i="0" dirty="0">
                <a:effectLst/>
                <a:latin typeface="open sans" panose="020B0606030504020204" pitchFamily="34" charset="0"/>
              </a:rPr>
              <a:t> o </a:t>
            </a:r>
            <a:r>
              <a:rPr lang="en-US" i="0" dirty="0" err="1">
                <a:effectLst/>
                <a:latin typeface="open sans" panose="020B0606030504020204" pitchFamily="34" charset="0"/>
              </a:rPr>
              <a:t>postojanju</a:t>
            </a:r>
            <a:r>
              <a:rPr lang="en-US" i="0" dirty="0">
                <a:effectLst/>
                <a:latin typeface="open sans" panose="020B0606030504020204" pitchFamily="34" charset="0"/>
              </a:rPr>
              <a:t> </a:t>
            </a:r>
            <a:r>
              <a:rPr lang="en-US" i="0" dirty="0" err="1">
                <a:effectLst/>
                <a:latin typeface="open sans" panose="020B0606030504020204" pitchFamily="34" charset="0"/>
              </a:rPr>
              <a:t>ugovora</a:t>
            </a:r>
            <a:r>
              <a:rPr lang="en-US" i="0" dirty="0">
                <a:effectLst/>
                <a:latin typeface="open sans" panose="020B0606030504020204" pitchFamily="34" charset="0"/>
              </a:rPr>
              <a:t> o </a:t>
            </a:r>
            <a:r>
              <a:rPr lang="en-US" i="0" dirty="0" err="1">
                <a:effectLst/>
                <a:latin typeface="open sans" panose="020B0606030504020204" pitchFamily="34" charset="0"/>
              </a:rPr>
              <a:t>radu</a:t>
            </a:r>
            <a:r>
              <a:rPr lang="en-US" i="0" dirty="0">
                <a:effectLst/>
                <a:latin typeface="open sans" panose="020B0606030504020204" pitchFamily="34" charset="0"/>
              </a:rPr>
              <a:t>, </a:t>
            </a:r>
            <a:r>
              <a:rPr lang="en-US" i="0" dirty="0" err="1">
                <a:effectLst/>
                <a:latin typeface="open sans" panose="020B0606030504020204" pitchFamily="34" charset="0"/>
              </a:rPr>
              <a:t>odnosno</a:t>
            </a:r>
            <a:r>
              <a:rPr lang="en-US" i="0" dirty="0">
                <a:effectLst/>
                <a:latin typeface="open sans" panose="020B0606030504020204" pitchFamily="34" charset="0"/>
              </a:rPr>
              <a:t> </a:t>
            </a:r>
            <a:r>
              <a:rPr lang="en-US" i="0" dirty="0" err="1">
                <a:effectLst/>
                <a:latin typeface="open sans" panose="020B0606030504020204" pitchFamily="34" charset="0"/>
              </a:rPr>
              <a:t>prestanku</a:t>
            </a:r>
            <a:r>
              <a:rPr lang="en-US" i="0" dirty="0">
                <a:effectLst/>
                <a:latin typeface="open sans" panose="020B0606030504020204" pitchFamily="34" charset="0"/>
              </a:rPr>
              <a:t> </a:t>
            </a:r>
            <a:r>
              <a:rPr lang="en-US" i="0" dirty="0" err="1">
                <a:effectLst/>
                <a:latin typeface="open sans" panose="020B0606030504020204" pitchFamily="34" charset="0"/>
              </a:rPr>
              <a:t>radnog</a:t>
            </a:r>
            <a:r>
              <a:rPr lang="en-US" i="0" dirty="0">
                <a:effectLst/>
                <a:latin typeface="open sans" panose="020B0606030504020204" pitchFamily="34" charset="0"/>
              </a:rPr>
              <a:t> </a:t>
            </a:r>
            <a:r>
              <a:rPr lang="en-US" i="0" dirty="0" err="1">
                <a:effectLst/>
                <a:latin typeface="open sans" panose="020B0606030504020204" pitchFamily="34" charset="0"/>
              </a:rPr>
              <a:t>odnosa</a:t>
            </a:r>
            <a:r>
              <a:rPr lang="en-US" i="0" dirty="0">
                <a:effectLst/>
                <a:latin typeface="open sans" panose="020B0606030504020204" pitchFamily="34" charset="0"/>
              </a:rPr>
              <a:t> </a:t>
            </a:r>
            <a:r>
              <a:rPr lang="en-US" i="0" dirty="0" err="1">
                <a:effectLst/>
                <a:latin typeface="open sans" panose="020B0606030504020204" pitchFamily="34" charset="0"/>
              </a:rPr>
              <a:t>ili</a:t>
            </a:r>
            <a:r>
              <a:rPr lang="en-US" i="0" dirty="0">
                <a:effectLst/>
                <a:latin typeface="open sans" panose="020B0606030504020204" pitchFamily="34" charset="0"/>
              </a:rPr>
              <a:t> </a:t>
            </a:r>
            <a:r>
              <a:rPr lang="en-US" i="0" dirty="0" err="1">
                <a:effectLst/>
                <a:latin typeface="open sans" panose="020B0606030504020204" pitchFamily="34" charset="0"/>
              </a:rPr>
              <a:t>radi</a:t>
            </a:r>
            <a:r>
              <a:rPr lang="en-US" i="0" dirty="0">
                <a:effectLst/>
                <a:latin typeface="open sans" panose="020B0606030504020204" pitchFamily="34" charset="0"/>
              </a:rPr>
              <a:t> </a:t>
            </a:r>
            <a:r>
              <a:rPr lang="en-US" i="0" dirty="0" err="1">
                <a:effectLst/>
                <a:latin typeface="open sans" panose="020B0606030504020204" pitchFamily="34" charset="0"/>
              </a:rPr>
              <a:t>utvrđenja</a:t>
            </a:r>
            <a:r>
              <a:rPr lang="en-US" i="0" dirty="0">
                <a:effectLst/>
                <a:latin typeface="open sans" panose="020B0606030504020204" pitchFamily="34" charset="0"/>
              </a:rPr>
              <a:t> </a:t>
            </a:r>
            <a:r>
              <a:rPr lang="en-US" i="0" dirty="0" err="1">
                <a:effectLst/>
                <a:latin typeface="open sans" panose="020B0606030504020204" pitchFamily="34" charset="0"/>
              </a:rPr>
              <a:t>postojanja</a:t>
            </a:r>
            <a:r>
              <a:rPr lang="en-US" i="0" dirty="0">
                <a:effectLst/>
                <a:latin typeface="open sans" panose="020B0606030504020204" pitchFamily="34" charset="0"/>
              </a:rPr>
              <a:t> </a:t>
            </a:r>
            <a:r>
              <a:rPr lang="en-US" i="0" dirty="0" err="1">
                <a:effectLst/>
                <a:latin typeface="open sans" panose="020B0606030504020204" pitchFamily="34" charset="0"/>
              </a:rPr>
              <a:t>radnog</a:t>
            </a:r>
            <a:r>
              <a:rPr lang="en-US" i="0" dirty="0">
                <a:effectLst/>
                <a:latin typeface="open sans" panose="020B0606030504020204" pitchFamily="34" charset="0"/>
              </a:rPr>
              <a:t> </a:t>
            </a:r>
            <a:r>
              <a:rPr lang="en-US" i="0" dirty="0" err="1">
                <a:effectLst/>
                <a:latin typeface="open sans" panose="020B0606030504020204" pitchFamily="34" charset="0"/>
              </a:rPr>
              <a:t>odnosa</a:t>
            </a:r>
            <a:endParaRPr lang="en-US" i="0" dirty="0">
              <a:effectLst/>
              <a:latin typeface="open sans" panose="020B0606030504020204" pitchFamily="34" charset="0"/>
            </a:endParaRPr>
          </a:p>
          <a:p>
            <a:pPr algn="just"/>
            <a:r>
              <a:rPr lang="en-US" i="0" dirty="0">
                <a:effectLst/>
                <a:latin typeface="open sans" panose="020B0606030504020204" pitchFamily="34" charset="0"/>
              </a:rPr>
              <a:t>3) </a:t>
            </a:r>
            <a:r>
              <a:rPr lang="en-US" i="0" dirty="0" err="1">
                <a:effectLst/>
                <a:latin typeface="open sans" panose="020B0606030504020204" pitchFamily="34" charset="0"/>
              </a:rPr>
              <a:t>ako</a:t>
            </a:r>
            <a:r>
              <a:rPr lang="en-US" i="0" dirty="0">
                <a:effectLst/>
                <a:latin typeface="open sans" panose="020B0606030504020204" pitchFamily="34" charset="0"/>
              </a:rPr>
              <a:t> je </a:t>
            </a:r>
            <a:r>
              <a:rPr lang="en-US" i="0" dirty="0" err="1">
                <a:effectLst/>
                <a:latin typeface="open sans" panose="020B0606030504020204" pitchFamily="34" charset="0"/>
              </a:rPr>
              <a:t>drugostupanjska</a:t>
            </a:r>
            <a:r>
              <a:rPr lang="en-US" i="0" dirty="0">
                <a:effectLst/>
                <a:latin typeface="open sans" panose="020B0606030504020204" pitchFamily="34" charset="0"/>
              </a:rPr>
              <a:t> </a:t>
            </a:r>
            <a:r>
              <a:rPr lang="en-US" i="0" dirty="0" err="1">
                <a:effectLst/>
                <a:latin typeface="open sans" panose="020B0606030504020204" pitchFamily="34" charset="0"/>
              </a:rPr>
              <a:t>presuda</a:t>
            </a:r>
            <a:r>
              <a:rPr lang="en-US" i="0" dirty="0">
                <a:effectLst/>
                <a:latin typeface="open sans" panose="020B0606030504020204" pitchFamily="34" charset="0"/>
              </a:rPr>
              <a:t> </a:t>
            </a:r>
            <a:r>
              <a:rPr lang="en-US" i="0" dirty="0" err="1">
                <a:effectLst/>
                <a:latin typeface="open sans" panose="020B0606030504020204" pitchFamily="34" charset="0"/>
              </a:rPr>
              <a:t>donesena</a:t>
            </a:r>
            <a:r>
              <a:rPr lang="en-US" i="0" dirty="0">
                <a:effectLst/>
                <a:latin typeface="open sans" panose="020B0606030504020204" pitchFamily="34" charset="0"/>
              </a:rPr>
              <a:t> </a:t>
            </a:r>
            <a:r>
              <a:rPr lang="en-US" i="0" dirty="0" err="1">
                <a:effectLst/>
                <a:latin typeface="open sans" panose="020B0606030504020204" pitchFamily="34" charset="0"/>
              </a:rPr>
              <a:t>prema</a:t>
            </a:r>
            <a:r>
              <a:rPr lang="en-US" i="0" dirty="0">
                <a:effectLst/>
                <a:latin typeface="open sans" panose="020B0606030504020204" pitchFamily="34" charset="0"/>
              </a:rPr>
              <a:t> </a:t>
            </a:r>
            <a:r>
              <a:rPr lang="en-US" i="0" dirty="0" err="1">
                <a:effectLst/>
                <a:latin typeface="open sans" panose="020B0606030504020204" pitchFamily="34" charset="0"/>
              </a:rPr>
              <a:t>odredbama</a:t>
            </a:r>
            <a:r>
              <a:rPr lang="en-US" i="0" dirty="0">
                <a:effectLst/>
                <a:latin typeface="open sans" panose="020B0606030504020204" pitchFamily="34" charset="0"/>
              </a:rPr>
              <a:t> </a:t>
            </a:r>
            <a:r>
              <a:rPr lang="en-US" i="0" dirty="0" err="1">
                <a:effectLst/>
                <a:latin typeface="open sans" panose="020B0606030504020204" pitchFamily="34" charset="0"/>
              </a:rPr>
              <a:t>čl</a:t>
            </a:r>
            <a:r>
              <a:rPr lang="hr-HR" i="0" dirty="0">
                <a:effectLst/>
                <a:latin typeface="open sans" panose="020B0606030504020204" pitchFamily="34" charset="0"/>
              </a:rPr>
              <a:t>.</a:t>
            </a:r>
            <a:r>
              <a:rPr lang="en-US" i="0" dirty="0">
                <a:effectLst/>
                <a:latin typeface="open sans" panose="020B0606030504020204" pitchFamily="34" charset="0"/>
              </a:rPr>
              <a:t> 373.a </a:t>
            </a:r>
            <a:r>
              <a:rPr lang="en-US" i="0" dirty="0" err="1">
                <a:effectLst/>
                <a:latin typeface="open sans" panose="020B0606030504020204" pitchFamily="34" charset="0"/>
              </a:rPr>
              <a:t>i</a:t>
            </a:r>
            <a:r>
              <a:rPr lang="en-US" i="0" dirty="0">
                <a:effectLst/>
                <a:latin typeface="open sans" panose="020B0606030504020204" pitchFamily="34" charset="0"/>
              </a:rPr>
              <a:t> 373.b </a:t>
            </a:r>
            <a:r>
              <a:rPr lang="hr-HR" dirty="0">
                <a:latin typeface="open sans" panose="020B0606030504020204" pitchFamily="34" charset="0"/>
              </a:rPr>
              <a:t>Z</a:t>
            </a:r>
            <a:r>
              <a:rPr lang="en-US" i="0" dirty="0">
                <a:effectLst/>
                <a:latin typeface="open sans" panose="020B0606030504020204" pitchFamily="34" charset="0"/>
              </a:rPr>
              <a:t>PP</a:t>
            </a:r>
            <a:r>
              <a:rPr lang="hr-HR" i="0" dirty="0">
                <a:effectLst/>
                <a:latin typeface="open sans" panose="020B0606030504020204" pitchFamily="34" charset="0"/>
              </a:rPr>
              <a:t>.</a:t>
            </a:r>
            <a:endParaRPr lang="en-US" dirty="0"/>
          </a:p>
        </p:txBody>
      </p:sp>
    </p:spTree>
    <p:extLst>
      <p:ext uri="{BB962C8B-B14F-4D97-AF65-F5344CB8AC3E}">
        <p14:creationId xmlns:p14="http://schemas.microsoft.com/office/powerpoint/2010/main" val="3562338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5294F-E738-43CA-9D1B-998072BBFD3E}"/>
              </a:ext>
            </a:extLst>
          </p:cNvPr>
          <p:cNvSpPr>
            <a:spLocks noGrp="1"/>
          </p:cNvSpPr>
          <p:nvPr>
            <p:ph type="title"/>
          </p:nvPr>
        </p:nvSpPr>
        <p:spPr>
          <a:xfrm>
            <a:off x="838200" y="27185"/>
            <a:ext cx="10515600" cy="1000338"/>
          </a:xfrm>
        </p:spPr>
        <p:txBody>
          <a:bodyPr/>
          <a:lstStyle/>
          <a:p>
            <a:pPr lvl="1" algn="ctr"/>
            <a:r>
              <a:rPr lang="hr-HR" sz="4400" dirty="0">
                <a:solidFill>
                  <a:srgbClr val="000000"/>
                </a:solidFill>
                <a:latin typeface="+mj-lt"/>
                <a:ea typeface="Calibri" panose="020F0502020204030204" pitchFamily="34" charset="0"/>
                <a:cs typeface="Arial" panose="020B0604020202020204" pitchFamily="34" charset="0"/>
              </a:rPr>
              <a:t>USRH U-III-2639/2017</a:t>
            </a:r>
            <a:r>
              <a:rPr lang="en-US" sz="4400" dirty="0">
                <a:solidFill>
                  <a:srgbClr val="000000"/>
                </a:solidFill>
                <a:latin typeface="+mj-lt"/>
                <a:ea typeface="Calibri" panose="020F0502020204030204" pitchFamily="34" charset="0"/>
                <a:cs typeface="Arial" panose="020B0604020202020204" pitchFamily="34" charset="0"/>
              </a:rPr>
              <a:t>-I</a:t>
            </a:r>
            <a:endParaRPr lang="en-US" dirty="0">
              <a:latin typeface="+mj-lt"/>
            </a:endParaRPr>
          </a:p>
        </p:txBody>
      </p:sp>
      <p:sp>
        <p:nvSpPr>
          <p:cNvPr id="3" name="Content Placeholder 2">
            <a:extLst>
              <a:ext uri="{FF2B5EF4-FFF2-40B4-BE49-F238E27FC236}">
                <a16:creationId xmlns:a16="http://schemas.microsoft.com/office/drawing/2014/main" id="{65D2E930-4C05-4270-9909-D9407201D27B}"/>
              </a:ext>
            </a:extLst>
          </p:cNvPr>
          <p:cNvSpPr>
            <a:spLocks noGrp="1"/>
          </p:cNvSpPr>
          <p:nvPr>
            <p:ph idx="1"/>
          </p:nvPr>
        </p:nvSpPr>
        <p:spPr>
          <a:xfrm>
            <a:off x="838200" y="904973"/>
            <a:ext cx="10515600" cy="5703217"/>
          </a:xfrm>
        </p:spPr>
        <p:txBody>
          <a:bodyPr>
            <a:normAutofit/>
          </a:bodyPr>
          <a:lstStyle/>
          <a:p>
            <a:pPr algn="just"/>
            <a:r>
              <a:rPr lang="hr-HR" sz="1800" dirty="0">
                <a:solidFill>
                  <a:srgbClr val="000000"/>
                </a:solidFill>
                <a:effectLst/>
                <a:latin typeface="Arial" panose="020B0604020202020204" pitchFamily="34" charset="0"/>
                <a:ea typeface="Calibri" panose="020F0502020204030204" pitchFamily="34" charset="0"/>
              </a:rPr>
              <a:t>Prvostupanjski sud je na temelju navoda tužbe i odgovora na tužbu predmet spora opisao na sljedeći način: "prijeporno je diskriminirajuće ponašanje tuženika prema tužiteljici koje se sastoji u tome što nije tužiteljici osigurao minimalne sigurnosne uvjete rada kako bi zaštitio dostojanstvo tužiteljice iz razloga tog što je bila smještena u vagon sa četiri kreveta bez grijanja, bez osnovnih higijenskih uvjeta, sanitarni čvor je zajednički sa 80 radnika gdje se nalazi i kupaonica a na vratima su neispravne brave bez ključeva uz činjenicu da su svi ostali radnici bili muškarci a u blizini nije bilo niti telefona niti osiguranja zbog čega je dovedena u nepovoljniji položaj od ostalih djelatnika.„</a:t>
            </a:r>
          </a:p>
          <a:p>
            <a:pPr algn="just"/>
            <a:r>
              <a:rPr lang="hr-HR" sz="1800" dirty="0">
                <a:solidFill>
                  <a:srgbClr val="000000"/>
                </a:solidFill>
                <a:latin typeface="Arial" panose="020B0604020202020204" pitchFamily="34" charset="0"/>
              </a:rPr>
              <a:t>...</a:t>
            </a:r>
          </a:p>
          <a:p>
            <a:pPr algn="just">
              <a:spcAft>
                <a:spcPts val="0"/>
              </a:spcAft>
            </a:pPr>
            <a:r>
              <a:rPr lang="hr-HR"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Drugostupanjski sud smatrao je da zbog toga što su isti posao u istim uvjetima trebali obavljati podnositeljica i drugi kuhar, a ona je bila smještena u zaseban vagon, podnositeljica "(...) nije diskriminirana na svom radnom mjestu u odnosu na druge radnike a niti je uznemiravana niti je povrijeđeno njezino dostojanstvo".</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hr-HR"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hr-HR"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Polazeći od takvog stajališta drugostupanjskog suda, a s obzirom na okolnosti cjelokupnog okruženja kojemu je podnositeljica trebala biti izložena, podnijela je reviziju postavivši pitanje mora li poslodavac poduzeti preventivne mjere zaštite dostojanstva, konkretno odvajanjem muških i ženskih spavaonica, sanitarnih čvorova, odnosno kupaonica. </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hr-HR"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Vrhovni sud odbacio je reviziju podnositeljice ocijenivši da podnositeljica nije navela razloge zbog čega bi postavljeno pitanje bilo važno za osiguranje jedinstvene primjene prava i ravnopravnosti svih u njegovoj primjeni. </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172959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5294F-E738-43CA-9D1B-998072BBFD3E}"/>
              </a:ext>
            </a:extLst>
          </p:cNvPr>
          <p:cNvSpPr>
            <a:spLocks noGrp="1"/>
          </p:cNvSpPr>
          <p:nvPr>
            <p:ph type="title"/>
          </p:nvPr>
        </p:nvSpPr>
        <p:spPr>
          <a:xfrm>
            <a:off x="838200" y="27185"/>
            <a:ext cx="10515600" cy="1000338"/>
          </a:xfrm>
        </p:spPr>
        <p:txBody>
          <a:bodyPr/>
          <a:lstStyle/>
          <a:p>
            <a:pPr algn="ctr"/>
            <a:r>
              <a:rPr lang="hr-HR" sz="4400" dirty="0">
                <a:solidFill>
                  <a:srgbClr val="000000"/>
                </a:solidFill>
                <a:latin typeface="+mj-lt"/>
                <a:ea typeface="Calibri" panose="020F0502020204030204" pitchFamily="34" charset="0"/>
                <a:cs typeface="Arial" panose="020B0604020202020204" pitchFamily="34" charset="0"/>
              </a:rPr>
              <a:t>USRH U-III-2639/2017</a:t>
            </a:r>
            <a:r>
              <a:rPr lang="en-US" sz="4400" dirty="0">
                <a:solidFill>
                  <a:srgbClr val="000000"/>
                </a:solidFill>
                <a:latin typeface="+mj-lt"/>
                <a:ea typeface="Calibri" panose="020F0502020204030204" pitchFamily="34" charset="0"/>
                <a:cs typeface="Arial" panose="020B0604020202020204" pitchFamily="34" charset="0"/>
              </a:rPr>
              <a:t>-II</a:t>
            </a:r>
            <a:endParaRPr lang="en-US" dirty="0"/>
          </a:p>
        </p:txBody>
      </p:sp>
      <p:sp>
        <p:nvSpPr>
          <p:cNvPr id="3" name="Content Placeholder 2">
            <a:extLst>
              <a:ext uri="{FF2B5EF4-FFF2-40B4-BE49-F238E27FC236}">
                <a16:creationId xmlns:a16="http://schemas.microsoft.com/office/drawing/2014/main" id="{65D2E930-4C05-4270-9909-D9407201D27B}"/>
              </a:ext>
            </a:extLst>
          </p:cNvPr>
          <p:cNvSpPr>
            <a:spLocks noGrp="1"/>
          </p:cNvSpPr>
          <p:nvPr>
            <p:ph idx="1"/>
          </p:nvPr>
        </p:nvSpPr>
        <p:spPr>
          <a:xfrm>
            <a:off x="838200" y="904973"/>
            <a:ext cx="10515600" cy="5703217"/>
          </a:xfrm>
        </p:spPr>
        <p:txBody>
          <a:bodyPr>
            <a:normAutofit/>
          </a:bodyPr>
          <a:lstStyle/>
          <a:p>
            <a:pPr algn="just"/>
            <a:r>
              <a:rPr lang="hr-HR"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11.1.</a:t>
            </a:r>
            <a:r>
              <a:rPr lang="hr-HR"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hr-HR"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Iz navedene odredbe razvidno je da je zakonodavac ZID-om ZPP-a/19 izričito propisao da se iznimno revizija može podnijeti protiv drugostupanjske presude bez dopuštenja Vrhovnog suda u sporu u povodu tužbe za zaštitu od diskriminacije.</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hr-HR"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12.	Konkretni spor je spor radi zaštite od diskriminacije. Stajališta izražena u sudskim presudama u takvim postupcima, kojima se tumače pojedini instituti iz ZSD-a (primjerice što se smatra uznemiravanjem, izravnom i neizravnom diskriminacijom) od ključne su važnosti ne samo za postizanje učinkovite sudske zaštite pojedinca od diskriminacije u ostvarenju nekog prava već i za suzbijanje diskriminacije u svim područjima. U tom smislu je i ustavna uloga Vrhovnog suda, kao najvišeg suda, osobito važna, što je zakonodavac prepoznao propisavši iznimku od pravila da se revizija podnosi po dopuštenju Vrhovnog suda, među ostalim, za sporove u povodu tužbi za zaštitu od diskriminacije. </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hr-HR"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Drugim riječima, očita je intencija zakonodavca da u ovoj vrsti spora Vrhovni sud osigura jedinstvenu primjenu prava i ravnopravnost građana u njegovoj primjeni. </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hr-HR"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13.</a:t>
            </a:r>
            <a:r>
              <a:rPr lang="hr-HR"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hr-HR"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Slijedom svega iznijetog, sagledavajući ovaj predmet i u svjetlu novih zakonodavnih promjena, Ustavnom sudu ne preostaje drugo nego utvrditi da je podnositeljici rješenjem o odbačaju njezine revizije, podnesene na temelju članka 382. stavka 1. u vezi s člankom 399. ZPP-a i člankom 23. ZSD-a, povrijeđeno pravo na pristup revizijskom sudu, zajamčeno člankom 29. stavkom 1. Ustava.  </a:t>
            </a:r>
          </a:p>
        </p:txBody>
      </p:sp>
    </p:spTree>
    <p:extLst>
      <p:ext uri="{BB962C8B-B14F-4D97-AF65-F5344CB8AC3E}">
        <p14:creationId xmlns:p14="http://schemas.microsoft.com/office/powerpoint/2010/main" val="2697762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2EF479-2E7F-4628-9C3B-308A372218BB}"/>
              </a:ext>
            </a:extLst>
          </p:cNvPr>
          <p:cNvSpPr>
            <a:spLocks noGrp="1"/>
          </p:cNvSpPr>
          <p:nvPr>
            <p:ph type="title"/>
          </p:nvPr>
        </p:nvSpPr>
        <p:spPr/>
        <p:txBody>
          <a:bodyPr/>
          <a:lstStyle/>
          <a:p>
            <a:pPr algn="ctr"/>
            <a:r>
              <a:rPr lang="en-US" dirty="0"/>
              <a:t>VSRH, Rev-370/20</a:t>
            </a:r>
          </a:p>
        </p:txBody>
      </p:sp>
      <p:sp>
        <p:nvSpPr>
          <p:cNvPr id="3" name="Content Placeholder 2">
            <a:extLst>
              <a:ext uri="{FF2B5EF4-FFF2-40B4-BE49-F238E27FC236}">
                <a16:creationId xmlns:a16="http://schemas.microsoft.com/office/drawing/2014/main" id="{2194B26F-60F4-44A7-95AA-77D9E7DC945C}"/>
              </a:ext>
            </a:extLst>
          </p:cNvPr>
          <p:cNvSpPr>
            <a:spLocks noGrp="1"/>
          </p:cNvSpPr>
          <p:nvPr>
            <p:ph idx="1"/>
          </p:nvPr>
        </p:nvSpPr>
        <p:spPr/>
        <p:txBody>
          <a:bodyPr/>
          <a:lstStyle/>
          <a:p>
            <a:pPr algn="just"/>
            <a:r>
              <a:rPr lang="en-US" dirty="0"/>
              <a:t>I </a:t>
            </a:r>
            <a:r>
              <a:rPr lang="en-US" dirty="0" err="1"/>
              <a:t>druga</a:t>
            </a:r>
            <a:r>
              <a:rPr lang="en-US" dirty="0"/>
              <a:t> </a:t>
            </a:r>
            <a:r>
              <a:rPr lang="en-US" dirty="0" err="1"/>
              <a:t>osoba</a:t>
            </a:r>
            <a:r>
              <a:rPr lang="en-US" dirty="0"/>
              <a:t> </a:t>
            </a:r>
            <a:r>
              <a:rPr lang="en-US" dirty="0" err="1"/>
              <a:t>istog</a:t>
            </a:r>
            <a:r>
              <a:rPr lang="en-US" dirty="0"/>
              <a:t> </a:t>
            </a:r>
            <a:r>
              <a:rPr lang="en-US" dirty="0" err="1"/>
              <a:t>spola</a:t>
            </a:r>
            <a:r>
              <a:rPr lang="en-US" dirty="0"/>
              <a:t> je </a:t>
            </a:r>
            <a:r>
              <a:rPr lang="en-US" dirty="0" err="1"/>
              <a:t>trebala</a:t>
            </a:r>
            <a:r>
              <a:rPr lang="en-US" dirty="0"/>
              <a:t> </a:t>
            </a:r>
            <a:r>
              <a:rPr lang="en-US" dirty="0" err="1"/>
              <a:t>raditi</a:t>
            </a:r>
            <a:r>
              <a:rPr lang="en-US" dirty="0"/>
              <a:t> </a:t>
            </a:r>
            <a:r>
              <a:rPr lang="en-US" dirty="0" err="1"/>
              <a:t>posao</a:t>
            </a:r>
            <a:r>
              <a:rPr lang="en-US" dirty="0"/>
              <a:t> </a:t>
            </a:r>
            <a:r>
              <a:rPr lang="en-US" dirty="0" err="1"/>
              <a:t>kuhara</a:t>
            </a:r>
            <a:r>
              <a:rPr lang="en-US" dirty="0"/>
              <a:t>(ice) </a:t>
            </a:r>
            <a:r>
              <a:rPr lang="en-US" dirty="0" err="1"/>
              <a:t>kao</a:t>
            </a:r>
            <a:r>
              <a:rPr lang="en-US" dirty="0"/>
              <a:t> </a:t>
            </a:r>
            <a:r>
              <a:rPr lang="en-US" dirty="0" err="1"/>
              <a:t>i</a:t>
            </a:r>
            <a:r>
              <a:rPr lang="en-US" dirty="0"/>
              <a:t> </a:t>
            </a:r>
            <a:r>
              <a:rPr lang="en-US" dirty="0" err="1"/>
              <a:t>tužiteljica</a:t>
            </a:r>
            <a:r>
              <a:rPr lang="en-US" dirty="0"/>
              <a:t>, ta </a:t>
            </a:r>
            <a:r>
              <a:rPr lang="en-US" dirty="0" err="1"/>
              <a:t>osoba</a:t>
            </a:r>
            <a:r>
              <a:rPr lang="en-US" dirty="0"/>
              <a:t> </a:t>
            </a:r>
            <a:r>
              <a:rPr lang="en-US" dirty="0" err="1"/>
              <a:t>trebala</a:t>
            </a:r>
            <a:r>
              <a:rPr lang="en-US" dirty="0"/>
              <a:t> je </a:t>
            </a:r>
            <a:r>
              <a:rPr lang="en-US" dirty="0" err="1"/>
              <a:t>raditi</a:t>
            </a:r>
            <a:r>
              <a:rPr lang="en-US" dirty="0"/>
              <a:t> </a:t>
            </a:r>
            <a:r>
              <a:rPr lang="en-US" dirty="0" err="1"/>
              <a:t>iste</a:t>
            </a:r>
            <a:r>
              <a:rPr lang="en-US" dirty="0"/>
              <a:t> </a:t>
            </a:r>
            <a:r>
              <a:rPr lang="en-US" dirty="0" err="1"/>
              <a:t>poslove</a:t>
            </a:r>
            <a:r>
              <a:rPr lang="en-US" dirty="0"/>
              <a:t> pod </a:t>
            </a:r>
            <a:r>
              <a:rPr lang="en-US" dirty="0" err="1"/>
              <a:t>istim</a:t>
            </a:r>
            <a:r>
              <a:rPr lang="en-US" dirty="0"/>
              <a:t> </a:t>
            </a:r>
            <a:r>
              <a:rPr lang="en-US" dirty="0" err="1"/>
              <a:t>uvjetima</a:t>
            </a:r>
            <a:r>
              <a:rPr lang="en-US" dirty="0"/>
              <a:t>.</a:t>
            </a:r>
          </a:p>
          <a:p>
            <a:pPr algn="just"/>
            <a:r>
              <a:rPr lang="en-US" dirty="0" err="1"/>
              <a:t>Spavala</a:t>
            </a:r>
            <a:r>
              <a:rPr lang="en-US" dirty="0"/>
              <a:t> je </a:t>
            </a:r>
            <a:r>
              <a:rPr lang="en-US" dirty="0" err="1"/>
              <a:t>sama</a:t>
            </a:r>
            <a:r>
              <a:rPr lang="en-US" dirty="0"/>
              <a:t> u </a:t>
            </a:r>
            <a:r>
              <a:rPr lang="en-US" dirty="0" err="1"/>
              <a:t>vagonu</a:t>
            </a:r>
            <a:r>
              <a:rPr lang="en-US" dirty="0"/>
              <a:t>, a ne s </a:t>
            </a:r>
            <a:r>
              <a:rPr lang="en-US" dirty="0" err="1"/>
              <a:t>drugima</a:t>
            </a:r>
            <a:r>
              <a:rPr lang="en-US" dirty="0"/>
              <a:t> </a:t>
            </a:r>
            <a:r>
              <a:rPr lang="en-US" dirty="0" err="1"/>
              <a:t>kao</a:t>
            </a:r>
            <a:r>
              <a:rPr lang="en-US" dirty="0"/>
              <a:t> </a:t>
            </a:r>
            <a:r>
              <a:rPr lang="en-US" dirty="0" err="1"/>
              <a:t>ostali</a:t>
            </a:r>
            <a:r>
              <a:rPr lang="en-US" dirty="0"/>
              <a:t> </a:t>
            </a:r>
            <a:r>
              <a:rPr lang="en-US" dirty="0" err="1"/>
              <a:t>radnici</a:t>
            </a:r>
            <a:r>
              <a:rPr lang="en-US" dirty="0"/>
              <a:t>.</a:t>
            </a:r>
          </a:p>
          <a:p>
            <a:pPr algn="just"/>
            <a:r>
              <a:rPr lang="en-US" dirty="0" err="1"/>
              <a:t>Ponuđena</a:t>
            </a:r>
            <a:r>
              <a:rPr lang="en-US" dirty="0"/>
              <a:t> </a:t>
            </a:r>
            <a:r>
              <a:rPr lang="en-US" dirty="0" err="1"/>
              <a:t>joj</a:t>
            </a:r>
            <a:r>
              <a:rPr lang="en-US" dirty="0"/>
              <a:t> je </a:t>
            </a:r>
            <a:r>
              <a:rPr lang="en-US" dirty="0" err="1"/>
              <a:t>kupaonica</a:t>
            </a:r>
            <a:r>
              <a:rPr lang="en-US" dirty="0"/>
              <a:t> </a:t>
            </a:r>
            <a:r>
              <a:rPr lang="en-US" dirty="0" err="1"/>
              <a:t>šefa</a:t>
            </a:r>
            <a:r>
              <a:rPr lang="en-US" dirty="0"/>
              <a:t> </a:t>
            </a:r>
            <a:r>
              <a:rPr lang="en-US" dirty="0" err="1"/>
              <a:t>gradilišta</a:t>
            </a:r>
            <a:r>
              <a:rPr lang="en-US" dirty="0"/>
              <a:t>.</a:t>
            </a:r>
          </a:p>
          <a:p>
            <a:pPr algn="just"/>
            <a:r>
              <a:rPr lang="en-US" dirty="0" err="1"/>
              <a:t>Vrhovni</a:t>
            </a:r>
            <a:r>
              <a:rPr lang="en-US" dirty="0"/>
              <a:t> </a:t>
            </a:r>
            <a:r>
              <a:rPr lang="en-US" dirty="0" err="1"/>
              <a:t>sud</a:t>
            </a:r>
            <a:r>
              <a:rPr lang="en-US" dirty="0"/>
              <a:t> ne </a:t>
            </a:r>
            <a:r>
              <a:rPr lang="en-US" dirty="0" err="1"/>
              <a:t>nalazi</a:t>
            </a:r>
            <a:r>
              <a:rPr lang="en-US" dirty="0"/>
              <a:t> </a:t>
            </a:r>
            <a:r>
              <a:rPr lang="en-US" dirty="0" err="1"/>
              <a:t>na</a:t>
            </a:r>
            <a:r>
              <a:rPr lang="en-US" dirty="0"/>
              <a:t> koji bi </a:t>
            </a:r>
            <a:r>
              <a:rPr lang="en-US" dirty="0" err="1"/>
              <a:t>način</a:t>
            </a:r>
            <a:r>
              <a:rPr lang="en-US" dirty="0"/>
              <a:t> </a:t>
            </a:r>
            <a:r>
              <a:rPr lang="en-US" dirty="0" err="1"/>
              <a:t>tužiteljica</a:t>
            </a:r>
            <a:r>
              <a:rPr lang="en-US" dirty="0"/>
              <a:t> </a:t>
            </a:r>
            <a:r>
              <a:rPr lang="en-US" dirty="0" err="1"/>
              <a:t>bila</a:t>
            </a:r>
            <a:r>
              <a:rPr lang="en-US" dirty="0"/>
              <a:t> </a:t>
            </a:r>
            <a:r>
              <a:rPr lang="en-US" dirty="0" err="1"/>
              <a:t>izložena</a:t>
            </a:r>
            <a:r>
              <a:rPr lang="en-US" dirty="0"/>
              <a:t>, </a:t>
            </a:r>
            <a:r>
              <a:rPr lang="en-US" dirty="0" err="1"/>
              <a:t>diskriminaciji</a:t>
            </a:r>
            <a:r>
              <a:rPr lang="en-US" dirty="0"/>
              <a:t>,  </a:t>
            </a:r>
            <a:r>
              <a:rPr lang="en-US" dirty="0" err="1"/>
              <a:t>uznemiravanju</a:t>
            </a:r>
            <a:r>
              <a:rPr lang="en-US" dirty="0"/>
              <a:t> </a:t>
            </a:r>
            <a:r>
              <a:rPr lang="en-US" dirty="0" err="1"/>
              <a:t>ili</a:t>
            </a:r>
            <a:r>
              <a:rPr lang="en-US" dirty="0"/>
              <a:t>  </a:t>
            </a:r>
            <a:r>
              <a:rPr lang="en-US" dirty="0" err="1"/>
              <a:t>spolnom</a:t>
            </a:r>
            <a:r>
              <a:rPr lang="en-US" dirty="0"/>
              <a:t> </a:t>
            </a:r>
            <a:r>
              <a:rPr lang="en-US" dirty="0" err="1"/>
              <a:t>uznemiravanju</a:t>
            </a:r>
            <a:r>
              <a:rPr lang="en-US" dirty="0"/>
              <a:t>, </a:t>
            </a:r>
            <a:r>
              <a:rPr lang="en-US" dirty="0" err="1"/>
              <a:t>odnosno</a:t>
            </a:r>
            <a:r>
              <a:rPr lang="en-US" dirty="0"/>
              <a:t> da </a:t>
            </a:r>
            <a:r>
              <a:rPr lang="en-US" dirty="0" err="1"/>
              <a:t>joj</a:t>
            </a:r>
            <a:r>
              <a:rPr lang="en-US" dirty="0"/>
              <a:t> </a:t>
            </a:r>
            <a:r>
              <a:rPr lang="en-US" dirty="0" err="1"/>
              <a:t>jepovrijeđeno</a:t>
            </a:r>
            <a:r>
              <a:rPr lang="en-US" dirty="0"/>
              <a:t> </a:t>
            </a:r>
            <a:r>
              <a:rPr lang="en-US" dirty="0" err="1"/>
              <a:t>dostojanstvo</a:t>
            </a:r>
            <a:r>
              <a:rPr lang="en-US" dirty="0"/>
              <a:t>.</a:t>
            </a:r>
          </a:p>
          <a:p>
            <a:pPr algn="just"/>
            <a:r>
              <a:rPr lang="en-US" dirty="0" err="1"/>
              <a:t>Poseban</a:t>
            </a:r>
            <a:r>
              <a:rPr lang="en-US" dirty="0"/>
              <a:t> </a:t>
            </a:r>
            <a:r>
              <a:rPr lang="en-US" dirty="0" err="1"/>
              <a:t>vagon</a:t>
            </a:r>
            <a:r>
              <a:rPr lang="en-US" dirty="0"/>
              <a:t> za </a:t>
            </a:r>
            <a:r>
              <a:rPr lang="en-US" dirty="0" err="1"/>
              <a:t>spavanje</a:t>
            </a:r>
            <a:r>
              <a:rPr lang="en-US" dirty="0"/>
              <a:t>, </a:t>
            </a:r>
            <a:r>
              <a:rPr lang="en-US" dirty="0" err="1"/>
              <a:t>posebna</a:t>
            </a:r>
            <a:r>
              <a:rPr lang="en-US" dirty="0"/>
              <a:t> </a:t>
            </a:r>
            <a:r>
              <a:rPr lang="en-US" dirty="0" err="1"/>
              <a:t>kupaonica</a:t>
            </a:r>
            <a:r>
              <a:rPr lang="en-US" dirty="0"/>
              <a:t> </a:t>
            </a:r>
            <a:r>
              <a:rPr lang="en-US" dirty="0" err="1"/>
              <a:t>šefa</a:t>
            </a:r>
            <a:r>
              <a:rPr lang="en-US" dirty="0"/>
              <a:t> </a:t>
            </a:r>
            <a:r>
              <a:rPr lang="en-US" dirty="0" err="1"/>
              <a:t>gradilišta</a:t>
            </a:r>
            <a:r>
              <a:rPr lang="en-US" dirty="0"/>
              <a:t> </a:t>
            </a:r>
            <a:r>
              <a:rPr lang="en-US" dirty="0" err="1"/>
              <a:t>su</a:t>
            </a:r>
            <a:r>
              <a:rPr lang="en-US" dirty="0"/>
              <a:t> </a:t>
            </a:r>
            <a:r>
              <a:rPr lang="en-US" dirty="0" err="1"/>
              <a:t>preventivne</a:t>
            </a:r>
            <a:r>
              <a:rPr lang="en-US" dirty="0"/>
              <a:t> </a:t>
            </a:r>
            <a:r>
              <a:rPr lang="en-US" dirty="0" err="1"/>
              <a:t>mjere</a:t>
            </a:r>
            <a:r>
              <a:rPr lang="en-US" dirty="0"/>
              <a:t> </a:t>
            </a:r>
            <a:r>
              <a:rPr lang="en-US" dirty="0" err="1"/>
              <a:t>protiv</a:t>
            </a:r>
            <a:r>
              <a:rPr lang="en-US" dirty="0"/>
              <a:t> </a:t>
            </a:r>
            <a:r>
              <a:rPr lang="en-US" dirty="0" err="1"/>
              <a:t>uznemiravanja</a:t>
            </a:r>
            <a:r>
              <a:rPr lang="en-US" dirty="0"/>
              <a:t>.</a:t>
            </a:r>
          </a:p>
          <a:p>
            <a:endParaRPr lang="en-US" dirty="0"/>
          </a:p>
        </p:txBody>
      </p:sp>
    </p:spTree>
    <p:extLst>
      <p:ext uri="{BB962C8B-B14F-4D97-AF65-F5344CB8AC3E}">
        <p14:creationId xmlns:p14="http://schemas.microsoft.com/office/powerpoint/2010/main" val="19254664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3E2BD-4D82-42BF-938D-2FE76C21568B}"/>
              </a:ext>
            </a:extLst>
          </p:cNvPr>
          <p:cNvSpPr>
            <a:spLocks noGrp="1"/>
          </p:cNvSpPr>
          <p:nvPr>
            <p:ph type="title"/>
          </p:nvPr>
        </p:nvSpPr>
        <p:spPr/>
        <p:txBody>
          <a:bodyPr/>
          <a:lstStyle/>
          <a:p>
            <a:pPr algn="ctr"/>
            <a:r>
              <a:rPr lang="en-US" b="1" dirty="0">
                <a:solidFill>
                  <a:srgbClr val="000000"/>
                </a:solidFill>
              </a:rPr>
              <a:t>II</a:t>
            </a:r>
            <a:r>
              <a:rPr lang="en-US" b="1" dirty="0">
                <a:solidFill>
                  <a:srgbClr val="000000"/>
                </a:solidFill>
                <a:effectLst/>
              </a:rPr>
              <a:t> Novine </a:t>
            </a:r>
            <a:r>
              <a:rPr lang="en-US" b="1" dirty="0" err="1">
                <a:solidFill>
                  <a:srgbClr val="000000"/>
                </a:solidFill>
                <a:effectLst/>
              </a:rPr>
              <a:t>i</a:t>
            </a:r>
            <a:r>
              <a:rPr lang="en-US" b="1" dirty="0">
                <a:solidFill>
                  <a:srgbClr val="000000"/>
                </a:solidFill>
                <a:effectLst/>
              </a:rPr>
              <a:t> </a:t>
            </a:r>
            <a:r>
              <a:rPr lang="en-US" b="1" dirty="0" err="1">
                <a:solidFill>
                  <a:srgbClr val="000000"/>
                </a:solidFill>
                <a:effectLst/>
              </a:rPr>
              <a:t>obveze</a:t>
            </a:r>
            <a:r>
              <a:rPr lang="en-US" b="1" dirty="0">
                <a:solidFill>
                  <a:srgbClr val="000000"/>
                </a:solidFill>
                <a:effectLst/>
              </a:rPr>
              <a:t> </a:t>
            </a:r>
            <a:r>
              <a:rPr lang="en-US" b="1" dirty="0" err="1">
                <a:solidFill>
                  <a:srgbClr val="000000"/>
                </a:solidFill>
                <a:effectLst/>
              </a:rPr>
              <a:t>koje</a:t>
            </a:r>
            <a:r>
              <a:rPr lang="en-US" b="1" dirty="0">
                <a:solidFill>
                  <a:srgbClr val="000000"/>
                </a:solidFill>
                <a:effectLst/>
              </a:rPr>
              <a:t> </a:t>
            </a:r>
            <a:r>
              <a:rPr lang="en-US" b="1" dirty="0" err="1">
                <a:solidFill>
                  <a:srgbClr val="000000"/>
                </a:solidFill>
                <a:effectLst/>
              </a:rPr>
              <a:t>uvodi</a:t>
            </a:r>
            <a:r>
              <a:rPr lang="en-US" b="1" dirty="0">
                <a:solidFill>
                  <a:srgbClr val="000000"/>
                </a:solidFill>
                <a:effectLst/>
              </a:rPr>
              <a:t> </a:t>
            </a:r>
            <a:r>
              <a:rPr lang="en-US" b="1" dirty="0" err="1">
                <a:solidFill>
                  <a:srgbClr val="000000"/>
                </a:solidFill>
                <a:effectLst/>
              </a:rPr>
              <a:t>novi</a:t>
            </a:r>
            <a:r>
              <a:rPr lang="en-US" b="1" dirty="0">
                <a:solidFill>
                  <a:srgbClr val="000000"/>
                </a:solidFill>
                <a:effectLst/>
              </a:rPr>
              <a:t> </a:t>
            </a:r>
            <a:r>
              <a:rPr lang="en-US" b="1" dirty="0" err="1">
                <a:solidFill>
                  <a:srgbClr val="000000"/>
                </a:solidFill>
                <a:effectLst/>
              </a:rPr>
              <a:t>Zakon</a:t>
            </a:r>
            <a:r>
              <a:rPr lang="en-US" b="1" dirty="0">
                <a:solidFill>
                  <a:srgbClr val="000000"/>
                </a:solidFill>
                <a:effectLst/>
              </a:rPr>
              <a:t> o </a:t>
            </a:r>
            <a:r>
              <a:rPr lang="en-US" b="1" dirty="0" err="1">
                <a:solidFill>
                  <a:srgbClr val="000000"/>
                </a:solidFill>
                <a:effectLst/>
              </a:rPr>
              <a:t>zaštiti</a:t>
            </a:r>
            <a:r>
              <a:rPr lang="en-US" b="1" dirty="0">
                <a:solidFill>
                  <a:srgbClr val="000000"/>
                </a:solidFill>
                <a:effectLst/>
              </a:rPr>
              <a:t> </a:t>
            </a:r>
            <a:r>
              <a:rPr lang="en-US" b="1" dirty="0" err="1">
                <a:solidFill>
                  <a:srgbClr val="000000"/>
                </a:solidFill>
                <a:effectLst/>
              </a:rPr>
              <a:t>prijavitelja</a:t>
            </a:r>
            <a:r>
              <a:rPr lang="en-US" b="1" dirty="0">
                <a:solidFill>
                  <a:srgbClr val="000000"/>
                </a:solidFill>
                <a:effectLst/>
              </a:rPr>
              <a:t> </a:t>
            </a:r>
            <a:r>
              <a:rPr lang="en-US" b="1" dirty="0" err="1">
                <a:solidFill>
                  <a:srgbClr val="000000"/>
                </a:solidFill>
                <a:effectLst/>
              </a:rPr>
              <a:t>nepravilnosti</a:t>
            </a:r>
            <a:endParaRPr lang="en-US" b="1" dirty="0"/>
          </a:p>
        </p:txBody>
      </p:sp>
      <p:sp>
        <p:nvSpPr>
          <p:cNvPr id="3" name="Content Placeholder 2">
            <a:extLst>
              <a:ext uri="{FF2B5EF4-FFF2-40B4-BE49-F238E27FC236}">
                <a16:creationId xmlns:a16="http://schemas.microsoft.com/office/drawing/2014/main" id="{440AF51B-A462-4CF1-BAC1-0885EAF78C04}"/>
              </a:ext>
            </a:extLst>
          </p:cNvPr>
          <p:cNvSpPr>
            <a:spLocks noGrp="1"/>
          </p:cNvSpPr>
          <p:nvPr>
            <p:ph idx="1"/>
          </p:nvPr>
        </p:nvSpPr>
        <p:spPr/>
        <p:txBody>
          <a:bodyPr/>
          <a:lstStyle/>
          <a:p>
            <a:r>
              <a:rPr lang="en-US" dirty="0"/>
              <a:t>VIJEĆE EUROPE</a:t>
            </a:r>
          </a:p>
          <a:p>
            <a:pPr algn="just"/>
            <a:r>
              <a:rPr lang="hr-HR" altLang="sr-Latn-RS" dirty="0"/>
              <a:t>DIREKTIVA IZ 2018. (EUROPSKOG PARLAMENTA I VIJEĆA), o zaštiti osoba koje prijavljuju povrede prava Unije </a:t>
            </a:r>
            <a:endParaRPr lang="en-US" altLang="sr-Latn-RS" dirty="0"/>
          </a:p>
          <a:p>
            <a:pPr algn="just"/>
            <a:r>
              <a:rPr lang="en-US" altLang="sr-Latn-RS" dirty="0" err="1"/>
              <a:t>Objavljena</a:t>
            </a:r>
            <a:r>
              <a:rPr lang="en-US" altLang="sr-Latn-RS" dirty="0"/>
              <a:t> u </a:t>
            </a:r>
            <a:r>
              <a:rPr lang="en-US" altLang="sr-Latn-RS" dirty="0" err="1"/>
              <a:t>Službenom</a:t>
            </a:r>
            <a:r>
              <a:rPr lang="en-US" altLang="sr-Latn-RS" dirty="0"/>
              <a:t> </a:t>
            </a:r>
            <a:r>
              <a:rPr lang="en-US" altLang="sr-Latn-RS" dirty="0" err="1"/>
              <a:t>listu</a:t>
            </a:r>
            <a:r>
              <a:rPr lang="en-US" altLang="sr-Latn-RS" dirty="0"/>
              <a:t> EU 26.11.2019.</a:t>
            </a:r>
            <a:r>
              <a:rPr lang="hr-HR" altLang="sr-Latn-RS" dirty="0"/>
              <a:t>, stupila sa snagu 20 dana od objave</a:t>
            </a:r>
            <a:endParaRPr lang="en-US" altLang="sr-Latn-RS" dirty="0"/>
          </a:p>
          <a:p>
            <a:pPr algn="just"/>
            <a:r>
              <a:rPr lang="en-US" altLang="sr-Latn-RS" dirty="0"/>
              <a:t>DČ </a:t>
            </a:r>
            <a:r>
              <a:rPr lang="hr-HR" altLang="sr-Latn-RS" dirty="0"/>
              <a:t>su </a:t>
            </a:r>
            <a:r>
              <a:rPr lang="en-US" altLang="sr-Latn-RS" dirty="0" err="1"/>
              <a:t>ima</a:t>
            </a:r>
            <a:r>
              <a:rPr lang="hr-HR" altLang="sr-Latn-RS" dirty="0"/>
              <a:t>le</a:t>
            </a:r>
            <a:r>
              <a:rPr lang="en-US" altLang="sr-Latn-RS" dirty="0"/>
              <a:t> </a:t>
            </a:r>
            <a:r>
              <a:rPr lang="en-US" altLang="sr-Latn-RS" dirty="0" err="1"/>
              <a:t>rok</a:t>
            </a:r>
            <a:r>
              <a:rPr lang="en-US" altLang="sr-Latn-RS" dirty="0"/>
              <a:t> od 2 </a:t>
            </a:r>
            <a:r>
              <a:rPr lang="en-US" altLang="sr-Latn-RS" dirty="0" err="1"/>
              <a:t>godine</a:t>
            </a:r>
            <a:r>
              <a:rPr lang="en-US" altLang="sr-Latn-RS" dirty="0"/>
              <a:t> od </a:t>
            </a:r>
            <a:r>
              <a:rPr lang="en-US" altLang="sr-Latn-RS" dirty="0" err="1"/>
              <a:t>stupanja</a:t>
            </a:r>
            <a:r>
              <a:rPr lang="en-US" altLang="sr-Latn-RS" dirty="0"/>
              <a:t> </a:t>
            </a:r>
            <a:r>
              <a:rPr lang="en-US" altLang="sr-Latn-RS" dirty="0" err="1"/>
              <a:t>na</a:t>
            </a:r>
            <a:r>
              <a:rPr lang="en-US" altLang="sr-Latn-RS" dirty="0"/>
              <a:t> </a:t>
            </a:r>
            <a:r>
              <a:rPr lang="en-US" altLang="sr-Latn-RS" dirty="0" err="1"/>
              <a:t>snagu</a:t>
            </a:r>
            <a:r>
              <a:rPr lang="en-US" altLang="sr-Latn-RS" dirty="0"/>
              <a:t> za </a:t>
            </a:r>
            <a:r>
              <a:rPr lang="en-US" altLang="sr-Latn-RS" dirty="0" err="1"/>
              <a:t>usklađivanje</a:t>
            </a:r>
            <a:r>
              <a:rPr lang="en-US" altLang="sr-Latn-RS" dirty="0"/>
              <a:t> (</a:t>
            </a:r>
            <a:r>
              <a:rPr lang="en-US" altLang="sr-Latn-RS" dirty="0" err="1"/>
              <a:t>implementaciju</a:t>
            </a:r>
            <a:r>
              <a:rPr lang="en-US" altLang="sr-Latn-RS" dirty="0"/>
              <a:t>)</a:t>
            </a:r>
            <a:endParaRPr lang="hr-HR" altLang="sr-Latn-RS" dirty="0"/>
          </a:p>
          <a:p>
            <a:pPr algn="just"/>
            <a:r>
              <a:rPr lang="hr-HR" altLang="sr-Latn-RS" dirty="0"/>
              <a:t>Istekao 17.12.2021.</a:t>
            </a:r>
          </a:p>
          <a:p>
            <a:endParaRPr lang="en-US" dirty="0"/>
          </a:p>
        </p:txBody>
      </p:sp>
    </p:spTree>
    <p:extLst>
      <p:ext uri="{BB962C8B-B14F-4D97-AF65-F5344CB8AC3E}">
        <p14:creationId xmlns:p14="http://schemas.microsoft.com/office/powerpoint/2010/main" val="37580329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3B0197-1985-426A-881E-7AA68797A364}"/>
              </a:ext>
            </a:extLst>
          </p:cNvPr>
          <p:cNvSpPr>
            <a:spLocks noGrp="1"/>
          </p:cNvSpPr>
          <p:nvPr>
            <p:ph type="title"/>
          </p:nvPr>
        </p:nvSpPr>
        <p:spPr/>
        <p:txBody>
          <a:bodyPr/>
          <a:lstStyle/>
          <a:p>
            <a:pPr algn="ctr"/>
            <a:r>
              <a:rPr lang="hr-HR" dirty="0"/>
              <a:t>Prijedlog novog ZZPN-a</a:t>
            </a:r>
            <a:r>
              <a:rPr lang="en-US" dirty="0"/>
              <a:t>-</a:t>
            </a:r>
            <a:r>
              <a:rPr lang="en-US" dirty="0" err="1"/>
              <a:t>područje</a:t>
            </a:r>
            <a:r>
              <a:rPr lang="en-US" dirty="0"/>
              <a:t> </a:t>
            </a:r>
            <a:r>
              <a:rPr lang="en-US" dirty="0" err="1"/>
              <a:t>primjene</a:t>
            </a:r>
            <a:endParaRPr lang="en-US" dirty="0"/>
          </a:p>
        </p:txBody>
      </p:sp>
      <p:sp>
        <p:nvSpPr>
          <p:cNvPr id="3" name="Content Placeholder 2">
            <a:extLst>
              <a:ext uri="{FF2B5EF4-FFF2-40B4-BE49-F238E27FC236}">
                <a16:creationId xmlns:a16="http://schemas.microsoft.com/office/drawing/2014/main" id="{6E2168CC-127A-4EFE-8814-97D9F4647436}"/>
              </a:ext>
            </a:extLst>
          </p:cNvPr>
          <p:cNvSpPr>
            <a:spLocks noGrp="1"/>
          </p:cNvSpPr>
          <p:nvPr>
            <p:ph idx="1"/>
          </p:nvPr>
        </p:nvSpPr>
        <p:spPr/>
        <p:txBody>
          <a:bodyPr/>
          <a:lstStyle/>
          <a:p>
            <a:pPr algn="just"/>
            <a:r>
              <a:rPr lang="en-US" dirty="0"/>
              <a:t>ZZPN </a:t>
            </a:r>
            <a:r>
              <a:rPr lang="en-US" dirty="0" err="1"/>
              <a:t>propisuje</a:t>
            </a:r>
            <a:r>
              <a:rPr lang="en-US" dirty="0"/>
              <a:t> </a:t>
            </a:r>
            <a:r>
              <a:rPr lang="en-US" dirty="0" err="1"/>
              <a:t>zaštitu</a:t>
            </a:r>
            <a:r>
              <a:rPr lang="en-US" dirty="0"/>
              <a:t> </a:t>
            </a:r>
            <a:r>
              <a:rPr lang="en-US" dirty="0" err="1"/>
              <a:t>osoba</a:t>
            </a:r>
            <a:r>
              <a:rPr lang="en-US" dirty="0"/>
              <a:t> </a:t>
            </a:r>
            <a:r>
              <a:rPr lang="en-US" dirty="0" err="1"/>
              <a:t>koje</a:t>
            </a:r>
            <a:r>
              <a:rPr lang="en-US" dirty="0"/>
              <a:t> </a:t>
            </a:r>
            <a:r>
              <a:rPr lang="en-US" dirty="0" err="1"/>
              <a:t>prijavljuju</a:t>
            </a:r>
            <a:r>
              <a:rPr lang="en-US" dirty="0"/>
              <a:t> </a:t>
            </a:r>
            <a:r>
              <a:rPr lang="en-US" dirty="0" err="1"/>
              <a:t>nepravilnosti</a:t>
            </a:r>
            <a:r>
              <a:rPr lang="en-US" dirty="0"/>
              <a:t>  </a:t>
            </a:r>
            <a:r>
              <a:rPr lang="en-US" dirty="0" err="1"/>
              <a:t>koje</a:t>
            </a:r>
            <a:r>
              <a:rPr lang="en-US" dirty="0"/>
              <a:t> se </a:t>
            </a:r>
            <a:r>
              <a:rPr lang="en-US" dirty="0" err="1"/>
              <a:t>odnose</a:t>
            </a:r>
            <a:r>
              <a:rPr lang="en-US" dirty="0"/>
              <a:t> </a:t>
            </a:r>
            <a:r>
              <a:rPr lang="en-US" dirty="0" err="1"/>
              <a:t>na</a:t>
            </a:r>
            <a:r>
              <a:rPr lang="en-US" dirty="0"/>
              <a:t> </a:t>
            </a:r>
            <a:r>
              <a:rPr lang="en-US" dirty="0" err="1"/>
              <a:t>druge</a:t>
            </a:r>
            <a:r>
              <a:rPr lang="en-US" dirty="0"/>
              <a:t> </a:t>
            </a:r>
            <a:r>
              <a:rPr lang="en-US" dirty="0" err="1"/>
              <a:t>odredbe</a:t>
            </a:r>
            <a:r>
              <a:rPr lang="en-US" dirty="0"/>
              <a:t>  </a:t>
            </a:r>
            <a:r>
              <a:rPr lang="en-US" dirty="0" err="1"/>
              <a:t>nacionalnih</a:t>
            </a:r>
            <a:r>
              <a:rPr lang="en-US" dirty="0"/>
              <a:t> </a:t>
            </a:r>
            <a:r>
              <a:rPr lang="en-US" dirty="0" err="1"/>
              <a:t>propisa</a:t>
            </a:r>
            <a:r>
              <a:rPr lang="en-US" dirty="0"/>
              <a:t>, </a:t>
            </a:r>
            <a:r>
              <a:rPr lang="en-US" dirty="0" err="1"/>
              <a:t>ako</a:t>
            </a:r>
            <a:r>
              <a:rPr lang="en-US" dirty="0"/>
              <a:t> se </a:t>
            </a:r>
            <a:r>
              <a:rPr lang="en-US" dirty="0" err="1"/>
              <a:t>kršenjem</a:t>
            </a:r>
            <a:r>
              <a:rPr lang="en-US" dirty="0"/>
              <a:t> </a:t>
            </a:r>
            <a:r>
              <a:rPr lang="en-US" dirty="0" err="1"/>
              <a:t>ugrožava</a:t>
            </a:r>
            <a:r>
              <a:rPr lang="en-US" dirty="0"/>
              <a:t> </a:t>
            </a:r>
            <a:r>
              <a:rPr lang="en-US" dirty="0" err="1"/>
              <a:t>i</a:t>
            </a:r>
            <a:r>
              <a:rPr lang="en-US" dirty="0"/>
              <a:t> </a:t>
            </a:r>
            <a:r>
              <a:rPr lang="en-US" dirty="0" err="1"/>
              <a:t>javni</a:t>
            </a:r>
            <a:r>
              <a:rPr lang="en-US" dirty="0"/>
              <a:t> </a:t>
            </a:r>
            <a:r>
              <a:rPr lang="en-US" dirty="0" err="1"/>
              <a:t>interes</a:t>
            </a:r>
            <a:r>
              <a:rPr lang="en-US" dirty="0"/>
              <a:t> (čl.4.).</a:t>
            </a:r>
          </a:p>
          <a:p>
            <a:pPr algn="just"/>
            <a:endParaRPr lang="en-US" dirty="0"/>
          </a:p>
          <a:p>
            <a:pPr algn="just"/>
            <a:r>
              <a:rPr lang="en-US" dirty="0" err="1"/>
              <a:t>Nepravilnosti</a:t>
            </a:r>
            <a:r>
              <a:rPr lang="en-US" dirty="0"/>
              <a:t> </a:t>
            </a:r>
            <a:r>
              <a:rPr lang="en-US" dirty="0" err="1"/>
              <a:t>su</a:t>
            </a:r>
            <a:r>
              <a:rPr lang="en-US" dirty="0"/>
              <a:t> </a:t>
            </a:r>
            <a:r>
              <a:rPr lang="en-US" dirty="0" err="1"/>
              <a:t>radnje</a:t>
            </a:r>
            <a:r>
              <a:rPr lang="en-US" dirty="0"/>
              <a:t> </a:t>
            </a:r>
            <a:r>
              <a:rPr lang="en-US" dirty="0" err="1"/>
              <a:t>ili</a:t>
            </a:r>
            <a:r>
              <a:rPr lang="en-US" dirty="0"/>
              <a:t> </a:t>
            </a:r>
            <a:r>
              <a:rPr lang="en-US" dirty="0" err="1"/>
              <a:t>propusti</a:t>
            </a:r>
            <a:r>
              <a:rPr lang="en-US" dirty="0"/>
              <a:t> koji </a:t>
            </a:r>
            <a:r>
              <a:rPr lang="en-US" dirty="0" err="1"/>
              <a:t>su</a:t>
            </a:r>
            <a:r>
              <a:rPr lang="en-US" dirty="0"/>
              <a:t>:</a:t>
            </a:r>
          </a:p>
          <a:p>
            <a:pPr algn="just"/>
            <a:r>
              <a:rPr lang="en-US" dirty="0"/>
              <a:t>1.a) </a:t>
            </a:r>
            <a:r>
              <a:rPr lang="en-US" dirty="0" err="1"/>
              <a:t>Protupravni</a:t>
            </a:r>
            <a:endParaRPr lang="en-US" dirty="0"/>
          </a:p>
          <a:p>
            <a:pPr algn="just"/>
            <a:r>
              <a:rPr lang="en-US" dirty="0"/>
              <a:t>1.b) </a:t>
            </a:r>
            <a:r>
              <a:rPr lang="en-US" dirty="0" err="1"/>
              <a:t>Odnose</a:t>
            </a:r>
            <a:r>
              <a:rPr lang="en-US" dirty="0"/>
              <a:t> se </a:t>
            </a:r>
            <a:r>
              <a:rPr lang="en-US" dirty="0" err="1"/>
              <a:t>na</a:t>
            </a:r>
            <a:r>
              <a:rPr lang="en-US" dirty="0"/>
              <a:t> </a:t>
            </a:r>
            <a:r>
              <a:rPr lang="en-US" dirty="0" err="1"/>
              <a:t>područje</a:t>
            </a:r>
            <a:r>
              <a:rPr lang="en-US" dirty="0"/>
              <a:t> </a:t>
            </a:r>
            <a:r>
              <a:rPr lang="en-US" dirty="0" err="1"/>
              <a:t>primjene</a:t>
            </a:r>
            <a:r>
              <a:rPr lang="en-US" dirty="0"/>
              <a:t> </a:t>
            </a:r>
            <a:r>
              <a:rPr lang="en-US" dirty="0" err="1"/>
              <a:t>i</a:t>
            </a:r>
            <a:r>
              <a:rPr lang="en-US" dirty="0"/>
              <a:t> </a:t>
            </a:r>
            <a:r>
              <a:rPr lang="en-US" dirty="0" err="1"/>
              <a:t>propise</a:t>
            </a:r>
            <a:r>
              <a:rPr lang="en-US" dirty="0"/>
              <a:t> </a:t>
            </a:r>
            <a:r>
              <a:rPr lang="en-US" dirty="0" err="1"/>
              <a:t>iz</a:t>
            </a:r>
            <a:r>
              <a:rPr lang="en-US" dirty="0"/>
              <a:t> </a:t>
            </a:r>
            <a:r>
              <a:rPr lang="en-US" dirty="0" err="1"/>
              <a:t>čl</a:t>
            </a:r>
            <a:r>
              <a:rPr lang="en-US" dirty="0"/>
              <a:t>. 4. </a:t>
            </a:r>
          </a:p>
          <a:p>
            <a:pPr algn="just"/>
            <a:r>
              <a:rPr lang="en-US" dirty="0"/>
              <a:t>Ili </a:t>
            </a:r>
            <a:r>
              <a:rPr lang="en-US" dirty="0" err="1"/>
              <a:t>su</a:t>
            </a:r>
            <a:r>
              <a:rPr lang="en-US" dirty="0"/>
              <a:t> </a:t>
            </a:r>
          </a:p>
          <a:p>
            <a:pPr algn="just"/>
            <a:r>
              <a:rPr lang="en-US" dirty="0"/>
              <a:t>2. u </a:t>
            </a:r>
            <a:r>
              <a:rPr lang="en-US" dirty="0" err="1"/>
              <a:t>suprotnosti</a:t>
            </a:r>
            <a:r>
              <a:rPr lang="en-US" dirty="0"/>
              <a:t>  s </a:t>
            </a:r>
            <a:r>
              <a:rPr lang="en-US" dirty="0" err="1"/>
              <a:t>ciljem</a:t>
            </a:r>
            <a:r>
              <a:rPr lang="en-US" dirty="0"/>
              <a:t> </a:t>
            </a:r>
            <a:r>
              <a:rPr lang="en-US" dirty="0" err="1"/>
              <a:t>i</a:t>
            </a:r>
            <a:r>
              <a:rPr lang="en-US" dirty="0"/>
              <a:t> </a:t>
            </a:r>
            <a:r>
              <a:rPr lang="en-US" dirty="0" err="1"/>
              <a:t>svrhom</a:t>
            </a:r>
            <a:r>
              <a:rPr lang="en-US" dirty="0"/>
              <a:t> </a:t>
            </a:r>
            <a:r>
              <a:rPr lang="en-US" dirty="0" err="1"/>
              <a:t>propisa</a:t>
            </a:r>
            <a:r>
              <a:rPr lang="en-US" dirty="0"/>
              <a:t>. </a:t>
            </a:r>
          </a:p>
          <a:p>
            <a:pPr algn="just"/>
            <a:endParaRPr lang="en-US" dirty="0"/>
          </a:p>
        </p:txBody>
      </p:sp>
    </p:spTree>
    <p:extLst>
      <p:ext uri="{BB962C8B-B14F-4D97-AF65-F5344CB8AC3E}">
        <p14:creationId xmlns:p14="http://schemas.microsoft.com/office/powerpoint/2010/main" val="1824460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a:extLst>
              <a:ext uri="{FF2B5EF4-FFF2-40B4-BE49-F238E27FC236}">
                <a16:creationId xmlns:a16="http://schemas.microsoft.com/office/drawing/2014/main" id="{59C5FA4B-FE7E-4757-8B8F-124C893DAD47}"/>
              </a:ext>
            </a:extLst>
          </p:cNvPr>
          <p:cNvSpPr>
            <a:spLocks noGrp="1"/>
          </p:cNvSpPr>
          <p:nvPr>
            <p:ph type="title"/>
          </p:nvPr>
        </p:nvSpPr>
        <p:spPr/>
        <p:txBody>
          <a:bodyPr/>
          <a:lstStyle/>
          <a:p>
            <a:pPr algn="ctr"/>
            <a:r>
              <a:rPr lang="en-US" altLang="en-US" dirty="0"/>
              <a:t>ESLJP, </a:t>
            </a:r>
            <a:r>
              <a:rPr lang="en-US" altLang="en-US" dirty="0" err="1"/>
              <a:t>Halet</a:t>
            </a:r>
            <a:r>
              <a:rPr lang="en-US" altLang="en-US" dirty="0"/>
              <a:t> </a:t>
            </a:r>
            <a:r>
              <a:rPr lang="en-US" altLang="en-US" dirty="0" err="1"/>
              <a:t>protiv</a:t>
            </a:r>
            <a:r>
              <a:rPr lang="en-US" altLang="en-US" dirty="0"/>
              <a:t> </a:t>
            </a:r>
            <a:r>
              <a:rPr lang="en-US" altLang="en-US" dirty="0" err="1"/>
              <a:t>Luxembourga</a:t>
            </a:r>
            <a:endParaRPr lang="en-US" altLang="en-US" dirty="0"/>
          </a:p>
        </p:txBody>
      </p:sp>
      <p:sp>
        <p:nvSpPr>
          <p:cNvPr id="3" name="Content Placeholder 2">
            <a:extLst>
              <a:ext uri="{FF2B5EF4-FFF2-40B4-BE49-F238E27FC236}">
                <a16:creationId xmlns:a16="http://schemas.microsoft.com/office/drawing/2014/main" id="{E8829109-12F0-44DF-B2B7-7DA1B3E228E2}"/>
              </a:ext>
            </a:extLst>
          </p:cNvPr>
          <p:cNvSpPr>
            <a:spLocks noGrp="1"/>
          </p:cNvSpPr>
          <p:nvPr>
            <p:ph idx="1"/>
          </p:nvPr>
        </p:nvSpPr>
        <p:spPr/>
        <p:txBody>
          <a:bodyPr/>
          <a:lstStyle/>
          <a:p>
            <a:pPr>
              <a:defRPr/>
            </a:pPr>
            <a:r>
              <a:rPr lang="en-US" dirty="0" err="1"/>
              <a:t>Zahtjev</a:t>
            </a:r>
            <a:r>
              <a:rPr lang="en-US" dirty="0"/>
              <a:t> br. 21884/18</a:t>
            </a:r>
          </a:p>
          <a:p>
            <a:pPr>
              <a:defRPr/>
            </a:pPr>
            <a:r>
              <a:rPr lang="en-US" dirty="0" err="1"/>
              <a:t>Presuda</a:t>
            </a:r>
            <a:r>
              <a:rPr lang="en-US" dirty="0"/>
              <a:t> od 11. </a:t>
            </a:r>
            <a:r>
              <a:rPr lang="en-US" dirty="0" err="1"/>
              <a:t>svibnja</a:t>
            </a:r>
            <a:r>
              <a:rPr lang="en-US" dirty="0"/>
              <a:t> 2021.</a:t>
            </a:r>
          </a:p>
          <a:p>
            <a:pPr algn="just">
              <a:defRPr/>
            </a:pPr>
            <a:r>
              <a:rPr lang="en-US" dirty="0" err="1"/>
              <a:t>Novčana</a:t>
            </a:r>
            <a:r>
              <a:rPr lang="en-US" dirty="0"/>
              <a:t> </a:t>
            </a:r>
            <a:r>
              <a:rPr lang="en-US" dirty="0" err="1"/>
              <a:t>kazna</a:t>
            </a:r>
            <a:r>
              <a:rPr lang="en-US" dirty="0"/>
              <a:t> </a:t>
            </a:r>
            <a:r>
              <a:rPr lang="en-US" dirty="0" err="1"/>
              <a:t>izrečena</a:t>
            </a:r>
            <a:r>
              <a:rPr lang="en-US" dirty="0"/>
              <a:t> u </a:t>
            </a:r>
            <a:r>
              <a:rPr lang="en-US" dirty="0" err="1"/>
              <a:t>kaznenom</a:t>
            </a:r>
            <a:r>
              <a:rPr lang="en-US" dirty="0"/>
              <a:t> </a:t>
            </a:r>
            <a:r>
              <a:rPr lang="en-US" dirty="0" err="1"/>
              <a:t>potupku</a:t>
            </a:r>
            <a:r>
              <a:rPr lang="en-US" dirty="0"/>
              <a:t> (1.000 </a:t>
            </a:r>
            <a:r>
              <a:rPr lang="en-US" dirty="0" err="1"/>
              <a:t>eura</a:t>
            </a:r>
            <a:r>
              <a:rPr lang="en-US" dirty="0"/>
              <a:t>) </a:t>
            </a:r>
            <a:r>
              <a:rPr lang="en-US" dirty="0" err="1"/>
              <a:t>zbog</a:t>
            </a:r>
            <a:r>
              <a:rPr lang="en-US" dirty="0"/>
              <a:t> </a:t>
            </a:r>
            <a:r>
              <a:rPr lang="en-US" dirty="0" err="1"/>
              <a:t>dostavljanja</a:t>
            </a:r>
            <a:r>
              <a:rPr lang="en-US" dirty="0"/>
              <a:t> </a:t>
            </a:r>
            <a:r>
              <a:rPr lang="en-US" dirty="0" err="1"/>
              <a:t>medijima</a:t>
            </a:r>
            <a:r>
              <a:rPr lang="en-US" dirty="0"/>
              <a:t> </a:t>
            </a:r>
            <a:r>
              <a:rPr lang="en-US" dirty="0" err="1"/>
              <a:t>tajnih</a:t>
            </a:r>
            <a:r>
              <a:rPr lang="en-US" dirty="0"/>
              <a:t> </a:t>
            </a:r>
            <a:r>
              <a:rPr lang="en-US" dirty="0" err="1"/>
              <a:t>dokumenata</a:t>
            </a:r>
            <a:r>
              <a:rPr lang="en-US" dirty="0"/>
              <a:t> </a:t>
            </a:r>
            <a:r>
              <a:rPr lang="en-US" dirty="0" err="1"/>
              <a:t>njegovog</a:t>
            </a:r>
            <a:r>
              <a:rPr lang="en-US" dirty="0"/>
              <a:t> </a:t>
            </a:r>
            <a:r>
              <a:rPr lang="en-US" dirty="0" err="1"/>
              <a:t>poslodavca</a:t>
            </a:r>
            <a:r>
              <a:rPr lang="en-US" dirty="0"/>
              <a:t> </a:t>
            </a:r>
            <a:r>
              <a:rPr lang="en-US" dirty="0" err="1"/>
              <a:t>iz</a:t>
            </a:r>
            <a:r>
              <a:rPr lang="en-US" dirty="0"/>
              <a:t> </a:t>
            </a:r>
            <a:r>
              <a:rPr lang="en-US" dirty="0" err="1"/>
              <a:t>privatnog</a:t>
            </a:r>
            <a:r>
              <a:rPr lang="en-US" dirty="0"/>
              <a:t> </a:t>
            </a:r>
            <a:r>
              <a:rPr lang="en-US" dirty="0" err="1"/>
              <a:t>sektora</a:t>
            </a:r>
            <a:r>
              <a:rPr lang="en-US" dirty="0"/>
              <a:t>.</a:t>
            </a:r>
          </a:p>
          <a:p>
            <a:pPr algn="just">
              <a:defRPr/>
            </a:pPr>
            <a:r>
              <a:rPr lang="en-US" dirty="0" err="1"/>
              <a:t>Kazna</a:t>
            </a:r>
            <a:r>
              <a:rPr lang="en-US" dirty="0"/>
              <a:t> </a:t>
            </a:r>
            <a:r>
              <a:rPr lang="en-US" dirty="0" err="1"/>
              <a:t>odgovarajuća</a:t>
            </a:r>
            <a:r>
              <a:rPr lang="en-US" dirty="0"/>
              <a:t> </a:t>
            </a:r>
            <a:r>
              <a:rPr lang="en-US" dirty="0" err="1"/>
              <a:t>jer</a:t>
            </a:r>
            <a:r>
              <a:rPr lang="en-US" dirty="0"/>
              <a:t> </a:t>
            </a:r>
            <a:r>
              <a:rPr lang="en-US" dirty="0" err="1"/>
              <a:t>nije</a:t>
            </a:r>
            <a:r>
              <a:rPr lang="en-US" dirty="0"/>
              <a:t> </a:t>
            </a:r>
            <a:r>
              <a:rPr lang="en-US" dirty="0" err="1"/>
              <a:t>bilo</a:t>
            </a:r>
            <a:r>
              <a:rPr lang="en-US" dirty="0"/>
              <a:t> </a:t>
            </a:r>
            <a:r>
              <a:rPr lang="en-US" dirty="0" err="1"/>
              <a:t>dovoljnog</a:t>
            </a:r>
            <a:r>
              <a:rPr lang="en-US" dirty="0"/>
              <a:t> </a:t>
            </a:r>
            <a:r>
              <a:rPr lang="en-US" dirty="0" err="1"/>
              <a:t>javnog</a:t>
            </a:r>
            <a:r>
              <a:rPr lang="en-US" dirty="0"/>
              <a:t> </a:t>
            </a:r>
            <a:r>
              <a:rPr lang="en-US" dirty="0" err="1"/>
              <a:t>interesa</a:t>
            </a:r>
            <a:r>
              <a:rPr lang="en-US" dirty="0"/>
              <a:t> koji bi bio u </a:t>
            </a:r>
            <a:r>
              <a:rPr lang="en-US" dirty="0" err="1"/>
              <a:t>ravnoteži</a:t>
            </a:r>
            <a:r>
              <a:rPr lang="en-US" dirty="0"/>
              <a:t> s </a:t>
            </a:r>
            <a:r>
              <a:rPr lang="en-US" dirty="0" err="1"/>
              <a:t>počinjenom</a:t>
            </a:r>
            <a:r>
              <a:rPr lang="en-US" dirty="0"/>
              <a:t> </a:t>
            </a:r>
            <a:r>
              <a:rPr lang="en-US" dirty="0" err="1"/>
              <a:t>štetom</a:t>
            </a:r>
            <a:r>
              <a:rPr lang="en-US" dirty="0"/>
              <a:t>.</a:t>
            </a:r>
          </a:p>
          <a:p>
            <a:pPr marL="0" indent="0">
              <a:buNone/>
              <a:defRPr/>
            </a:pPr>
            <a:endParaRPr lang="en-US" dirty="0"/>
          </a:p>
        </p:txBody>
      </p:sp>
    </p:spTree>
    <p:extLst>
      <p:ext uri="{BB962C8B-B14F-4D97-AF65-F5344CB8AC3E}">
        <p14:creationId xmlns:p14="http://schemas.microsoft.com/office/powerpoint/2010/main" val="4303191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55A9E-A19C-4C5E-A0F0-B61AA19D15A5}"/>
              </a:ext>
            </a:extLst>
          </p:cNvPr>
          <p:cNvSpPr>
            <a:spLocks noGrp="1"/>
          </p:cNvSpPr>
          <p:nvPr>
            <p:ph type="title"/>
          </p:nvPr>
        </p:nvSpPr>
        <p:spPr/>
        <p:txBody>
          <a:bodyPr/>
          <a:lstStyle/>
          <a:p>
            <a:r>
              <a:rPr lang="hr-HR" dirty="0"/>
              <a:t>Prijedlog novog ZZPN-a</a:t>
            </a:r>
            <a:r>
              <a:rPr lang="en-US" dirty="0"/>
              <a:t>-</a:t>
            </a:r>
            <a:r>
              <a:rPr lang="en-US" dirty="0" err="1"/>
              <a:t>povjerljiva</a:t>
            </a:r>
            <a:r>
              <a:rPr lang="en-US" dirty="0"/>
              <a:t> </a:t>
            </a:r>
            <a:r>
              <a:rPr lang="en-US" dirty="0" err="1"/>
              <a:t>osoba</a:t>
            </a:r>
            <a:endParaRPr lang="en-US" dirty="0"/>
          </a:p>
        </p:txBody>
      </p:sp>
      <p:sp>
        <p:nvSpPr>
          <p:cNvPr id="3" name="Content Placeholder 2">
            <a:extLst>
              <a:ext uri="{FF2B5EF4-FFF2-40B4-BE49-F238E27FC236}">
                <a16:creationId xmlns:a16="http://schemas.microsoft.com/office/drawing/2014/main" id="{3FC4FA56-0AB5-4B86-B5AD-D389EB60A2F0}"/>
              </a:ext>
            </a:extLst>
          </p:cNvPr>
          <p:cNvSpPr>
            <a:spLocks noGrp="1"/>
          </p:cNvSpPr>
          <p:nvPr>
            <p:ph idx="1"/>
          </p:nvPr>
        </p:nvSpPr>
        <p:spPr/>
        <p:txBody>
          <a:bodyPr/>
          <a:lstStyle/>
          <a:p>
            <a:r>
              <a:rPr lang="en-US" dirty="0"/>
              <a:t>P</a:t>
            </a:r>
            <a:r>
              <a:rPr lang="hr-HR" dirty="0"/>
              <a:t>ovjerljiva osoba moći će biti i osoba koja nije zaposlena kod poslodavca</a:t>
            </a:r>
            <a:r>
              <a:rPr lang="en-US" dirty="0"/>
              <a:t>:</a:t>
            </a:r>
            <a:endParaRPr lang="hr-HR" dirty="0"/>
          </a:p>
          <a:p>
            <a:r>
              <a:rPr lang="en-US" dirty="0" err="1"/>
              <a:t>fizička</a:t>
            </a:r>
            <a:r>
              <a:rPr lang="en-US" dirty="0"/>
              <a:t> </a:t>
            </a:r>
            <a:r>
              <a:rPr lang="en-US" dirty="0" err="1"/>
              <a:t>osoba</a:t>
            </a:r>
            <a:r>
              <a:rPr lang="en-US" dirty="0"/>
              <a:t> </a:t>
            </a:r>
            <a:r>
              <a:rPr lang="en-US" dirty="0" err="1"/>
              <a:t>koja</a:t>
            </a:r>
            <a:r>
              <a:rPr lang="en-US" dirty="0"/>
              <a:t> je </a:t>
            </a:r>
            <a:r>
              <a:rPr lang="en-US" dirty="0" err="1"/>
              <a:t>zaposlena</a:t>
            </a:r>
            <a:r>
              <a:rPr lang="en-US" dirty="0"/>
              <a:t> </a:t>
            </a:r>
            <a:r>
              <a:rPr lang="en-US" dirty="0" err="1"/>
              <a:t>kod</a:t>
            </a:r>
            <a:r>
              <a:rPr lang="en-US" dirty="0"/>
              <a:t> </a:t>
            </a:r>
            <a:r>
              <a:rPr lang="en-US" dirty="0" err="1"/>
              <a:t>poslodavca</a:t>
            </a:r>
            <a:r>
              <a:rPr lang="en-US" dirty="0"/>
              <a:t> </a:t>
            </a:r>
            <a:r>
              <a:rPr lang="en-US" dirty="0" err="1"/>
              <a:t>ili</a:t>
            </a:r>
            <a:r>
              <a:rPr lang="en-US" dirty="0"/>
              <a:t> </a:t>
            </a:r>
            <a:r>
              <a:rPr lang="en-US" dirty="0" err="1"/>
              <a:t>treća</a:t>
            </a:r>
            <a:r>
              <a:rPr lang="en-US" dirty="0"/>
              <a:t> </a:t>
            </a:r>
            <a:r>
              <a:rPr lang="en-US" dirty="0" err="1"/>
              <a:t>fizička</a:t>
            </a:r>
            <a:r>
              <a:rPr lang="en-US" dirty="0"/>
              <a:t> </a:t>
            </a:r>
            <a:r>
              <a:rPr lang="en-US" dirty="0" err="1"/>
              <a:t>osoba</a:t>
            </a:r>
            <a:r>
              <a:rPr lang="en-US" dirty="0"/>
              <a:t> </a:t>
            </a:r>
            <a:r>
              <a:rPr lang="en-US" dirty="0" err="1"/>
              <a:t>koju</a:t>
            </a:r>
            <a:r>
              <a:rPr lang="en-US" dirty="0"/>
              <a:t> je </a:t>
            </a:r>
            <a:r>
              <a:rPr lang="en-US" dirty="0" err="1"/>
              <a:t>imenovao</a:t>
            </a:r>
            <a:r>
              <a:rPr lang="en-US" dirty="0"/>
              <a:t> </a:t>
            </a:r>
            <a:r>
              <a:rPr lang="en-US" dirty="0" err="1"/>
              <a:t>poslodavac</a:t>
            </a:r>
            <a:endParaRPr lang="en-US" dirty="0"/>
          </a:p>
        </p:txBody>
      </p:sp>
    </p:spTree>
    <p:extLst>
      <p:ext uri="{BB962C8B-B14F-4D97-AF65-F5344CB8AC3E}">
        <p14:creationId xmlns:p14="http://schemas.microsoft.com/office/powerpoint/2010/main" val="21923268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3E8EF-9D85-4E8B-85E9-671CB9D3FBD7}"/>
              </a:ext>
            </a:extLst>
          </p:cNvPr>
          <p:cNvSpPr>
            <a:spLocks noGrp="1"/>
          </p:cNvSpPr>
          <p:nvPr>
            <p:ph type="title"/>
          </p:nvPr>
        </p:nvSpPr>
        <p:spPr/>
        <p:txBody>
          <a:bodyPr/>
          <a:lstStyle/>
          <a:p>
            <a:pPr algn="ctr"/>
            <a:r>
              <a:rPr lang="en-US" dirty="0" err="1"/>
              <a:t>Uvjeti</a:t>
            </a:r>
            <a:r>
              <a:rPr lang="en-US" dirty="0"/>
              <a:t> za </a:t>
            </a:r>
            <a:r>
              <a:rPr lang="en-US" dirty="0" err="1"/>
              <a:t>zaštitu</a:t>
            </a:r>
            <a:r>
              <a:rPr lang="en-US" dirty="0"/>
              <a:t> </a:t>
            </a:r>
            <a:r>
              <a:rPr lang="en-US" dirty="0" err="1"/>
              <a:t>prijavitelja</a:t>
            </a:r>
            <a:endParaRPr lang="en-US" dirty="0"/>
          </a:p>
        </p:txBody>
      </p:sp>
      <p:sp>
        <p:nvSpPr>
          <p:cNvPr id="3" name="Content Placeholder 2">
            <a:extLst>
              <a:ext uri="{FF2B5EF4-FFF2-40B4-BE49-F238E27FC236}">
                <a16:creationId xmlns:a16="http://schemas.microsoft.com/office/drawing/2014/main" id="{A0745F2B-20F3-41E6-B21F-1EB4D34C426B}"/>
              </a:ext>
            </a:extLst>
          </p:cNvPr>
          <p:cNvSpPr>
            <a:spLocks noGrp="1"/>
          </p:cNvSpPr>
          <p:nvPr>
            <p:ph idx="1"/>
          </p:nvPr>
        </p:nvSpPr>
        <p:spPr/>
        <p:txBody>
          <a:bodyPr>
            <a:normAutofit fontScale="92500" lnSpcReduction="10000"/>
          </a:bodyPr>
          <a:lstStyle/>
          <a:p>
            <a:pPr algn="just"/>
            <a:r>
              <a:rPr lang="en-US" dirty="0" err="1"/>
              <a:t>Prijavitelji</a:t>
            </a:r>
            <a:r>
              <a:rPr lang="en-US" dirty="0"/>
              <a:t> </a:t>
            </a:r>
            <a:r>
              <a:rPr lang="hr-HR" dirty="0"/>
              <a:t>će </a:t>
            </a:r>
            <a:r>
              <a:rPr lang="en-US" dirty="0" err="1"/>
              <a:t>uživa</a:t>
            </a:r>
            <a:r>
              <a:rPr lang="hr-HR" dirty="0"/>
              <a:t>ti</a:t>
            </a:r>
            <a:r>
              <a:rPr lang="en-US" dirty="0"/>
              <a:t> </a:t>
            </a:r>
            <a:r>
              <a:rPr lang="en-US" dirty="0" err="1"/>
              <a:t>zaštitu</a:t>
            </a:r>
            <a:r>
              <a:rPr lang="en-US" dirty="0"/>
              <a:t>:</a:t>
            </a:r>
          </a:p>
          <a:p>
            <a:pPr algn="just"/>
            <a:r>
              <a:rPr lang="en-US" dirty="0" err="1"/>
              <a:t>ako</a:t>
            </a:r>
            <a:r>
              <a:rPr lang="en-US" dirty="0"/>
              <a:t> </a:t>
            </a:r>
            <a:r>
              <a:rPr lang="en-US" dirty="0" err="1"/>
              <a:t>su</a:t>
            </a:r>
            <a:r>
              <a:rPr lang="en-US" dirty="0"/>
              <a:t> </a:t>
            </a:r>
            <a:r>
              <a:rPr lang="en-US" dirty="0" err="1"/>
              <a:t>imali</a:t>
            </a:r>
            <a:r>
              <a:rPr lang="en-US" dirty="0"/>
              <a:t> </a:t>
            </a:r>
            <a:r>
              <a:rPr lang="en-US" dirty="0" err="1"/>
              <a:t>opravdan</a:t>
            </a:r>
            <a:r>
              <a:rPr lang="en-US" dirty="0"/>
              <a:t> </a:t>
            </a:r>
            <a:r>
              <a:rPr lang="en-US" dirty="0" err="1"/>
              <a:t>razlog</a:t>
            </a:r>
            <a:r>
              <a:rPr lang="en-US" dirty="0"/>
              <a:t> </a:t>
            </a:r>
            <a:r>
              <a:rPr lang="en-US" dirty="0" err="1"/>
              <a:t>vjerovati</a:t>
            </a:r>
            <a:r>
              <a:rPr lang="en-US" dirty="0"/>
              <a:t> da </a:t>
            </a:r>
            <a:r>
              <a:rPr lang="en-US" dirty="0" err="1"/>
              <a:t>su</a:t>
            </a:r>
            <a:r>
              <a:rPr lang="en-US" dirty="0"/>
              <a:t> </a:t>
            </a:r>
            <a:r>
              <a:rPr lang="en-US" dirty="0" err="1"/>
              <a:t>informacije</a:t>
            </a:r>
            <a:r>
              <a:rPr lang="en-US" dirty="0"/>
              <a:t> </a:t>
            </a:r>
            <a:r>
              <a:rPr lang="en-US" dirty="0" err="1"/>
              <a:t>istinite</a:t>
            </a:r>
            <a:r>
              <a:rPr lang="en-US" dirty="0"/>
              <a:t> u </a:t>
            </a:r>
            <a:r>
              <a:rPr lang="en-US" dirty="0" err="1"/>
              <a:t>trenutku</a:t>
            </a:r>
            <a:r>
              <a:rPr lang="en-US" dirty="0"/>
              <a:t> </a:t>
            </a:r>
            <a:r>
              <a:rPr lang="en-US" dirty="0" err="1"/>
              <a:t>prijave</a:t>
            </a:r>
            <a:r>
              <a:rPr lang="en-US" dirty="0"/>
              <a:t> </a:t>
            </a:r>
            <a:r>
              <a:rPr lang="en-US" dirty="0" err="1"/>
              <a:t>ili</a:t>
            </a:r>
            <a:r>
              <a:rPr lang="en-US" dirty="0"/>
              <a:t> </a:t>
            </a:r>
            <a:r>
              <a:rPr lang="en-US" dirty="0" err="1"/>
              <a:t>razotkrivanja</a:t>
            </a:r>
            <a:r>
              <a:rPr lang="hr-HR" dirty="0"/>
              <a:t> (sada se traži da prijavitelj smatra da je informacija istinita u trenutku prijave)</a:t>
            </a:r>
            <a:r>
              <a:rPr lang="en-US" dirty="0"/>
              <a:t>, </a:t>
            </a:r>
          </a:p>
          <a:p>
            <a:pPr algn="just"/>
            <a:r>
              <a:rPr lang="en-US" dirty="0" err="1"/>
              <a:t>ako</a:t>
            </a:r>
            <a:r>
              <a:rPr lang="en-US" dirty="0"/>
              <a:t> </a:t>
            </a:r>
            <a:r>
              <a:rPr lang="en-US" dirty="0" err="1"/>
              <a:t>su</a:t>
            </a:r>
            <a:r>
              <a:rPr lang="en-US" dirty="0"/>
              <a:t> </a:t>
            </a:r>
            <a:r>
              <a:rPr lang="en-US" dirty="0" err="1"/>
              <a:t>informacije</a:t>
            </a:r>
            <a:r>
              <a:rPr lang="en-US" dirty="0"/>
              <a:t> </a:t>
            </a:r>
            <a:r>
              <a:rPr lang="en-US" dirty="0" err="1"/>
              <a:t>obuhvaćene</a:t>
            </a:r>
            <a:r>
              <a:rPr lang="en-US" dirty="0"/>
              <a:t> </a:t>
            </a:r>
            <a:r>
              <a:rPr lang="en-US" dirty="0" err="1"/>
              <a:t>područjem</a:t>
            </a:r>
            <a:r>
              <a:rPr lang="en-US" dirty="0"/>
              <a:t> </a:t>
            </a:r>
            <a:r>
              <a:rPr lang="en-US" dirty="0" err="1"/>
              <a:t>primjene</a:t>
            </a:r>
            <a:r>
              <a:rPr lang="en-US" dirty="0"/>
              <a:t> ZZPN-a, </a:t>
            </a:r>
          </a:p>
          <a:p>
            <a:pPr algn="just"/>
            <a:r>
              <a:rPr lang="en-US" dirty="0" err="1"/>
              <a:t>ako</a:t>
            </a:r>
            <a:r>
              <a:rPr lang="en-US" dirty="0"/>
              <a:t> je </a:t>
            </a:r>
            <a:r>
              <a:rPr lang="en-US" dirty="0" err="1"/>
              <a:t>prijava</a:t>
            </a:r>
            <a:r>
              <a:rPr lang="en-US" dirty="0"/>
              <a:t> </a:t>
            </a:r>
            <a:r>
              <a:rPr lang="en-US" dirty="0" err="1"/>
              <a:t>podnesena</a:t>
            </a:r>
            <a:r>
              <a:rPr lang="en-US" dirty="0"/>
              <a:t> </a:t>
            </a:r>
            <a:r>
              <a:rPr lang="en-US" dirty="0" err="1"/>
              <a:t>sukladno</a:t>
            </a:r>
            <a:r>
              <a:rPr lang="en-US" dirty="0"/>
              <a:t> ZZPN-u </a:t>
            </a:r>
            <a:r>
              <a:rPr lang="en-US" dirty="0" err="1"/>
              <a:t>unutarnjim</a:t>
            </a:r>
            <a:r>
              <a:rPr lang="en-US" dirty="0"/>
              <a:t> </a:t>
            </a:r>
            <a:r>
              <a:rPr lang="en-US" dirty="0" err="1"/>
              <a:t>ili</a:t>
            </a:r>
            <a:r>
              <a:rPr lang="en-US" dirty="0"/>
              <a:t> </a:t>
            </a:r>
            <a:r>
              <a:rPr lang="en-US" dirty="0" err="1"/>
              <a:t>vanjskim</a:t>
            </a:r>
            <a:r>
              <a:rPr lang="en-US" dirty="0"/>
              <a:t> </a:t>
            </a:r>
            <a:r>
              <a:rPr lang="en-US" dirty="0" err="1"/>
              <a:t>kanalima</a:t>
            </a:r>
            <a:r>
              <a:rPr lang="en-US" dirty="0"/>
              <a:t> </a:t>
            </a:r>
            <a:r>
              <a:rPr lang="en-US" dirty="0" err="1"/>
              <a:t>odnosno</a:t>
            </a:r>
            <a:r>
              <a:rPr lang="en-US" dirty="0"/>
              <a:t> </a:t>
            </a:r>
            <a:r>
              <a:rPr lang="en-US" dirty="0" err="1"/>
              <a:t>ili</a:t>
            </a:r>
            <a:r>
              <a:rPr lang="en-US" dirty="0"/>
              <a:t> </a:t>
            </a:r>
            <a:r>
              <a:rPr lang="en-US" dirty="0" err="1"/>
              <a:t>javnim</a:t>
            </a:r>
            <a:r>
              <a:rPr lang="en-US" dirty="0"/>
              <a:t> </a:t>
            </a:r>
            <a:r>
              <a:rPr lang="en-US" dirty="0" err="1"/>
              <a:t>razotrivanjem</a:t>
            </a:r>
            <a:r>
              <a:rPr lang="en-US" dirty="0"/>
              <a:t>.</a:t>
            </a:r>
          </a:p>
          <a:p>
            <a:pPr algn="just"/>
            <a:r>
              <a:rPr lang="en-US" dirty="0" err="1"/>
              <a:t>Prekršaj</a:t>
            </a:r>
            <a:r>
              <a:rPr lang="en-US" dirty="0"/>
              <a:t> </a:t>
            </a:r>
            <a:r>
              <a:rPr lang="hr-HR" dirty="0"/>
              <a:t>će </a:t>
            </a:r>
            <a:r>
              <a:rPr lang="en-US" dirty="0" err="1"/>
              <a:t>prijavitelj</a:t>
            </a:r>
            <a:r>
              <a:rPr lang="en-US" dirty="0"/>
              <a:t> </a:t>
            </a:r>
            <a:r>
              <a:rPr lang="hr-HR" dirty="0"/>
              <a:t>činiti ako </a:t>
            </a:r>
            <a:r>
              <a:rPr lang="en-US" dirty="0" err="1"/>
              <a:t>prijavlj</a:t>
            </a:r>
            <a:r>
              <a:rPr lang="hr-HR" dirty="0"/>
              <a:t>uje</a:t>
            </a:r>
            <a:r>
              <a:rPr lang="en-US" dirty="0"/>
              <a:t> </a:t>
            </a:r>
            <a:r>
              <a:rPr lang="en-US" dirty="0" err="1"/>
              <a:t>ili</a:t>
            </a:r>
            <a:r>
              <a:rPr lang="en-US" dirty="0"/>
              <a:t> </a:t>
            </a:r>
            <a:r>
              <a:rPr lang="en-US" dirty="0" err="1"/>
              <a:t>razotkriva</a:t>
            </a:r>
            <a:r>
              <a:rPr lang="en-US" dirty="0"/>
              <a:t> </a:t>
            </a:r>
            <a:r>
              <a:rPr lang="en-US" dirty="0" err="1"/>
              <a:t>informacij</a:t>
            </a:r>
            <a:r>
              <a:rPr lang="hr-HR" dirty="0"/>
              <a:t>e</a:t>
            </a:r>
            <a:r>
              <a:rPr lang="en-US" dirty="0"/>
              <a:t> za </a:t>
            </a:r>
            <a:r>
              <a:rPr lang="en-US" dirty="0" err="1"/>
              <a:t>koje</a:t>
            </a:r>
            <a:r>
              <a:rPr lang="en-US" dirty="0"/>
              <a:t> </a:t>
            </a:r>
            <a:r>
              <a:rPr lang="en-US" dirty="0" err="1"/>
              <a:t>zna</a:t>
            </a:r>
            <a:r>
              <a:rPr lang="en-US" dirty="0"/>
              <a:t> da </a:t>
            </a:r>
            <a:r>
              <a:rPr lang="en-US" dirty="0" err="1"/>
              <a:t>nisu</a:t>
            </a:r>
            <a:r>
              <a:rPr lang="en-US" dirty="0"/>
              <a:t> </a:t>
            </a:r>
            <a:r>
              <a:rPr lang="en-US" dirty="0" err="1"/>
              <a:t>istinite</a:t>
            </a:r>
            <a:r>
              <a:rPr lang="hr-HR" dirty="0"/>
              <a:t> (sada ako zloupotrijebi prijavljivanje-prijavljuje nešto što zna da nije istinito, traži protupravnu korist, poduzima radnje kojima je svrha samo nanijeti štetu poslodavcu)</a:t>
            </a:r>
            <a:r>
              <a:rPr lang="en-US" dirty="0"/>
              <a:t>.</a:t>
            </a:r>
            <a:endParaRPr lang="hr-HR" dirty="0"/>
          </a:p>
          <a:p>
            <a:pPr marL="0" indent="0" algn="just">
              <a:buNone/>
            </a:pPr>
            <a:endParaRPr lang="en-US" dirty="0"/>
          </a:p>
        </p:txBody>
      </p:sp>
    </p:spTree>
    <p:extLst>
      <p:ext uri="{BB962C8B-B14F-4D97-AF65-F5344CB8AC3E}">
        <p14:creationId xmlns:p14="http://schemas.microsoft.com/office/powerpoint/2010/main" val="18813106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a:extLst>
              <a:ext uri="{FF2B5EF4-FFF2-40B4-BE49-F238E27FC236}">
                <a16:creationId xmlns:a16="http://schemas.microsoft.com/office/drawing/2014/main" id="{0F223464-A75C-415D-AC5B-C37331DF07CF}"/>
              </a:ext>
            </a:extLst>
          </p:cNvPr>
          <p:cNvSpPr>
            <a:spLocks noGrp="1"/>
          </p:cNvSpPr>
          <p:nvPr>
            <p:ph type="title"/>
          </p:nvPr>
        </p:nvSpPr>
        <p:spPr/>
        <p:txBody>
          <a:bodyPr/>
          <a:lstStyle/>
          <a:p>
            <a:pPr algn="ctr"/>
            <a:r>
              <a:rPr lang="en-US" altLang="en-US" dirty="0"/>
              <a:t>ESLJP, </a:t>
            </a:r>
            <a:r>
              <a:rPr lang="en-US" altLang="en-US" dirty="0" err="1"/>
              <a:t>Gawlik</a:t>
            </a:r>
            <a:r>
              <a:rPr lang="en-US" altLang="en-US" dirty="0"/>
              <a:t> </a:t>
            </a:r>
            <a:r>
              <a:rPr lang="en-US" altLang="en-US" dirty="0" err="1"/>
              <a:t>protiv</a:t>
            </a:r>
            <a:r>
              <a:rPr lang="en-US" altLang="en-US" dirty="0"/>
              <a:t> </a:t>
            </a:r>
            <a:r>
              <a:rPr lang="en-US" altLang="en-US" dirty="0" err="1"/>
              <a:t>Lihteštajna</a:t>
            </a:r>
            <a:endParaRPr lang="en-US" altLang="en-US" dirty="0"/>
          </a:p>
        </p:txBody>
      </p:sp>
      <p:sp>
        <p:nvSpPr>
          <p:cNvPr id="28675" name="Content Placeholder 2">
            <a:extLst>
              <a:ext uri="{FF2B5EF4-FFF2-40B4-BE49-F238E27FC236}">
                <a16:creationId xmlns:a16="http://schemas.microsoft.com/office/drawing/2014/main" id="{5EB5F804-AD5F-430D-A93A-E960A5DF389F}"/>
              </a:ext>
            </a:extLst>
          </p:cNvPr>
          <p:cNvSpPr>
            <a:spLocks noGrp="1"/>
          </p:cNvSpPr>
          <p:nvPr>
            <p:ph idx="1"/>
          </p:nvPr>
        </p:nvSpPr>
        <p:spPr/>
        <p:txBody>
          <a:bodyPr/>
          <a:lstStyle/>
          <a:p>
            <a:pPr algn="just"/>
            <a:r>
              <a:rPr lang="en-US" altLang="en-US" dirty="0" err="1"/>
              <a:t>Zahtjev</a:t>
            </a:r>
            <a:r>
              <a:rPr lang="en-US" altLang="en-US" dirty="0"/>
              <a:t> br. 23922/19</a:t>
            </a:r>
          </a:p>
          <a:p>
            <a:pPr algn="just"/>
            <a:r>
              <a:rPr lang="en-US" altLang="en-US" dirty="0" err="1"/>
              <a:t>Presuda</a:t>
            </a:r>
            <a:r>
              <a:rPr lang="en-US" altLang="en-US" dirty="0"/>
              <a:t> od 16. </a:t>
            </a:r>
            <a:r>
              <a:rPr lang="en-US" altLang="en-US" dirty="0" err="1"/>
              <a:t>veljače</a:t>
            </a:r>
            <a:r>
              <a:rPr lang="en-US" altLang="en-US" dirty="0"/>
              <a:t> 2021.</a:t>
            </a:r>
          </a:p>
          <a:p>
            <a:pPr algn="just"/>
            <a:r>
              <a:rPr lang="en-US" altLang="en-US" dirty="0" err="1"/>
              <a:t>Otkaz</a:t>
            </a:r>
            <a:r>
              <a:rPr lang="en-US" altLang="en-US" dirty="0"/>
              <a:t> </a:t>
            </a:r>
            <a:r>
              <a:rPr lang="en-US" altLang="en-US" dirty="0" err="1"/>
              <a:t>liječniku</a:t>
            </a:r>
            <a:r>
              <a:rPr lang="en-US" altLang="en-US" dirty="0"/>
              <a:t> koji je u </a:t>
            </a:r>
            <a:r>
              <a:rPr lang="en-US" altLang="en-US" dirty="0" err="1"/>
              <a:t>dobroj</a:t>
            </a:r>
            <a:r>
              <a:rPr lang="en-US" altLang="en-US" dirty="0"/>
              <a:t> </a:t>
            </a:r>
            <a:r>
              <a:rPr lang="en-US" altLang="en-US" dirty="0" err="1"/>
              <a:t>vjeri</a:t>
            </a:r>
            <a:r>
              <a:rPr lang="en-US" altLang="en-US" dirty="0"/>
              <a:t>, </a:t>
            </a:r>
            <a:r>
              <a:rPr lang="en-US" altLang="en-US" dirty="0" err="1"/>
              <a:t>ali</a:t>
            </a:r>
            <a:r>
              <a:rPr lang="en-US" altLang="en-US" dirty="0"/>
              <a:t> </a:t>
            </a:r>
            <a:r>
              <a:rPr lang="en-US" altLang="en-US" dirty="0" err="1"/>
              <a:t>neosnovano</a:t>
            </a:r>
            <a:r>
              <a:rPr lang="en-US" altLang="en-US" dirty="0"/>
              <a:t>, </a:t>
            </a:r>
            <a:r>
              <a:rPr lang="en-US" altLang="en-US" dirty="0" err="1"/>
              <a:t>podnio</a:t>
            </a:r>
            <a:r>
              <a:rPr lang="en-US" altLang="en-US" dirty="0"/>
              <a:t> </a:t>
            </a:r>
            <a:r>
              <a:rPr lang="en-US" altLang="en-US" dirty="0" err="1"/>
              <a:t>kaznenu</a:t>
            </a:r>
            <a:r>
              <a:rPr lang="en-US" altLang="en-US" dirty="0"/>
              <a:t> </a:t>
            </a:r>
            <a:r>
              <a:rPr lang="en-US" altLang="en-US" dirty="0" err="1"/>
              <a:t>prijavu</a:t>
            </a:r>
            <a:r>
              <a:rPr lang="en-US" altLang="en-US" dirty="0"/>
              <a:t> </a:t>
            </a:r>
            <a:r>
              <a:rPr lang="en-US" altLang="en-US" dirty="0" err="1"/>
              <a:t>zbog</a:t>
            </a:r>
            <a:r>
              <a:rPr lang="en-US" altLang="en-US" dirty="0"/>
              <a:t> </a:t>
            </a:r>
            <a:r>
              <a:rPr lang="en-US" altLang="en-US" dirty="0" err="1"/>
              <a:t>sumnje</a:t>
            </a:r>
            <a:r>
              <a:rPr lang="en-US" altLang="en-US" dirty="0"/>
              <a:t> </a:t>
            </a:r>
            <a:r>
              <a:rPr lang="en-US" altLang="en-US" dirty="0" err="1"/>
              <a:t>na</a:t>
            </a:r>
            <a:r>
              <a:rPr lang="en-US" altLang="en-US" dirty="0"/>
              <a:t> </a:t>
            </a:r>
            <a:r>
              <a:rPr lang="en-US" altLang="en-US" dirty="0" err="1"/>
              <a:t>provođenje</a:t>
            </a:r>
            <a:r>
              <a:rPr lang="en-US" altLang="en-US" dirty="0"/>
              <a:t> </a:t>
            </a:r>
            <a:r>
              <a:rPr lang="en-US" altLang="en-US" dirty="0" err="1"/>
              <a:t>eutanazije</a:t>
            </a:r>
            <a:r>
              <a:rPr lang="en-US" altLang="en-US" dirty="0"/>
              <a:t>.</a:t>
            </a:r>
          </a:p>
          <a:p>
            <a:pPr algn="just"/>
            <a:r>
              <a:rPr lang="en-US" altLang="en-US" dirty="0" err="1"/>
              <a:t>Otkaz</a:t>
            </a:r>
            <a:r>
              <a:rPr lang="en-US" altLang="en-US" dirty="0"/>
              <a:t> </a:t>
            </a:r>
            <a:r>
              <a:rPr lang="en-US" altLang="en-US" dirty="0" err="1"/>
              <a:t>nije</a:t>
            </a:r>
            <a:r>
              <a:rPr lang="en-US" altLang="en-US" dirty="0"/>
              <a:t> u </a:t>
            </a:r>
            <a:r>
              <a:rPr lang="en-US" altLang="en-US" dirty="0" err="1"/>
              <a:t>suprotnosti</a:t>
            </a:r>
            <a:r>
              <a:rPr lang="en-US" altLang="en-US" dirty="0"/>
              <a:t> </a:t>
            </a:r>
            <a:r>
              <a:rPr lang="en-US" altLang="en-US" dirty="0" err="1"/>
              <a:t>sa</a:t>
            </a:r>
            <a:r>
              <a:rPr lang="en-US" altLang="en-US" dirty="0"/>
              <a:t> </a:t>
            </a:r>
            <a:r>
              <a:rPr lang="en-US" altLang="en-US" dirty="0" err="1"/>
              <a:t>slobodom</a:t>
            </a:r>
            <a:r>
              <a:rPr lang="en-US" altLang="en-US" dirty="0"/>
              <a:t> </a:t>
            </a:r>
            <a:r>
              <a:rPr lang="en-US" altLang="en-US" dirty="0" err="1"/>
              <a:t>izražavanja</a:t>
            </a:r>
            <a:r>
              <a:rPr lang="en-US" altLang="en-US" dirty="0"/>
              <a:t> - </a:t>
            </a:r>
            <a:r>
              <a:rPr lang="en-US" altLang="en-US" dirty="0" err="1"/>
              <a:t>nije</a:t>
            </a:r>
            <a:r>
              <a:rPr lang="en-US" altLang="en-US" dirty="0"/>
              <a:t> </a:t>
            </a:r>
            <a:r>
              <a:rPr lang="en-US" altLang="en-US" dirty="0" err="1"/>
              <a:t>provjerio</a:t>
            </a:r>
            <a:r>
              <a:rPr lang="en-US" altLang="en-US" dirty="0"/>
              <a:t> </a:t>
            </a:r>
            <a:r>
              <a:rPr lang="en-US" altLang="en-US" dirty="0" err="1"/>
              <a:t>sve</a:t>
            </a:r>
            <a:r>
              <a:rPr lang="en-US" altLang="en-US" dirty="0"/>
              <a:t> </a:t>
            </a:r>
            <a:r>
              <a:rPr lang="en-US" altLang="en-US" dirty="0" err="1"/>
              <a:t>informacije</a:t>
            </a:r>
            <a:r>
              <a:rPr lang="en-US" altLang="en-US" dirty="0"/>
              <a:t> </a:t>
            </a:r>
            <a:r>
              <a:rPr lang="en-US" altLang="en-US" dirty="0" err="1"/>
              <a:t>koje</a:t>
            </a:r>
            <a:r>
              <a:rPr lang="en-US" altLang="en-US" dirty="0"/>
              <a:t> je </a:t>
            </a:r>
            <a:r>
              <a:rPr lang="en-US" altLang="en-US" dirty="0" err="1"/>
              <a:t>prema</a:t>
            </a:r>
            <a:r>
              <a:rPr lang="en-US" altLang="en-US" dirty="0"/>
              <a:t> </a:t>
            </a:r>
            <a:r>
              <a:rPr lang="en-US" altLang="en-US" dirty="0" err="1"/>
              <a:t>okolnostima</a:t>
            </a:r>
            <a:r>
              <a:rPr lang="en-US" altLang="en-US" dirty="0"/>
              <a:t> </a:t>
            </a:r>
            <a:r>
              <a:rPr lang="en-US" altLang="en-US" dirty="0" err="1"/>
              <a:t>mogao</a:t>
            </a:r>
            <a:r>
              <a:rPr lang="en-US" altLang="en-US" dirty="0"/>
              <a:t> </a:t>
            </a:r>
            <a:r>
              <a:rPr lang="en-US" altLang="en-US" dirty="0" err="1"/>
              <a:t>provjeriti</a:t>
            </a:r>
            <a:r>
              <a:rPr lang="en-US" altLang="en-US" dirty="0"/>
              <a:t>.</a:t>
            </a:r>
          </a:p>
        </p:txBody>
      </p:sp>
    </p:spTree>
    <p:extLst>
      <p:ext uri="{BB962C8B-B14F-4D97-AF65-F5344CB8AC3E}">
        <p14:creationId xmlns:p14="http://schemas.microsoft.com/office/powerpoint/2010/main" val="3338525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Naslov 1">
            <a:extLst>
              <a:ext uri="{FF2B5EF4-FFF2-40B4-BE49-F238E27FC236}">
                <a16:creationId xmlns:a16="http://schemas.microsoft.com/office/drawing/2014/main" id="{EF72E6D2-834A-43C6-A2A4-C40528F4EDB7}"/>
              </a:ext>
            </a:extLst>
          </p:cNvPr>
          <p:cNvSpPr>
            <a:spLocks noGrp="1"/>
          </p:cNvSpPr>
          <p:nvPr>
            <p:ph type="title"/>
          </p:nvPr>
        </p:nvSpPr>
        <p:spPr>
          <a:xfrm>
            <a:off x="2286000" y="533400"/>
            <a:ext cx="8229600" cy="1143000"/>
          </a:xfrm>
        </p:spPr>
        <p:txBody>
          <a:bodyPr>
            <a:normAutofit/>
          </a:bodyPr>
          <a:lstStyle/>
          <a:p>
            <a:pPr algn="ctr"/>
            <a:r>
              <a:rPr lang="en-US" altLang="en-US" sz="4400" dirty="0">
                <a:ea typeface="Calibri" panose="020F0502020204030204" pitchFamily="34" charset="0"/>
                <a:cs typeface="Times New Roman" panose="02020603050405020304" pitchFamily="18" charset="0"/>
              </a:rPr>
              <a:t>VSRH, R</a:t>
            </a:r>
            <a:r>
              <a:rPr lang="hr-HR" altLang="en-US" sz="4400" dirty="0">
                <a:ea typeface="Calibri" panose="020F0502020204030204" pitchFamily="34" charset="0"/>
                <a:cs typeface="Times New Roman" panose="02020603050405020304" pitchFamily="18" charset="0"/>
              </a:rPr>
              <a:t>ev-145/2021</a:t>
            </a:r>
            <a:endParaRPr lang="hr-HR" altLang="en-US" b="1" dirty="0"/>
          </a:p>
        </p:txBody>
      </p:sp>
      <p:sp>
        <p:nvSpPr>
          <p:cNvPr id="3" name="Rezervirano mjesto sadržaja 2">
            <a:extLst>
              <a:ext uri="{FF2B5EF4-FFF2-40B4-BE49-F238E27FC236}">
                <a16:creationId xmlns:a16="http://schemas.microsoft.com/office/drawing/2014/main" id="{28A39650-C1BC-4DAD-9A60-A882D8494066}"/>
              </a:ext>
            </a:extLst>
          </p:cNvPr>
          <p:cNvSpPr>
            <a:spLocks noGrp="1"/>
          </p:cNvSpPr>
          <p:nvPr>
            <p:ph idx="1"/>
          </p:nvPr>
        </p:nvSpPr>
        <p:spPr>
          <a:xfrm>
            <a:off x="1285612" y="1676400"/>
            <a:ext cx="9125125" cy="4372062"/>
          </a:xfrm>
        </p:spPr>
        <p:txBody>
          <a:bodyPr>
            <a:normAutofit/>
          </a:bodyPr>
          <a:lstStyle/>
          <a:p>
            <a:pPr marL="0" indent="0" algn="just">
              <a:lnSpc>
                <a:spcPct val="80000"/>
              </a:lnSpc>
              <a:buNone/>
            </a:pPr>
            <a:r>
              <a:rPr lang="hr-HR" altLang="en-US" sz="2200" dirty="0">
                <a:ea typeface="Calibri" panose="020F0502020204030204" pitchFamily="34" charset="0"/>
                <a:cs typeface="Times New Roman" panose="02020603050405020304" pitchFamily="18" charset="0"/>
              </a:rPr>
              <a:t>…tužba na utvrđenje diskriminacije mora sadržavati takav tužbeni zahtjev u kojemu je navedeno o kojoj se diskriminaciji radi, po kojoj osnovi i kojom radnjom ili propuštanjem je tuženik povrijedio tužiteljevo pravo na jednako postupanje, odnosno da radnja koju je tuženik poduzeo ili propustio može neposredno dovesti do povrede prava na jednako postupanje. Ako je riječ o tužbi na utvrđenje više oblika diskriminacije, za svaki od njih u tužbi mora biti jasno navedeno u kojim radnjama ili propuštanjima tuženika se očituje nejednako postupanje i po kojoj osnovi, te o kojem je obliku diskriminacije riječ…</a:t>
            </a:r>
          </a:p>
          <a:p>
            <a:pPr marL="0" indent="0" algn="just">
              <a:lnSpc>
                <a:spcPct val="80000"/>
              </a:lnSpc>
              <a:buNone/>
            </a:pPr>
            <a:r>
              <a:rPr lang="hr-HR" altLang="en-US" sz="2200" dirty="0">
                <a:ea typeface="Calibri" panose="020F0502020204030204" pitchFamily="34" charset="0"/>
                <a:cs typeface="Times New Roman" panose="02020603050405020304" pitchFamily="18" charset="0"/>
              </a:rPr>
              <a:t>…Prvostupanjski sud je propustio pozvati tužiteljicu i pomoći joj da uredi tužbu, pa presuda koja je donesena po neurednoj tužbi sadrži nejasnu izreku i obrazloženje…</a:t>
            </a:r>
          </a:p>
          <a:p>
            <a:pPr marL="0" indent="0" algn="just">
              <a:lnSpc>
                <a:spcPct val="80000"/>
              </a:lnSpc>
              <a:buNone/>
            </a:pPr>
            <a:endParaRPr lang="hr-HR" altLang="en-US" sz="2200" dirty="0">
              <a:ea typeface="Calibri" panose="020F0502020204030204" pitchFamily="34" charset="0"/>
              <a:cs typeface="Times New Roman" panose="02020603050405020304" pitchFamily="18" charset="0"/>
            </a:endParaRPr>
          </a:p>
          <a:p>
            <a:pPr marL="0" indent="0">
              <a:lnSpc>
                <a:spcPct val="80000"/>
              </a:lnSpc>
            </a:pPr>
            <a:endParaRPr lang="hr-HR" altLang="en-US" sz="22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FBC28E-AD7B-4FC7-A9F2-8F370F067145}"/>
              </a:ext>
            </a:extLst>
          </p:cNvPr>
          <p:cNvSpPr>
            <a:spLocks noGrp="1"/>
          </p:cNvSpPr>
          <p:nvPr>
            <p:ph type="title"/>
          </p:nvPr>
        </p:nvSpPr>
        <p:spPr/>
        <p:txBody>
          <a:bodyPr/>
          <a:lstStyle/>
          <a:p>
            <a:pPr algn="ctr"/>
            <a:r>
              <a:rPr lang="en-US" dirty="0" err="1"/>
              <a:t>Ostale</a:t>
            </a:r>
            <a:r>
              <a:rPr lang="en-US" dirty="0"/>
              <a:t> </a:t>
            </a:r>
            <a:r>
              <a:rPr lang="en-US" dirty="0" err="1"/>
              <a:t>novine</a:t>
            </a:r>
            <a:endParaRPr lang="en-US" dirty="0"/>
          </a:p>
        </p:txBody>
      </p:sp>
      <p:sp>
        <p:nvSpPr>
          <p:cNvPr id="3" name="Content Placeholder 2">
            <a:extLst>
              <a:ext uri="{FF2B5EF4-FFF2-40B4-BE49-F238E27FC236}">
                <a16:creationId xmlns:a16="http://schemas.microsoft.com/office/drawing/2014/main" id="{0F2F87E0-F811-4E36-B566-5DE5F5784214}"/>
              </a:ext>
            </a:extLst>
          </p:cNvPr>
          <p:cNvSpPr>
            <a:spLocks noGrp="1"/>
          </p:cNvSpPr>
          <p:nvPr>
            <p:ph idx="1"/>
          </p:nvPr>
        </p:nvSpPr>
        <p:spPr/>
        <p:txBody>
          <a:bodyPr/>
          <a:lstStyle/>
          <a:p>
            <a:r>
              <a:rPr lang="en-US" dirty="0" err="1"/>
              <a:t>Stavlja</a:t>
            </a:r>
            <a:r>
              <a:rPr lang="en-US" dirty="0"/>
              <a:t> se </a:t>
            </a:r>
            <a:r>
              <a:rPr lang="en-US" dirty="0" err="1"/>
              <a:t>naglasak</a:t>
            </a:r>
            <a:r>
              <a:rPr lang="en-US" dirty="0"/>
              <a:t> </a:t>
            </a:r>
            <a:r>
              <a:rPr lang="en-US" dirty="0" err="1"/>
              <a:t>i</a:t>
            </a:r>
            <a:r>
              <a:rPr lang="en-US" dirty="0"/>
              <a:t> </a:t>
            </a:r>
            <a:r>
              <a:rPr lang="en-US" dirty="0" err="1"/>
              <a:t>na</a:t>
            </a:r>
            <a:r>
              <a:rPr lang="en-US" dirty="0"/>
              <a:t> </a:t>
            </a:r>
            <a:r>
              <a:rPr lang="en-US" dirty="0" err="1"/>
              <a:t>zaštitu</a:t>
            </a:r>
            <a:r>
              <a:rPr lang="en-US" dirty="0"/>
              <a:t> </a:t>
            </a:r>
            <a:r>
              <a:rPr lang="en-US" dirty="0" err="1"/>
              <a:t>identiteta</a:t>
            </a:r>
            <a:r>
              <a:rPr lang="en-US" dirty="0"/>
              <a:t> </a:t>
            </a:r>
            <a:r>
              <a:rPr lang="en-US" dirty="0" err="1"/>
              <a:t>prijavljene</a:t>
            </a:r>
            <a:r>
              <a:rPr lang="en-US" dirty="0"/>
              <a:t> </a:t>
            </a:r>
            <a:r>
              <a:rPr lang="en-US" dirty="0" err="1"/>
              <a:t>osobe</a:t>
            </a:r>
            <a:r>
              <a:rPr lang="en-US" dirty="0"/>
              <a:t>.</a:t>
            </a:r>
            <a:endParaRPr lang="hr-HR" dirty="0"/>
          </a:p>
          <a:p>
            <a:r>
              <a:rPr lang="hr-HR" dirty="0"/>
              <a:t>Uvodi se vođenje evidencija o prijavama.</a:t>
            </a:r>
          </a:p>
          <a:p>
            <a:r>
              <a:rPr lang="hr-HR" dirty="0"/>
              <a:t>Uvode se prekršaji za nepostupanje po prijavi u propisanim rokovima.</a:t>
            </a:r>
          </a:p>
          <a:p>
            <a:r>
              <a:rPr lang="hr-HR" dirty="0"/>
              <a:t>Propisuje se i anonimno prijavljivanje (štite se ako se naknadno utvrdi identitet prijavitelja)...</a:t>
            </a:r>
            <a:endParaRPr lang="en-US" dirty="0"/>
          </a:p>
          <a:p>
            <a:endParaRPr lang="en-US" dirty="0"/>
          </a:p>
        </p:txBody>
      </p:sp>
    </p:spTree>
    <p:extLst>
      <p:ext uri="{BB962C8B-B14F-4D97-AF65-F5344CB8AC3E}">
        <p14:creationId xmlns:p14="http://schemas.microsoft.com/office/powerpoint/2010/main" val="2867829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2E079-D537-4229-BA15-E5EB61ED316D}"/>
              </a:ext>
            </a:extLst>
          </p:cNvPr>
          <p:cNvSpPr>
            <a:spLocks noGrp="1"/>
          </p:cNvSpPr>
          <p:nvPr>
            <p:ph type="title"/>
          </p:nvPr>
        </p:nvSpPr>
        <p:spPr/>
        <p:txBody>
          <a:bodyPr/>
          <a:lstStyle/>
          <a:p>
            <a:pPr algn="ctr"/>
            <a:r>
              <a:rPr lang="hr-HR" dirty="0"/>
              <a:t>ŽS ZG, GŽ R-931/18-I</a:t>
            </a:r>
            <a:endParaRPr lang="en-US" dirty="0"/>
          </a:p>
        </p:txBody>
      </p:sp>
      <p:sp>
        <p:nvSpPr>
          <p:cNvPr id="3" name="Content Placeholder 2">
            <a:extLst>
              <a:ext uri="{FF2B5EF4-FFF2-40B4-BE49-F238E27FC236}">
                <a16:creationId xmlns:a16="http://schemas.microsoft.com/office/drawing/2014/main" id="{C9CEAF9D-3D49-4EC3-8299-67BE9AF0EB01}"/>
              </a:ext>
            </a:extLst>
          </p:cNvPr>
          <p:cNvSpPr>
            <a:spLocks noGrp="1"/>
          </p:cNvSpPr>
          <p:nvPr>
            <p:ph idx="1"/>
          </p:nvPr>
        </p:nvSpPr>
        <p:spPr>
          <a:xfrm>
            <a:off x="838200" y="1296955"/>
            <a:ext cx="10515600" cy="4880008"/>
          </a:xfrm>
        </p:spPr>
        <p:txBody>
          <a:bodyPr>
            <a:noAutofit/>
          </a:bodyPr>
          <a:lstStyle/>
          <a:p>
            <a:pPr indent="0" algn="just">
              <a:lnSpc>
                <a:spcPct val="115000"/>
              </a:lnSpc>
              <a:spcAft>
                <a:spcPts val="800"/>
              </a:spcAft>
              <a:buNone/>
            </a:pPr>
            <a:r>
              <a:rPr lang="hr-HR" sz="2000" dirty="0">
                <a:effectLst/>
                <a:ea typeface="Times New Roman" panose="02020603050405020304" pitchFamily="18" charset="0"/>
                <a:cs typeface="Times New Roman" panose="02020603050405020304" pitchFamily="18" charset="0"/>
              </a:rPr>
              <a:t>Na žalbene navode tuženika kojim osporava utvrđenja i zaključak prvostupanjskog suda da je tužiteljica temeljem Analize profitabilnosti (dalje u tekstu: Analiza) kojom je utvrđeno da ima najslabije poslovne rezultate i da je temeljem iste tuženik utvrdio da bi upravo njoj trebao prestati radni odnos kao i da je tužiteljica diskriminirana obzirom da prilikaom utvrđivanja radnih učinaka tuženik nije u obzir uzeo njezino bolovanje i da je stavljena u nepovoljniji položaj prilikom Analize u odnosu na druge radnike iz razloga kako je to iscrpno i obrazložio, valja odgovoriti da je prvostupanjski sud za svoje navedeno uvjerenje dao jasne i valjane razloge koje prihvaća i ovaj drugostupanjski sud, pa su izneseni žalbeni navodi neutemeljeni i kao takvi bez uporišta u rezultatima provedenog dokaznog postupka.</a:t>
            </a:r>
          </a:p>
          <a:p>
            <a:pPr indent="450215" algn="just">
              <a:lnSpc>
                <a:spcPct val="115000"/>
              </a:lnSpc>
              <a:spcAft>
                <a:spcPts val="800"/>
              </a:spcAft>
            </a:pPr>
            <a:r>
              <a:rPr lang="hr-HR" sz="2000" dirty="0">
                <a:effectLst/>
                <a:ea typeface="Times New Roman" panose="02020603050405020304" pitchFamily="18" charset="0"/>
                <a:cs typeface="Times New Roman" panose="02020603050405020304" pitchFamily="18" charset="0"/>
              </a:rPr>
              <a:t>...</a:t>
            </a:r>
          </a:p>
          <a:p>
            <a:pPr indent="0" algn="just">
              <a:lnSpc>
                <a:spcPct val="115000"/>
              </a:lnSpc>
              <a:spcAft>
                <a:spcPts val="800"/>
              </a:spcAft>
              <a:buNone/>
            </a:pPr>
            <a:r>
              <a:rPr lang="hr-HR" sz="2000" dirty="0">
                <a:effectLst/>
                <a:ea typeface="Times New Roman" panose="02020603050405020304" pitchFamily="18" charset="0"/>
                <a:cs typeface="Times New Roman" panose="02020603050405020304" pitchFamily="18" charset="0"/>
              </a:rPr>
              <a:t>Naime, prema stanovištu ovog suda u iznesenom činjeničnom kontekstu tužiteljica je diskriminirana po osnovi obiteljskog statusa i materinstva, a ne po osnovi zdravlja, time da pravilnom primjenom materijalnog prava jednako je odlučeno. </a:t>
            </a:r>
            <a:endParaRPr lang="en-US" sz="2000" dirty="0">
              <a:effectLs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84822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7F9A6-1F52-48B0-AB60-8C5ADB65F904}"/>
              </a:ext>
            </a:extLst>
          </p:cNvPr>
          <p:cNvSpPr>
            <a:spLocks noGrp="1"/>
          </p:cNvSpPr>
          <p:nvPr>
            <p:ph type="title"/>
          </p:nvPr>
        </p:nvSpPr>
        <p:spPr/>
        <p:txBody>
          <a:bodyPr/>
          <a:lstStyle/>
          <a:p>
            <a:pPr algn="ctr"/>
            <a:r>
              <a:rPr lang="hr-HR" dirty="0"/>
              <a:t>ŽS Z</a:t>
            </a:r>
            <a:r>
              <a:rPr lang="en-US" dirty="0"/>
              <a:t>G</a:t>
            </a:r>
            <a:r>
              <a:rPr lang="hr-HR" dirty="0"/>
              <a:t>, GŽ R-931/18-II</a:t>
            </a:r>
            <a:endParaRPr lang="en-US" dirty="0"/>
          </a:p>
        </p:txBody>
      </p:sp>
      <p:sp>
        <p:nvSpPr>
          <p:cNvPr id="3" name="Content Placeholder 2">
            <a:extLst>
              <a:ext uri="{FF2B5EF4-FFF2-40B4-BE49-F238E27FC236}">
                <a16:creationId xmlns:a16="http://schemas.microsoft.com/office/drawing/2014/main" id="{BFC1E5D3-8B64-4E95-A9B0-31E51A61CF32}"/>
              </a:ext>
            </a:extLst>
          </p:cNvPr>
          <p:cNvSpPr>
            <a:spLocks noGrp="1"/>
          </p:cNvSpPr>
          <p:nvPr>
            <p:ph idx="1"/>
          </p:nvPr>
        </p:nvSpPr>
        <p:spPr>
          <a:xfrm>
            <a:off x="838200" y="1343608"/>
            <a:ext cx="10515600" cy="5337110"/>
          </a:xfrm>
        </p:spPr>
        <p:txBody>
          <a:bodyPr>
            <a:normAutofit/>
          </a:bodyPr>
          <a:lstStyle/>
          <a:p>
            <a:pPr indent="0" algn="just">
              <a:lnSpc>
                <a:spcPct val="115000"/>
              </a:lnSpc>
              <a:spcAft>
                <a:spcPts val="800"/>
              </a:spcAft>
              <a:buNone/>
            </a:pPr>
            <a:r>
              <a:rPr lang="hr-HR" sz="1800" dirty="0">
                <a:effectLst/>
                <a:ea typeface="Times New Roman" panose="02020603050405020304" pitchFamily="18" charset="0"/>
                <a:cs typeface="Times New Roman" panose="02020603050405020304" pitchFamily="18" charset="0"/>
              </a:rPr>
              <a:t>U odnosu na žalbene navode tužiteljice valja reći da je točno da je prvostupanjski sud zaključio da je tužiteljica u odnosu na sastanak i postupanje tuženika 4. veljače 2011. bila uznemirena (list 33 presude) sukladno čl. 3. st. ZSD-a. Međutim, uzimajući u obzir sve utvrđene relevantne okolnosti konkretnog slučaja pravilno je prvostupanjski sud utvrdio da ne postoji povreda prava osobnosti na čast, ugled i dostojanstvo. Ovdje valja ukazati, da svako utvrđeno uznemiravanje nužno ne dovodi i do povrede prava osobnosti na čast, ugled i dostojanstvo. Pored navedenog, prema čl. 1100. st. 1. ZOO-a u slučaju i kada dođe do povrede prava osobnosti, a što nije slučaj u ovoj pravnoj stvari, sud će dosuditi pravičnu novčanu naknadu samo ako nađe da to težina povrede i okolnosti slučaja opravdavaju. Stoga, izneseni žalbeni navodi tužiteljice su neutemeljeni. </a:t>
            </a:r>
            <a:endParaRPr lang="en-US" sz="1800" dirty="0">
              <a:effectLst/>
              <a:ea typeface="Times New Roman" panose="02020603050405020304" pitchFamily="18" charset="0"/>
              <a:cs typeface="Times New Roman" panose="02020603050405020304" pitchFamily="18" charset="0"/>
            </a:endParaRPr>
          </a:p>
          <a:p>
            <a:pPr indent="0" algn="just">
              <a:lnSpc>
                <a:spcPct val="115000"/>
              </a:lnSpc>
              <a:spcAft>
                <a:spcPts val="800"/>
              </a:spcAft>
              <a:buNone/>
            </a:pPr>
            <a:r>
              <a:rPr lang="hr-HR" sz="1800" dirty="0">
                <a:effectLst/>
                <a:ea typeface="Times New Roman" panose="02020603050405020304" pitchFamily="18" charset="0"/>
                <a:cs typeface="Times New Roman" panose="02020603050405020304" pitchFamily="18" charset="0"/>
              </a:rPr>
              <a:t>Na žalbene navode tužiteljice potrebno je reći da tužiteljica u tužbi navodi da je radi postupanja tuženika osim povrede prava osobnosti iz čl. 19. st. 1. ZOO-a odnosno prava na duševno i tjelesno zdravlje, te čast, ugled i dostojanstvo došlo i do smanjenja životne i radne sposobnosti tužiteljice te da je također pretrpjela i strah, dakle radi se o kriterijima koji zajedno sa ostalim okolnostima slučaju utječu na ocjenu suda u kojoj mjeri je povrijeđeno pravo osobnosti tužiteljice time da ukupno potražuje naknadu neimovinske štete u iznosu od 60.000,00 kn.</a:t>
            </a:r>
            <a:endParaRPr lang="en-US" dirty="0"/>
          </a:p>
        </p:txBody>
      </p:sp>
    </p:spTree>
    <p:extLst>
      <p:ext uri="{BB962C8B-B14F-4D97-AF65-F5344CB8AC3E}">
        <p14:creationId xmlns:p14="http://schemas.microsoft.com/office/powerpoint/2010/main" val="27782317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7F9A6-1F52-48B0-AB60-8C5ADB65F904}"/>
              </a:ext>
            </a:extLst>
          </p:cNvPr>
          <p:cNvSpPr>
            <a:spLocks noGrp="1"/>
          </p:cNvSpPr>
          <p:nvPr>
            <p:ph type="title"/>
          </p:nvPr>
        </p:nvSpPr>
        <p:spPr/>
        <p:txBody>
          <a:bodyPr/>
          <a:lstStyle/>
          <a:p>
            <a:pPr algn="ctr"/>
            <a:r>
              <a:rPr lang="hr-HR" dirty="0"/>
              <a:t>ŽS Z</a:t>
            </a:r>
            <a:r>
              <a:rPr lang="en-US" dirty="0"/>
              <a:t>G</a:t>
            </a:r>
            <a:r>
              <a:rPr lang="hr-HR" dirty="0"/>
              <a:t>, GŽ R-931/18-III</a:t>
            </a:r>
            <a:endParaRPr lang="en-US" dirty="0"/>
          </a:p>
        </p:txBody>
      </p:sp>
      <p:sp>
        <p:nvSpPr>
          <p:cNvPr id="3" name="Content Placeholder 2">
            <a:extLst>
              <a:ext uri="{FF2B5EF4-FFF2-40B4-BE49-F238E27FC236}">
                <a16:creationId xmlns:a16="http://schemas.microsoft.com/office/drawing/2014/main" id="{BFC1E5D3-8B64-4E95-A9B0-31E51A61CF32}"/>
              </a:ext>
            </a:extLst>
          </p:cNvPr>
          <p:cNvSpPr>
            <a:spLocks noGrp="1"/>
          </p:cNvSpPr>
          <p:nvPr>
            <p:ph idx="1"/>
          </p:nvPr>
        </p:nvSpPr>
        <p:spPr>
          <a:xfrm>
            <a:off x="838200" y="1343608"/>
            <a:ext cx="10515600" cy="5337110"/>
          </a:xfrm>
        </p:spPr>
        <p:txBody>
          <a:bodyPr>
            <a:normAutofit/>
          </a:bodyPr>
          <a:lstStyle/>
          <a:p>
            <a:pPr algn="just"/>
            <a:r>
              <a:rPr lang="hr-HR" sz="2400" dirty="0">
                <a:effectLst/>
                <a:ea typeface="Times New Roman" panose="02020603050405020304" pitchFamily="18" charset="0"/>
              </a:rPr>
              <a:t>Nadalje, iz stanja spisa proizlazi da je tužiteljica predložila da se izvede dokaz medicinskim vještačenjem na okolnost smanjenja njezine životne i radne sposobnosti te pretrpljenog straha, a sve uslijed depresije i anksioznosti kao i postojanja uzročno-posljedične veze između postupanja tuženika i pogoršanja njezinog zdravstvenog stanja (list 5 i 45 spisa) a kako je to pravilno utvrdio prvostupanjski sud. Međutim, tužiteljica je na raspravi 10. veljače 2015. (list 239 spisa) odustala od navedenog dokaznog prijedloga ne navodeći nikakve razloge za navedeno te je između ostalog odustala od dokaznog prijedloga za saslušanjem svjedoka odnosno njezinog liječnika primarne zdravstvene zaštite. Ovdje valja napomenuti da je tužiteljica tijekom postupka navela da se radi zdravstvenih tegoba i liječila kod psihijatra te između ostalog da je bila i na bolovanju. Stoga, pravilno je prvostupanjski sud postupio kada je zaključio da je bilo nužno provesti medicinsko vještačenje po vještaku psihijatru, a posebice imajući u vidu odredbu čl. 250. ZPP-a. </a:t>
            </a:r>
            <a:endParaRPr lang="en-US" sz="2400" dirty="0"/>
          </a:p>
        </p:txBody>
      </p:sp>
    </p:spTree>
    <p:extLst>
      <p:ext uri="{BB962C8B-B14F-4D97-AF65-F5344CB8AC3E}">
        <p14:creationId xmlns:p14="http://schemas.microsoft.com/office/powerpoint/2010/main" val="2376273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D572A-D983-4BC1-A982-854446E8DE8E}"/>
              </a:ext>
            </a:extLst>
          </p:cNvPr>
          <p:cNvSpPr>
            <a:spLocks noGrp="1"/>
          </p:cNvSpPr>
          <p:nvPr>
            <p:ph type="title"/>
          </p:nvPr>
        </p:nvSpPr>
        <p:spPr>
          <a:xfrm>
            <a:off x="838200" y="106877"/>
            <a:ext cx="10515600" cy="1325563"/>
          </a:xfrm>
        </p:spPr>
        <p:txBody>
          <a:bodyPr>
            <a:normAutofit fontScale="90000"/>
          </a:bodyPr>
          <a:lstStyle/>
          <a:p>
            <a:pPr algn="ctr"/>
            <a:r>
              <a:rPr lang="en-US" dirty="0" err="1"/>
              <a:t>Visina</a:t>
            </a:r>
            <a:r>
              <a:rPr lang="en-US" dirty="0"/>
              <a:t> </a:t>
            </a:r>
            <a:r>
              <a:rPr lang="en-US" dirty="0" err="1"/>
              <a:t>naknade</a:t>
            </a:r>
            <a:r>
              <a:rPr lang="en-US" dirty="0"/>
              <a:t> </a:t>
            </a:r>
            <a:r>
              <a:rPr lang="en-US" dirty="0" err="1"/>
              <a:t>štete</a:t>
            </a:r>
            <a:r>
              <a:rPr lang="hr-HR" dirty="0"/>
              <a:t> kao pokazatelj (različitog) postupanja!</a:t>
            </a:r>
            <a:r>
              <a:rPr lang="en-US" dirty="0"/>
              <a:t/>
            </a:r>
            <a:br>
              <a:rPr lang="en-US" dirty="0"/>
            </a:br>
            <a:r>
              <a:rPr lang="en-US" dirty="0"/>
              <a:t>VSRH</a:t>
            </a:r>
            <a:r>
              <a:rPr lang="hr-HR" dirty="0"/>
              <a:t>,</a:t>
            </a:r>
            <a:r>
              <a:rPr lang="en-US" dirty="0"/>
              <a:t> REVR-729/17</a:t>
            </a:r>
          </a:p>
        </p:txBody>
      </p:sp>
      <p:sp>
        <p:nvSpPr>
          <p:cNvPr id="3" name="Content Placeholder 2">
            <a:extLst>
              <a:ext uri="{FF2B5EF4-FFF2-40B4-BE49-F238E27FC236}">
                <a16:creationId xmlns:a16="http://schemas.microsoft.com/office/drawing/2014/main" id="{4A8BE12D-8010-45A9-AA3B-E8639EF85C93}"/>
              </a:ext>
            </a:extLst>
          </p:cNvPr>
          <p:cNvSpPr>
            <a:spLocks noGrp="1"/>
          </p:cNvSpPr>
          <p:nvPr>
            <p:ph idx="1"/>
          </p:nvPr>
        </p:nvSpPr>
        <p:spPr>
          <a:xfrm>
            <a:off x="838200" y="1432440"/>
            <a:ext cx="10515600" cy="4351338"/>
          </a:xfrm>
        </p:spPr>
        <p:txBody>
          <a:bodyPr>
            <a:noAutofit/>
          </a:bodyPr>
          <a:lstStyle/>
          <a:p>
            <a:pPr algn="just">
              <a:lnSpc>
                <a:spcPct val="115000"/>
              </a:lnSpc>
              <a:spcAft>
                <a:spcPts val="800"/>
              </a:spcAft>
            </a:pPr>
            <a:r>
              <a:rPr lang="hr-HR"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Ispitujući pobijane nižestupanjske presude, ocjena je ovog revizijskog suda da je drugostupanjski sud pogrešno primijenio odredbu čl. 200. ZOO ocjenjujući da pravična novčana naknada za duševne boli zbog smanjenja opće, životne i radne aktivnosti u omjeru od 10 % kako je to utvrdio vještak u nalazu i mišljenju, iznosi 15.000,00 kuna, a za povredu ugleda i časti tužiteljice da iznosi 35.000,00 kuna.</a:t>
            </a:r>
            <a:endParaRPr lang="en-US" sz="2000" dirty="0">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15000"/>
              </a:lnSpc>
              <a:spcAft>
                <a:spcPts val="800"/>
              </a:spcAft>
            </a:pPr>
            <a:r>
              <a:rPr lang="hr-HR"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Naime, prema ocjeni ovog suda, cijeneći pritom sve okolnosti konkretnog slučaja, a posebice vodeći računa o jačini i trajanju povredom izazvanih duševnih boli zbog smanjenja životne aktivnosti (smanjenje od 10 %), životnoj dobi tužiteljice (rođena je 1963. godine), tužiteljici bi pravilnom primjenom citirane zakonske odredbe pripadala novčana naknada od 10.000,00 kuna kako je to pravilno utvrdio prvostupanjski sud.</a:t>
            </a:r>
            <a:endParaRPr lang="en-US" sz="2000" dirty="0">
              <a:effectLst/>
              <a:latin typeface="Arial" panose="020B0604020202020204" pitchFamily="34" charset="0"/>
              <a:ea typeface="Times New Roman" panose="02020603050405020304" pitchFamily="18" charset="0"/>
              <a:cs typeface="Arial" panose="020B0604020202020204" pitchFamily="34" charset="0"/>
            </a:endParaRPr>
          </a:p>
          <a:p>
            <a:pPr algn="just"/>
            <a:r>
              <a:rPr lang="hr-HR"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Pravilnom primjenom materijalnog prava iz odredbe čl. 200. ZOO valjalo je tužiteljici dosuditi i iznos od 10.000,00 kuna na ime naknade štete zbog povrede časti i ugleda tužiteljice koju je tužiteljica pretrpjela ponižavajućim postupanjem glavne sestre bolnice.</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814174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6E08F-9EDE-46F4-804B-CFCFEF83E9BB}"/>
              </a:ext>
            </a:extLst>
          </p:cNvPr>
          <p:cNvSpPr>
            <a:spLocks noGrp="1"/>
          </p:cNvSpPr>
          <p:nvPr>
            <p:ph type="title"/>
          </p:nvPr>
        </p:nvSpPr>
        <p:spPr/>
        <p:txBody>
          <a:bodyPr/>
          <a:lstStyle/>
          <a:p>
            <a:pPr algn="ctr"/>
            <a:r>
              <a:rPr lang="hr-HR" dirty="0"/>
              <a:t>ŽS Z</a:t>
            </a:r>
            <a:r>
              <a:rPr lang="en-US" dirty="0"/>
              <a:t>G, </a:t>
            </a:r>
            <a:r>
              <a:rPr lang="hr-HR" dirty="0"/>
              <a:t>GŽ R-418/19-I</a:t>
            </a:r>
            <a:endParaRPr lang="en-US" dirty="0"/>
          </a:p>
        </p:txBody>
      </p:sp>
      <p:sp>
        <p:nvSpPr>
          <p:cNvPr id="3" name="Content Placeholder 2">
            <a:extLst>
              <a:ext uri="{FF2B5EF4-FFF2-40B4-BE49-F238E27FC236}">
                <a16:creationId xmlns:a16="http://schemas.microsoft.com/office/drawing/2014/main" id="{332BC3E5-B9BE-404E-88BC-A2F7664C85CC}"/>
              </a:ext>
            </a:extLst>
          </p:cNvPr>
          <p:cNvSpPr>
            <a:spLocks noGrp="1"/>
          </p:cNvSpPr>
          <p:nvPr>
            <p:ph idx="1"/>
          </p:nvPr>
        </p:nvSpPr>
        <p:spPr>
          <a:xfrm>
            <a:off x="838200" y="1233182"/>
            <a:ext cx="10515600" cy="5259693"/>
          </a:xfrm>
        </p:spPr>
        <p:txBody>
          <a:bodyPr>
            <a:noAutofit/>
          </a:bodyPr>
          <a:lstStyle/>
          <a:p>
            <a:pPr algn="just">
              <a:lnSpc>
                <a:spcPct val="115000"/>
              </a:lnSpc>
              <a:spcAft>
                <a:spcPts val="800"/>
              </a:spcAft>
            </a:pPr>
            <a:r>
              <a:rPr lang="hr-HR" sz="1600" dirty="0">
                <a:effectLst/>
                <a:latin typeface="Arial" panose="020B0604020202020204" pitchFamily="34" charset="0"/>
                <a:ea typeface="Times New Roman" panose="02020603050405020304" pitchFamily="18" charset="0"/>
                <a:cs typeface="Arial" panose="020B0604020202020204" pitchFamily="34" charset="0"/>
              </a:rPr>
              <a:t>Osnovano tužitelj u žalbi ukazuje da svoj tužbeni zahtjev nije ni utemeljio na diskriminaciji već je u tužbi podnesenoj dana 2. kolovoza 2013. i tijekom prvostupanjskog postupka zahtijevao naknadu neimovinske štete zbog povrede prava osobnosti na radu kod tuženika u razdoblju od zasnivanja radnog odnosa 31. ožujka 2009. do 28. veljače 2012. ostvarenu konstantnim prijetnjama i vrijeđanjima, omalovažavanjem, prijetnjom fizičkom silom sa mahanjem rukama, unošenjem u lice i uz galamu i učestale psovke od strane nadređenog D.O. koji mu se obraćao uvredljivim i povišenim tonom nazivajući ga idiotom, debilom nesposobnim i retardiranim te mu prijetio fizičkim obračunom. Stoga i za razliku od zaključka suda prvog stupnja, u predmetnom slučaju nisu mjerodavne odredbe Zakona o suzbijanju diskriminacije budući da se tužitelj ne poziva na diskriminaciju i ne traži zaštitu od uznemiravanja već se o zahtjevu tužitelja za naknadu neimovinske štete odlučuje primjenom članka 1045., članka 1046., članka 1100. i članka 1103. ZOO </a:t>
            </a:r>
            <a:r>
              <a:rPr lang="hr-HR"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u vezi članka </a:t>
            </a:r>
            <a:r>
              <a:rPr lang="hr-HR" sz="1600" dirty="0">
                <a:effectLst/>
                <a:latin typeface="Arial" panose="020B0604020202020204" pitchFamily="34" charset="0"/>
                <a:ea typeface="Times New Roman" panose="02020603050405020304" pitchFamily="18" charset="0"/>
                <a:cs typeface="Arial" panose="020B0604020202020204" pitchFamily="34" charset="0"/>
              </a:rPr>
              <a:t>3. (7.) članka </a:t>
            </a:r>
            <a:r>
              <a:rPr lang="hr-HR"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102. (109.) ZR/95 odnosno članka  </a:t>
            </a:r>
            <a:r>
              <a:rPr lang="hr-HR" sz="1600" dirty="0">
                <a:effectLst/>
                <a:latin typeface="Arial" panose="020B0604020202020204" pitchFamily="34" charset="0"/>
                <a:ea typeface="Times New Roman" panose="02020603050405020304" pitchFamily="18" charset="0"/>
                <a:cs typeface="Arial" panose="020B0604020202020204" pitchFamily="34" charset="0"/>
              </a:rPr>
              <a:t>5. stavak 2 i 3, članka 22.a i članka </a:t>
            </a:r>
            <a:r>
              <a:rPr lang="hr-HR"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103. ZR/09.</a:t>
            </a:r>
            <a:endParaRPr lang="en-US" sz="1600" dirty="0">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15000"/>
              </a:lnSpc>
              <a:spcAft>
                <a:spcPts val="800"/>
              </a:spcAft>
            </a:pPr>
            <a:r>
              <a:rPr lang="hr-HR" sz="1600" dirty="0">
                <a:effectLst/>
                <a:latin typeface="Arial" panose="020B0604020202020204" pitchFamily="34" charset="0"/>
                <a:ea typeface="Times New Roman" panose="02020603050405020304" pitchFamily="18" charset="0"/>
                <a:cs typeface="Arial" panose="020B0604020202020204" pitchFamily="34" charset="0"/>
              </a:rPr>
              <a:t>Naime, ukoliko se mobing kao specifični oblik ponašanja na radnom mjestu kojim osoba sustavno i učestalo psihički i moralno zlostavlja i ponižava drugu osobu sa ciljem ugrožavanja njezina ugleda, časti, dostojanstva i integriteta, ne može podvesti pod uznemiravanje odnosno diskriminaciju a ostvarena je povreda prava osobnosti, radnik ima pravo na naknadu štete sukladno općim propisima obveznog prava (na tragu odluke Ustavnog suda Republike Hrvatske br. U-III-6791/2014 od 30. svibnja 2018) . Člankom 103. stavak 1 i 2 ZR/09 propisana odgovornost poslodavca za štetu koju je tužitelj kao radnik pretrpio na radu i koju je poslodavac uzrokovao povredom tužiteljevih prava iz radnog odnosa, koja se prosuđuje po pravilima obveznog prava. </a:t>
            </a:r>
            <a:endParaRPr lang="en-US" sz="1600" dirty="0">
              <a:effectLst/>
              <a:latin typeface="Arial" panose="020B0604020202020204" pitchFamily="34" charset="0"/>
              <a:ea typeface="Times New Roman" panose="02020603050405020304" pitchFamily="18" charset="0"/>
              <a:cs typeface="Arial" panose="020B0604020202020204" pitchFamily="34" charset="0"/>
            </a:endParaRPr>
          </a:p>
          <a:p>
            <a:pPr marL="0" indent="0">
              <a:buNone/>
            </a:pPr>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88309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0B43B-E12B-44A0-A1C1-2D9CB4D3F8DF}"/>
              </a:ext>
            </a:extLst>
          </p:cNvPr>
          <p:cNvSpPr>
            <a:spLocks noGrp="1"/>
          </p:cNvSpPr>
          <p:nvPr>
            <p:ph type="title"/>
          </p:nvPr>
        </p:nvSpPr>
        <p:spPr/>
        <p:txBody>
          <a:bodyPr/>
          <a:lstStyle/>
          <a:p>
            <a:pPr algn="ctr"/>
            <a:r>
              <a:rPr lang="hr-HR" dirty="0"/>
              <a:t>ŽS Z</a:t>
            </a:r>
            <a:r>
              <a:rPr lang="en-US" dirty="0"/>
              <a:t>G, </a:t>
            </a:r>
            <a:r>
              <a:rPr lang="hr-HR" dirty="0"/>
              <a:t>GŽ R-418/19-II</a:t>
            </a:r>
            <a:endParaRPr lang="en-US" dirty="0"/>
          </a:p>
        </p:txBody>
      </p:sp>
      <p:sp>
        <p:nvSpPr>
          <p:cNvPr id="3" name="Content Placeholder 2">
            <a:extLst>
              <a:ext uri="{FF2B5EF4-FFF2-40B4-BE49-F238E27FC236}">
                <a16:creationId xmlns:a16="http://schemas.microsoft.com/office/drawing/2014/main" id="{F3A90EB9-79A2-4C9B-A305-A345349CFC9F}"/>
              </a:ext>
            </a:extLst>
          </p:cNvPr>
          <p:cNvSpPr>
            <a:spLocks noGrp="1"/>
          </p:cNvSpPr>
          <p:nvPr>
            <p:ph idx="1"/>
          </p:nvPr>
        </p:nvSpPr>
        <p:spPr>
          <a:xfrm>
            <a:off x="838200" y="1367406"/>
            <a:ext cx="10515600" cy="4809557"/>
          </a:xfrm>
        </p:spPr>
        <p:txBody>
          <a:bodyPr>
            <a:normAutofit fontScale="92500" lnSpcReduction="20000"/>
          </a:bodyPr>
          <a:lstStyle/>
          <a:p>
            <a:pPr algn="just"/>
            <a:r>
              <a:rPr lang="hr-HR" sz="2800" dirty="0">
                <a:effectLst/>
                <a:ea typeface="Times New Roman" panose="02020603050405020304" pitchFamily="18" charset="0"/>
                <a:cs typeface="Arial" panose="020B0604020202020204" pitchFamily="34" charset="0"/>
              </a:rPr>
              <a:t>Prihvaćanjem sadržaja iskaza svjedoka ... kao uvjerljivih i sukladnih, sud prvog stupnja utvrdio je neželjeno ponašanje D.O. ostvareno svakodnevnim višekratnim neprimjerenim obraćanjem muškim kolegama riječima "konji glupi", "idioti", "jebat ću vam mater" a tužitelja je prozivao kao najvećeg neradnika i nikada nije bio zadovoljan  tužiteljevim radom iako je tužitelj bio izvrstan i kolegijalan radnik, naprotiv tužitelja je vrijeđao riječima "peder" i govorio kako tužitelj izgleda "kao prava pederčina". D.O. je prema radnicima postupao nehumano a na tužitelja je svakodnevno vikao da je kreten, nesposoban, ljenčina, neradnik. Iako je tužitelj uredno obavljao svoje poslove nadređeni D.O. ga je povišenim tonom uz vikanje vrijeđao da je idiot te mu prijetio uklanjanjem sa radnog mjesta odnosno da će letjeti s posla ako neće raditi onako kako on hoće, da je glup te mu prijetio "letenjem s posla" i otkazom te krvlju govoreći "da će biti krvi po podu" i "ne dao mu Bog da se sretnu na ulici". Ujedno je utvrđeno da se u vezi navedenog tužitelj žalio nadređenima, da je  govorio kako će zbog svega puknuti, bio je nervozan, tresao se, mijenjao je raspoloženja te se i liječio.</a:t>
            </a:r>
            <a:endParaRPr lang="en-US" sz="2800" dirty="0">
              <a:effectLst/>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3687688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81450</TotalTime>
  <Words>3715</Words>
  <Application>Microsoft Office PowerPoint</Application>
  <PresentationFormat>Široki zaslon</PresentationFormat>
  <Paragraphs>158</Paragraphs>
  <Slides>30</Slides>
  <Notes>0</Notes>
  <HiddenSlides>0</HiddenSlides>
  <MMClips>0</MMClips>
  <ScaleCrop>false</ScaleCrop>
  <HeadingPairs>
    <vt:vector size="8" baseType="variant">
      <vt:variant>
        <vt:lpstr>Korišteni fontovi</vt:lpstr>
      </vt:variant>
      <vt:variant>
        <vt:i4>8</vt:i4>
      </vt:variant>
      <vt:variant>
        <vt:lpstr>Tema</vt:lpstr>
      </vt:variant>
      <vt:variant>
        <vt:i4>1</vt:i4>
      </vt:variant>
      <vt:variant>
        <vt:lpstr>Uloženi OLE poslužitelji</vt:lpstr>
      </vt:variant>
      <vt:variant>
        <vt:i4>1</vt:i4>
      </vt:variant>
      <vt:variant>
        <vt:lpstr>Naslovi slajdova</vt:lpstr>
      </vt:variant>
      <vt:variant>
        <vt:i4>30</vt:i4>
      </vt:variant>
    </vt:vector>
  </HeadingPairs>
  <TitlesOfParts>
    <vt:vector size="40" baseType="lpstr">
      <vt:lpstr>Arial</vt:lpstr>
      <vt:lpstr>Calibri</vt:lpstr>
      <vt:lpstr>Calibri Light</vt:lpstr>
      <vt:lpstr>inherit</vt:lpstr>
      <vt:lpstr>open sans</vt:lpstr>
      <vt:lpstr>Tahoma</vt:lpstr>
      <vt:lpstr>Times New Roman</vt:lpstr>
      <vt:lpstr>Verdana</vt:lpstr>
      <vt:lpstr>Office Theme</vt:lpstr>
      <vt:lpstr>Chart</vt:lpstr>
      <vt:lpstr>Novine u sudskoj praksi o zaštiti dostojanstva radnika - Novi Zakon o zaštiti prijavitelja nepravilnosti</vt:lpstr>
      <vt:lpstr>I Novine u sudskoj praksi o zaštiti dostojanstva radnika </vt:lpstr>
      <vt:lpstr>VSRH, Rev-145/2021</vt:lpstr>
      <vt:lpstr>ŽS ZG, GŽ R-931/18-I</vt:lpstr>
      <vt:lpstr>ŽS ZG, GŽ R-931/18-II</vt:lpstr>
      <vt:lpstr>ŽS ZG, GŽ R-931/18-III</vt:lpstr>
      <vt:lpstr>Visina naknade štete kao pokazatelj (različitog) postupanja! VSRH, REVR-729/17</vt:lpstr>
      <vt:lpstr>ŽS ZG, GŽ R-418/19-I</vt:lpstr>
      <vt:lpstr>ŽS ZG, GŽ R-418/19-II</vt:lpstr>
      <vt:lpstr>ŽS ZG, GŽ R-418/19-III</vt:lpstr>
      <vt:lpstr>ŽS ZG, GŽ R-2018/16</vt:lpstr>
      <vt:lpstr>Spolno uznemiravanje-ŽS ZG, Gž R-2056/16-I</vt:lpstr>
      <vt:lpstr>Spolno uznemiravanje-ŽS ZG, Gž R-2056/16-II</vt:lpstr>
      <vt:lpstr>PowerPoint prezentacija</vt:lpstr>
      <vt:lpstr>                                                                              </vt:lpstr>
      <vt:lpstr>Zabrana viktimizacije</vt:lpstr>
      <vt:lpstr>Otkaz tijekom prekida rada-VSRH, REV-2184/19</vt:lpstr>
      <vt:lpstr>Teret dokazivanja</vt:lpstr>
      <vt:lpstr> Prema dr.sc. Elviri Koić, dr.med.</vt:lpstr>
      <vt:lpstr>VSRH, Su-IV-16/2021-8 </vt:lpstr>
      <vt:lpstr>USRH U-III-2639/2017-I</vt:lpstr>
      <vt:lpstr>USRH U-III-2639/2017-II</vt:lpstr>
      <vt:lpstr>VSRH, Rev-370/20</vt:lpstr>
      <vt:lpstr>II Novine i obveze koje uvodi novi Zakon o zaštiti prijavitelja nepravilnosti</vt:lpstr>
      <vt:lpstr>Prijedlog novog ZZPN-a-područje primjene</vt:lpstr>
      <vt:lpstr>ESLJP, Halet protiv Luxembourga</vt:lpstr>
      <vt:lpstr>Prijedlog novog ZZPN-a-povjerljiva osoba</vt:lpstr>
      <vt:lpstr>Uvjeti za zaštitu prijavitelja</vt:lpstr>
      <vt:lpstr>ESLJP, Gawlik protiv Lihteštajna</vt:lpstr>
      <vt:lpstr>Ostale novine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HRVATSKI GRAĐANSKOPRAVNI POSTUPCI I PRIMJENA IZABRANE PRAKSE EUROPSKOG SUDA ZA LJUDSKA PRAVA I SUDA EU-a</dc:title>
  <dc:creator>Petra Gović</dc:creator>
  <cp:lastModifiedBy>PC</cp:lastModifiedBy>
  <cp:revision>141</cp:revision>
  <dcterms:created xsi:type="dcterms:W3CDTF">2021-05-18T13:28:48Z</dcterms:created>
  <dcterms:modified xsi:type="dcterms:W3CDTF">2022-03-30T21:40:06Z</dcterms:modified>
</cp:coreProperties>
</file>