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5"/>
  </p:notesMasterIdLst>
  <p:sldIdLst>
    <p:sldId id="256" r:id="rId2"/>
    <p:sldId id="315" r:id="rId3"/>
    <p:sldId id="316" r:id="rId4"/>
    <p:sldId id="376" r:id="rId5"/>
    <p:sldId id="397" r:id="rId6"/>
    <p:sldId id="377" r:id="rId7"/>
    <p:sldId id="320" r:id="rId8"/>
    <p:sldId id="321" r:id="rId9"/>
    <p:sldId id="292" r:id="rId10"/>
    <p:sldId id="379" r:id="rId11"/>
    <p:sldId id="323" r:id="rId12"/>
    <p:sldId id="271" r:id="rId13"/>
    <p:sldId id="334" r:id="rId14"/>
    <p:sldId id="328" r:id="rId15"/>
    <p:sldId id="298" r:id="rId16"/>
    <p:sldId id="324" r:id="rId17"/>
    <p:sldId id="331" r:id="rId18"/>
    <p:sldId id="326" r:id="rId19"/>
    <p:sldId id="333" r:id="rId20"/>
    <p:sldId id="270" r:id="rId21"/>
    <p:sldId id="335" r:id="rId22"/>
    <p:sldId id="363" r:id="rId23"/>
    <p:sldId id="304" r:id="rId24"/>
    <p:sldId id="383" r:id="rId25"/>
    <p:sldId id="386" r:id="rId26"/>
    <p:sldId id="388" r:id="rId27"/>
    <p:sldId id="384" r:id="rId28"/>
    <p:sldId id="395" r:id="rId29"/>
    <p:sldId id="394" r:id="rId30"/>
    <p:sldId id="396" r:id="rId31"/>
    <p:sldId id="392" r:id="rId32"/>
    <p:sldId id="389" r:id="rId33"/>
    <p:sldId id="290" r:id="rId3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5AB1DC-34C1-405A-B54B-9551623B1DBC}" v="16" dt="2021-10-27T14:14:17.1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6201" autoAdjust="0"/>
  </p:normalViewPr>
  <p:slideViewPr>
    <p:cSldViewPr snapToGrid="0">
      <p:cViewPr varScale="1">
        <p:scale>
          <a:sx n="73" d="100"/>
          <a:sy n="73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a-Ana Zovko Tomaš" userId="bd5a8d1b-9198-4251-a5f1-302fe1d4391b" providerId="ADAL" clId="{985AB1DC-34C1-405A-B54B-9551623B1DBC}"/>
    <pc:docChg chg="undo redo custSel addSld delSld modSld sldOrd">
      <pc:chgData name="Marija-Ana Zovko Tomaš" userId="bd5a8d1b-9198-4251-a5f1-302fe1d4391b" providerId="ADAL" clId="{985AB1DC-34C1-405A-B54B-9551623B1DBC}" dt="2021-10-27T14:24:54.744" v="2062"/>
      <pc:docMkLst>
        <pc:docMk/>
      </pc:docMkLst>
      <pc:sldChg chg="modSp mod">
        <pc:chgData name="Marija-Ana Zovko Tomaš" userId="bd5a8d1b-9198-4251-a5f1-302fe1d4391b" providerId="ADAL" clId="{985AB1DC-34C1-405A-B54B-9551623B1DBC}" dt="2021-10-27T14:17:08.006" v="2037" actId="208"/>
        <pc:sldMkLst>
          <pc:docMk/>
          <pc:sldMk cId="214879463" sldId="292"/>
        </pc:sldMkLst>
        <pc:spChg chg="mod">
          <ac:chgData name="Marija-Ana Zovko Tomaš" userId="bd5a8d1b-9198-4251-a5f1-302fe1d4391b" providerId="ADAL" clId="{985AB1DC-34C1-405A-B54B-9551623B1DBC}" dt="2021-10-27T14:16:01.958" v="2030" actId="207"/>
          <ac:spMkLst>
            <pc:docMk/>
            <pc:sldMk cId="214879463" sldId="292"/>
            <ac:spMk id="3" creationId="{00000000-0000-0000-0000-000000000000}"/>
          </ac:spMkLst>
        </pc:spChg>
        <pc:spChg chg="mod">
          <ac:chgData name="Marija-Ana Zovko Tomaš" userId="bd5a8d1b-9198-4251-a5f1-302fe1d4391b" providerId="ADAL" clId="{985AB1DC-34C1-405A-B54B-9551623B1DBC}" dt="2021-10-27T14:16:55.524" v="2036" actId="208"/>
          <ac:spMkLst>
            <pc:docMk/>
            <pc:sldMk cId="214879463" sldId="292"/>
            <ac:spMk id="4" creationId="{00000000-0000-0000-0000-000000000000}"/>
          </ac:spMkLst>
        </pc:spChg>
        <pc:spChg chg="mod">
          <ac:chgData name="Marija-Ana Zovko Tomaš" userId="bd5a8d1b-9198-4251-a5f1-302fe1d4391b" providerId="ADAL" clId="{985AB1DC-34C1-405A-B54B-9551623B1DBC}" dt="2021-10-27T14:16:11.552" v="2031" actId="207"/>
          <ac:spMkLst>
            <pc:docMk/>
            <pc:sldMk cId="214879463" sldId="292"/>
            <ac:spMk id="5" creationId="{00000000-0000-0000-0000-000000000000}"/>
          </ac:spMkLst>
        </pc:spChg>
        <pc:spChg chg="mod">
          <ac:chgData name="Marija-Ana Zovko Tomaš" userId="bd5a8d1b-9198-4251-a5f1-302fe1d4391b" providerId="ADAL" clId="{985AB1DC-34C1-405A-B54B-9551623B1DBC}" dt="2021-10-27T14:17:08.006" v="2037" actId="208"/>
          <ac:spMkLst>
            <pc:docMk/>
            <pc:sldMk cId="214879463" sldId="292"/>
            <ac:spMk id="6" creationId="{00000000-0000-0000-0000-000000000000}"/>
          </ac:spMkLst>
        </pc:spChg>
      </pc:sldChg>
      <pc:sldChg chg="modSp mod">
        <pc:chgData name="Marija-Ana Zovko Tomaš" userId="bd5a8d1b-9198-4251-a5f1-302fe1d4391b" providerId="ADAL" clId="{985AB1DC-34C1-405A-B54B-9551623B1DBC}" dt="2021-10-27T14:17:37.287" v="2040" actId="1076"/>
        <pc:sldMkLst>
          <pc:docMk/>
          <pc:sldMk cId="1203388048" sldId="323"/>
        </pc:sldMkLst>
        <pc:spChg chg="mod">
          <ac:chgData name="Marija-Ana Zovko Tomaš" userId="bd5a8d1b-9198-4251-a5f1-302fe1d4391b" providerId="ADAL" clId="{985AB1DC-34C1-405A-B54B-9551623B1DBC}" dt="2021-10-27T14:17:37.287" v="2040" actId="1076"/>
          <ac:spMkLst>
            <pc:docMk/>
            <pc:sldMk cId="1203388048" sldId="323"/>
            <ac:spMk id="3" creationId="{00000000-0000-0000-0000-000000000000}"/>
          </ac:spMkLst>
        </pc:spChg>
      </pc:sldChg>
      <pc:sldChg chg="del">
        <pc:chgData name="Marija-Ana Zovko Tomaš" userId="bd5a8d1b-9198-4251-a5f1-302fe1d4391b" providerId="ADAL" clId="{985AB1DC-34C1-405A-B54B-9551623B1DBC}" dt="2021-10-27T14:18:24.992" v="2041" actId="47"/>
        <pc:sldMkLst>
          <pc:docMk/>
          <pc:sldMk cId="2116227971" sldId="329"/>
        </pc:sldMkLst>
      </pc:sldChg>
      <pc:sldChg chg="modSp mod">
        <pc:chgData name="Marija-Ana Zovko Tomaš" userId="bd5a8d1b-9198-4251-a5f1-302fe1d4391b" providerId="ADAL" clId="{985AB1DC-34C1-405A-B54B-9551623B1DBC}" dt="2021-10-27T14:15:07.935" v="2029" actId="1076"/>
        <pc:sldMkLst>
          <pc:docMk/>
          <pc:sldMk cId="3245104548" sldId="335"/>
        </pc:sldMkLst>
        <pc:spChg chg="mod">
          <ac:chgData name="Marija-Ana Zovko Tomaš" userId="bd5a8d1b-9198-4251-a5f1-302fe1d4391b" providerId="ADAL" clId="{985AB1DC-34C1-405A-B54B-9551623B1DBC}" dt="2021-10-27T14:15:04.059" v="2027" actId="207"/>
          <ac:spMkLst>
            <pc:docMk/>
            <pc:sldMk cId="3245104548" sldId="335"/>
            <ac:spMk id="4" creationId="{00000000-0000-0000-0000-000000000000}"/>
          </ac:spMkLst>
        </pc:spChg>
        <pc:picChg chg="mod">
          <ac:chgData name="Marija-Ana Zovko Tomaš" userId="bd5a8d1b-9198-4251-a5f1-302fe1d4391b" providerId="ADAL" clId="{985AB1DC-34C1-405A-B54B-9551623B1DBC}" dt="2021-10-27T14:15:07.935" v="2029" actId="1076"/>
          <ac:picMkLst>
            <pc:docMk/>
            <pc:sldMk cId="3245104548" sldId="335"/>
            <ac:picMk id="7" creationId="{00000000-0000-0000-0000-000000000000}"/>
          </ac:picMkLst>
        </pc:picChg>
      </pc:sldChg>
      <pc:sldChg chg="del">
        <pc:chgData name="Marija-Ana Zovko Tomaš" userId="bd5a8d1b-9198-4251-a5f1-302fe1d4391b" providerId="ADAL" clId="{985AB1DC-34C1-405A-B54B-9551623B1DBC}" dt="2021-10-27T11:43:16.556" v="27" actId="47"/>
        <pc:sldMkLst>
          <pc:docMk/>
          <pc:sldMk cId="2310994961" sldId="374"/>
        </pc:sldMkLst>
      </pc:sldChg>
      <pc:sldChg chg="modSp">
        <pc:chgData name="Marija-Ana Zovko Tomaš" userId="bd5a8d1b-9198-4251-a5f1-302fe1d4391b" providerId="ADAL" clId="{985AB1DC-34C1-405A-B54B-9551623B1DBC}" dt="2021-10-27T14:14:17.162" v="2025" actId="5793"/>
        <pc:sldMkLst>
          <pc:docMk/>
          <pc:sldMk cId="1513277370" sldId="375"/>
        </pc:sldMkLst>
        <pc:spChg chg="mod">
          <ac:chgData name="Marija-Ana Zovko Tomaš" userId="bd5a8d1b-9198-4251-a5f1-302fe1d4391b" providerId="ADAL" clId="{985AB1DC-34C1-405A-B54B-9551623B1DBC}" dt="2021-10-27T14:14:17.162" v="2025" actId="5793"/>
          <ac:spMkLst>
            <pc:docMk/>
            <pc:sldMk cId="1513277370" sldId="375"/>
            <ac:spMk id="4" creationId="{2FE46C57-1F48-4281-ADDB-3AE942D94431}"/>
          </ac:spMkLst>
        </pc:spChg>
      </pc:sldChg>
      <pc:sldChg chg="del">
        <pc:chgData name="Marija-Ana Zovko Tomaš" userId="bd5a8d1b-9198-4251-a5f1-302fe1d4391b" providerId="ADAL" clId="{985AB1DC-34C1-405A-B54B-9551623B1DBC}" dt="2021-10-27T11:39:37.222" v="0" actId="47"/>
        <pc:sldMkLst>
          <pc:docMk/>
          <pc:sldMk cId="3809849827" sldId="380"/>
        </pc:sldMkLst>
      </pc:sldChg>
      <pc:sldChg chg="del">
        <pc:chgData name="Marija-Ana Zovko Tomaš" userId="bd5a8d1b-9198-4251-a5f1-302fe1d4391b" providerId="ADAL" clId="{985AB1DC-34C1-405A-B54B-9551623B1DBC}" dt="2021-10-27T12:30:28.294" v="564" actId="47"/>
        <pc:sldMkLst>
          <pc:docMk/>
          <pc:sldMk cId="18598127" sldId="381"/>
        </pc:sldMkLst>
      </pc:sldChg>
      <pc:sldChg chg="new del">
        <pc:chgData name="Marija-Ana Zovko Tomaš" userId="bd5a8d1b-9198-4251-a5f1-302fe1d4391b" providerId="ADAL" clId="{985AB1DC-34C1-405A-B54B-9551623B1DBC}" dt="2021-10-27T11:40:45.204" v="2" actId="47"/>
        <pc:sldMkLst>
          <pc:docMk/>
          <pc:sldMk cId="551733746" sldId="382"/>
        </pc:sldMkLst>
      </pc:sldChg>
      <pc:sldChg chg="addSp delSp modSp new mod">
        <pc:chgData name="Marija-Ana Zovko Tomaš" userId="bd5a8d1b-9198-4251-a5f1-302fe1d4391b" providerId="ADAL" clId="{985AB1DC-34C1-405A-B54B-9551623B1DBC}" dt="2021-10-27T14:19:40.161" v="2044" actId="1076"/>
        <pc:sldMkLst>
          <pc:docMk/>
          <pc:sldMk cId="1658942151" sldId="382"/>
        </pc:sldMkLst>
        <pc:spChg chg="del mod">
          <ac:chgData name="Marija-Ana Zovko Tomaš" userId="bd5a8d1b-9198-4251-a5f1-302fe1d4391b" providerId="ADAL" clId="{985AB1DC-34C1-405A-B54B-9551623B1DBC}" dt="2021-10-27T11:41:17.309" v="7" actId="478"/>
          <ac:spMkLst>
            <pc:docMk/>
            <pc:sldMk cId="1658942151" sldId="382"/>
            <ac:spMk id="2" creationId="{FA9663B6-B8F6-44D9-A523-77098512A369}"/>
          </ac:spMkLst>
        </pc:spChg>
        <pc:spChg chg="del mod">
          <ac:chgData name="Marija-Ana Zovko Tomaš" userId="bd5a8d1b-9198-4251-a5f1-302fe1d4391b" providerId="ADAL" clId="{985AB1DC-34C1-405A-B54B-9551623B1DBC}" dt="2021-10-27T11:47:51.723" v="290" actId="478"/>
          <ac:spMkLst>
            <pc:docMk/>
            <pc:sldMk cId="1658942151" sldId="382"/>
            <ac:spMk id="3" creationId="{8BB46912-F0CB-4617-B003-A85FD98FF6B7}"/>
          </ac:spMkLst>
        </pc:spChg>
        <pc:spChg chg="add del">
          <ac:chgData name="Marija-Ana Zovko Tomaš" userId="bd5a8d1b-9198-4251-a5f1-302fe1d4391b" providerId="ADAL" clId="{985AB1DC-34C1-405A-B54B-9551623B1DBC}" dt="2021-10-27T11:41:45.842" v="10" actId="478"/>
          <ac:spMkLst>
            <pc:docMk/>
            <pc:sldMk cId="1658942151" sldId="382"/>
            <ac:spMk id="4" creationId="{3E309662-195D-43FB-8F2E-4B4891AC520F}"/>
          </ac:spMkLst>
        </pc:spChg>
        <pc:spChg chg="add mod">
          <ac:chgData name="Marija-Ana Zovko Tomaš" userId="bd5a8d1b-9198-4251-a5f1-302fe1d4391b" providerId="ADAL" clId="{985AB1DC-34C1-405A-B54B-9551623B1DBC}" dt="2021-10-27T11:44:33.234" v="129" actId="14100"/>
          <ac:spMkLst>
            <pc:docMk/>
            <pc:sldMk cId="1658942151" sldId="382"/>
            <ac:spMk id="5" creationId="{A647299F-9CF2-4120-8D78-879138438DA4}"/>
          </ac:spMkLst>
        </pc:spChg>
        <pc:spChg chg="add mod">
          <ac:chgData name="Marija-Ana Zovko Tomaš" userId="bd5a8d1b-9198-4251-a5f1-302fe1d4391b" providerId="ADAL" clId="{985AB1DC-34C1-405A-B54B-9551623B1DBC}" dt="2021-10-27T14:19:40.161" v="2044" actId="1076"/>
          <ac:spMkLst>
            <pc:docMk/>
            <pc:sldMk cId="1658942151" sldId="382"/>
            <ac:spMk id="6" creationId="{A7B09DC5-92CB-4032-8566-30CEF8CCB99E}"/>
          </ac:spMkLst>
        </pc:spChg>
        <pc:spChg chg="add mod">
          <ac:chgData name="Marija-Ana Zovko Tomaš" userId="bd5a8d1b-9198-4251-a5f1-302fe1d4391b" providerId="ADAL" clId="{985AB1DC-34C1-405A-B54B-9551623B1DBC}" dt="2021-10-27T14:19:35.814" v="2043" actId="207"/>
          <ac:spMkLst>
            <pc:docMk/>
            <pc:sldMk cId="1658942151" sldId="382"/>
            <ac:spMk id="7" creationId="{540E29C0-1B57-436B-BAA3-AC197F403555}"/>
          </ac:spMkLst>
        </pc:spChg>
      </pc:sldChg>
      <pc:sldChg chg="new del">
        <pc:chgData name="Marija-Ana Zovko Tomaš" userId="bd5a8d1b-9198-4251-a5f1-302fe1d4391b" providerId="ADAL" clId="{985AB1DC-34C1-405A-B54B-9551623B1DBC}" dt="2021-10-27T11:41:05.258" v="4" actId="47"/>
        <pc:sldMkLst>
          <pc:docMk/>
          <pc:sldMk cId="3490634125" sldId="382"/>
        </pc:sldMkLst>
      </pc:sldChg>
      <pc:sldChg chg="addSp modSp new mod">
        <pc:chgData name="Marija-Ana Zovko Tomaš" userId="bd5a8d1b-9198-4251-a5f1-302fe1d4391b" providerId="ADAL" clId="{985AB1DC-34C1-405A-B54B-9551623B1DBC}" dt="2021-10-27T12:28:50.988" v="563" actId="207"/>
        <pc:sldMkLst>
          <pc:docMk/>
          <pc:sldMk cId="829032227" sldId="383"/>
        </pc:sldMkLst>
        <pc:spChg chg="mod">
          <ac:chgData name="Marija-Ana Zovko Tomaš" userId="bd5a8d1b-9198-4251-a5f1-302fe1d4391b" providerId="ADAL" clId="{985AB1DC-34C1-405A-B54B-9551623B1DBC}" dt="2021-10-27T11:53:45.584" v="333" actId="1076"/>
          <ac:spMkLst>
            <pc:docMk/>
            <pc:sldMk cId="829032227" sldId="383"/>
            <ac:spMk id="2" creationId="{7C8AD29B-ACE3-483E-891C-41301901D2A1}"/>
          </ac:spMkLst>
        </pc:spChg>
        <pc:spChg chg="mod">
          <ac:chgData name="Marija-Ana Zovko Tomaš" userId="bd5a8d1b-9198-4251-a5f1-302fe1d4391b" providerId="ADAL" clId="{985AB1DC-34C1-405A-B54B-9551623B1DBC}" dt="2021-10-27T12:11:46.464" v="490" actId="27636"/>
          <ac:spMkLst>
            <pc:docMk/>
            <pc:sldMk cId="829032227" sldId="383"/>
            <ac:spMk id="3" creationId="{DF6A1993-FCF3-4DF1-87F8-23C49DCC2058}"/>
          </ac:spMkLst>
        </pc:spChg>
        <pc:spChg chg="mod">
          <ac:chgData name="Marija-Ana Zovko Tomaš" userId="bd5a8d1b-9198-4251-a5f1-302fe1d4391b" providerId="ADAL" clId="{985AB1DC-34C1-405A-B54B-9551623B1DBC}" dt="2021-10-27T12:25:53.901" v="505" actId="14100"/>
          <ac:spMkLst>
            <pc:docMk/>
            <pc:sldMk cId="829032227" sldId="383"/>
            <ac:spMk id="4" creationId="{47B63564-B512-4A5E-8658-3CC5ACB9E001}"/>
          </ac:spMkLst>
        </pc:spChg>
        <pc:spChg chg="add mod">
          <ac:chgData name="Marija-Ana Zovko Tomaš" userId="bd5a8d1b-9198-4251-a5f1-302fe1d4391b" providerId="ADAL" clId="{985AB1DC-34C1-405A-B54B-9551623B1DBC}" dt="2021-10-27T12:28:24.166" v="560" actId="14100"/>
          <ac:spMkLst>
            <pc:docMk/>
            <pc:sldMk cId="829032227" sldId="383"/>
            <ac:spMk id="5" creationId="{EC1AE6CB-67D1-4867-B7B8-FC83B152AAF9}"/>
          </ac:spMkLst>
        </pc:spChg>
        <pc:spChg chg="add mod">
          <ac:chgData name="Marija-Ana Zovko Tomaš" userId="bd5a8d1b-9198-4251-a5f1-302fe1d4391b" providerId="ADAL" clId="{985AB1DC-34C1-405A-B54B-9551623B1DBC}" dt="2021-10-27T12:28:50.988" v="563" actId="207"/>
          <ac:spMkLst>
            <pc:docMk/>
            <pc:sldMk cId="829032227" sldId="383"/>
            <ac:spMk id="6" creationId="{D2BA1BD5-F0DD-40B2-BEF2-7BBB4EE997CB}"/>
          </ac:spMkLst>
        </pc:spChg>
      </pc:sldChg>
      <pc:sldChg chg="addSp delSp modSp new mod">
        <pc:chgData name="Marija-Ana Zovko Tomaš" userId="bd5a8d1b-9198-4251-a5f1-302fe1d4391b" providerId="ADAL" clId="{985AB1DC-34C1-405A-B54B-9551623B1DBC}" dt="2021-10-27T14:21:52.230" v="2049" actId="207"/>
        <pc:sldMkLst>
          <pc:docMk/>
          <pc:sldMk cId="3425999131" sldId="384"/>
        </pc:sldMkLst>
        <pc:spChg chg="mod">
          <ac:chgData name="Marija-Ana Zovko Tomaš" userId="bd5a8d1b-9198-4251-a5f1-302fe1d4391b" providerId="ADAL" clId="{985AB1DC-34C1-405A-B54B-9551623B1DBC}" dt="2021-10-27T13:21:31.726" v="1117" actId="113"/>
          <ac:spMkLst>
            <pc:docMk/>
            <pc:sldMk cId="3425999131" sldId="384"/>
            <ac:spMk id="2" creationId="{7478E01D-B356-444B-A0F5-029BD9FD0C0F}"/>
          </ac:spMkLst>
        </pc:spChg>
        <pc:spChg chg="del mod">
          <ac:chgData name="Marija-Ana Zovko Tomaš" userId="bd5a8d1b-9198-4251-a5f1-302fe1d4391b" providerId="ADAL" clId="{985AB1DC-34C1-405A-B54B-9551623B1DBC}" dt="2021-10-27T13:21:41.650" v="1119" actId="478"/>
          <ac:spMkLst>
            <pc:docMk/>
            <pc:sldMk cId="3425999131" sldId="384"/>
            <ac:spMk id="3" creationId="{99AE2D1D-94F7-4DC2-AB88-0261C66021A9}"/>
          </ac:spMkLst>
        </pc:spChg>
        <pc:spChg chg="add mod">
          <ac:chgData name="Marija-Ana Zovko Tomaš" userId="bd5a8d1b-9198-4251-a5f1-302fe1d4391b" providerId="ADAL" clId="{985AB1DC-34C1-405A-B54B-9551623B1DBC}" dt="2021-10-27T13:06:04.572" v="894" actId="14100"/>
          <ac:spMkLst>
            <pc:docMk/>
            <pc:sldMk cId="3425999131" sldId="384"/>
            <ac:spMk id="4" creationId="{2B880740-3ECA-454B-BDA7-4ED85EF8A37A}"/>
          </ac:spMkLst>
        </pc:spChg>
        <pc:spChg chg="add mod">
          <ac:chgData name="Marija-Ana Zovko Tomaš" userId="bd5a8d1b-9198-4251-a5f1-302fe1d4391b" providerId="ADAL" clId="{985AB1DC-34C1-405A-B54B-9551623B1DBC}" dt="2021-10-27T14:20:24.889" v="2045" actId="207"/>
          <ac:spMkLst>
            <pc:docMk/>
            <pc:sldMk cId="3425999131" sldId="384"/>
            <ac:spMk id="5" creationId="{C0408BC2-2748-43A9-95DE-238F4B13FFC9}"/>
          </ac:spMkLst>
        </pc:spChg>
        <pc:spChg chg="add mod">
          <ac:chgData name="Marija-Ana Zovko Tomaš" userId="bd5a8d1b-9198-4251-a5f1-302fe1d4391b" providerId="ADAL" clId="{985AB1DC-34C1-405A-B54B-9551623B1DBC}" dt="2021-10-27T14:20:49.787" v="2046" actId="207"/>
          <ac:spMkLst>
            <pc:docMk/>
            <pc:sldMk cId="3425999131" sldId="384"/>
            <ac:spMk id="6" creationId="{DB9DA6AB-F6D4-483E-9988-4AE0D3699C84}"/>
          </ac:spMkLst>
        </pc:spChg>
        <pc:spChg chg="add mod">
          <ac:chgData name="Marija-Ana Zovko Tomaš" userId="bd5a8d1b-9198-4251-a5f1-302fe1d4391b" providerId="ADAL" clId="{985AB1DC-34C1-405A-B54B-9551623B1DBC}" dt="2021-10-27T14:21:16.205" v="2047" actId="207"/>
          <ac:spMkLst>
            <pc:docMk/>
            <pc:sldMk cId="3425999131" sldId="384"/>
            <ac:spMk id="7" creationId="{C8FC7422-528D-426F-B708-25E39500DED4}"/>
          </ac:spMkLst>
        </pc:spChg>
        <pc:spChg chg="add del mod">
          <ac:chgData name="Marija-Ana Zovko Tomaš" userId="bd5a8d1b-9198-4251-a5f1-302fe1d4391b" providerId="ADAL" clId="{985AB1DC-34C1-405A-B54B-9551623B1DBC}" dt="2021-10-27T13:22:10.728" v="1121" actId="21"/>
          <ac:spMkLst>
            <pc:docMk/>
            <pc:sldMk cId="3425999131" sldId="384"/>
            <ac:spMk id="8" creationId="{F0CF00A1-E0D3-4052-9EDB-5BCFA843E999}"/>
          </ac:spMkLst>
        </pc:spChg>
        <pc:spChg chg="add mod">
          <ac:chgData name="Marija-Ana Zovko Tomaš" userId="bd5a8d1b-9198-4251-a5f1-302fe1d4391b" providerId="ADAL" clId="{985AB1DC-34C1-405A-B54B-9551623B1DBC}" dt="2021-10-27T14:21:52.230" v="2049" actId="207"/>
          <ac:spMkLst>
            <pc:docMk/>
            <pc:sldMk cId="3425999131" sldId="384"/>
            <ac:spMk id="9" creationId="{B7F28B88-8837-4F8C-BB9E-466984BB0878}"/>
          </ac:spMkLst>
        </pc:spChg>
      </pc:sldChg>
      <pc:sldChg chg="addSp delSp modSp new del mod">
        <pc:chgData name="Marija-Ana Zovko Tomaš" userId="bd5a8d1b-9198-4251-a5f1-302fe1d4391b" providerId="ADAL" clId="{985AB1DC-34C1-405A-B54B-9551623B1DBC}" dt="2021-10-27T14:07:19.622" v="1970" actId="47"/>
        <pc:sldMkLst>
          <pc:docMk/>
          <pc:sldMk cId="629470223" sldId="385"/>
        </pc:sldMkLst>
        <pc:spChg chg="mod">
          <ac:chgData name="Marija-Ana Zovko Tomaš" userId="bd5a8d1b-9198-4251-a5f1-302fe1d4391b" providerId="ADAL" clId="{985AB1DC-34C1-405A-B54B-9551623B1DBC}" dt="2021-10-27T13:30:16.152" v="1431" actId="113"/>
          <ac:spMkLst>
            <pc:docMk/>
            <pc:sldMk cId="629470223" sldId="385"/>
            <ac:spMk id="2" creationId="{2EA79FF2-7F7E-4B76-9ABA-11FDF43F7C9C}"/>
          </ac:spMkLst>
        </pc:spChg>
        <pc:spChg chg="del mod">
          <ac:chgData name="Marija-Ana Zovko Tomaš" userId="bd5a8d1b-9198-4251-a5f1-302fe1d4391b" providerId="ADAL" clId="{985AB1DC-34C1-405A-B54B-9551623B1DBC}" dt="2021-10-27T13:32:31.423" v="1435"/>
          <ac:spMkLst>
            <pc:docMk/>
            <pc:sldMk cId="629470223" sldId="385"/>
            <ac:spMk id="3" creationId="{71FF66E6-9DAB-404C-A6DF-6A73F3178DC2}"/>
          </ac:spMkLst>
        </pc:spChg>
        <pc:spChg chg="add mod">
          <ac:chgData name="Marija-Ana Zovko Tomaš" userId="bd5a8d1b-9198-4251-a5f1-302fe1d4391b" providerId="ADAL" clId="{985AB1DC-34C1-405A-B54B-9551623B1DBC}" dt="2021-10-27T13:30:26.894" v="1434" actId="1076"/>
          <ac:spMkLst>
            <pc:docMk/>
            <pc:sldMk cId="629470223" sldId="385"/>
            <ac:spMk id="4" creationId="{50221E4C-08E8-4820-BA25-A6D97DC77C4B}"/>
          </ac:spMkLst>
        </pc:spChg>
        <pc:spChg chg="add mod">
          <ac:chgData name="Marija-Ana Zovko Tomaš" userId="bd5a8d1b-9198-4251-a5f1-302fe1d4391b" providerId="ADAL" clId="{985AB1DC-34C1-405A-B54B-9551623B1DBC}" dt="2021-10-27T13:32:41.612" v="1436" actId="14100"/>
          <ac:spMkLst>
            <pc:docMk/>
            <pc:sldMk cId="629470223" sldId="385"/>
            <ac:spMk id="5" creationId="{46CED9E1-7501-4127-9270-C77812FFDF0E}"/>
          </ac:spMkLst>
        </pc:spChg>
      </pc:sldChg>
      <pc:sldChg chg="modSp new del mod">
        <pc:chgData name="Marija-Ana Zovko Tomaš" userId="bd5a8d1b-9198-4251-a5f1-302fe1d4391b" providerId="ADAL" clId="{985AB1DC-34C1-405A-B54B-9551623B1DBC}" dt="2021-10-27T12:46:43.304" v="648" actId="47"/>
        <pc:sldMkLst>
          <pc:docMk/>
          <pc:sldMk cId="2443541058" sldId="385"/>
        </pc:sldMkLst>
        <pc:spChg chg="mod">
          <ac:chgData name="Marija-Ana Zovko Tomaš" userId="bd5a8d1b-9198-4251-a5f1-302fe1d4391b" providerId="ADAL" clId="{985AB1DC-34C1-405A-B54B-9551623B1DBC}" dt="2021-10-27T12:46:39.079" v="647" actId="20577"/>
          <ac:spMkLst>
            <pc:docMk/>
            <pc:sldMk cId="2443541058" sldId="385"/>
            <ac:spMk id="3" creationId="{5241D0B8-9ADF-49FC-91CA-460F5695BF88}"/>
          </ac:spMkLst>
        </pc:spChg>
      </pc:sldChg>
      <pc:sldChg chg="addSp delSp modSp new mod">
        <pc:chgData name="Marija-Ana Zovko Tomaš" userId="bd5a8d1b-9198-4251-a5f1-302fe1d4391b" providerId="ADAL" clId="{985AB1DC-34C1-405A-B54B-9551623B1DBC}" dt="2021-10-27T14:24:28.850" v="2059" actId="1076"/>
        <pc:sldMkLst>
          <pc:docMk/>
          <pc:sldMk cId="2703705196" sldId="386"/>
        </pc:sldMkLst>
        <pc:spChg chg="mod">
          <ac:chgData name="Marija-Ana Zovko Tomaš" userId="bd5a8d1b-9198-4251-a5f1-302fe1d4391b" providerId="ADAL" clId="{985AB1DC-34C1-405A-B54B-9551623B1DBC}" dt="2021-10-27T13:48:06.758" v="1443" actId="1076"/>
          <ac:spMkLst>
            <pc:docMk/>
            <pc:sldMk cId="2703705196" sldId="386"/>
            <ac:spMk id="2" creationId="{AE71A6F4-491B-49FA-94C8-3274E93AFEB5}"/>
          </ac:spMkLst>
        </pc:spChg>
        <pc:spChg chg="del mod">
          <ac:chgData name="Marija-Ana Zovko Tomaš" userId="bd5a8d1b-9198-4251-a5f1-302fe1d4391b" providerId="ADAL" clId="{985AB1DC-34C1-405A-B54B-9551623B1DBC}" dt="2021-10-27T13:51:17.962" v="1499" actId="478"/>
          <ac:spMkLst>
            <pc:docMk/>
            <pc:sldMk cId="2703705196" sldId="386"/>
            <ac:spMk id="3" creationId="{AADAB7FF-DCB6-40E1-8A37-7D2B86A7B2AA}"/>
          </ac:spMkLst>
        </pc:spChg>
        <pc:spChg chg="add mod">
          <ac:chgData name="Marija-Ana Zovko Tomaš" userId="bd5a8d1b-9198-4251-a5f1-302fe1d4391b" providerId="ADAL" clId="{985AB1DC-34C1-405A-B54B-9551623B1DBC}" dt="2021-10-27T14:24:12.256" v="2057" actId="113"/>
          <ac:spMkLst>
            <pc:docMk/>
            <pc:sldMk cId="2703705196" sldId="386"/>
            <ac:spMk id="4" creationId="{C82882F5-7BA7-4E18-B7AA-08087149551C}"/>
          </ac:spMkLst>
        </pc:spChg>
        <pc:spChg chg="add del mod">
          <ac:chgData name="Marija-Ana Zovko Tomaš" userId="bd5a8d1b-9198-4251-a5f1-302fe1d4391b" providerId="ADAL" clId="{985AB1DC-34C1-405A-B54B-9551623B1DBC}" dt="2021-10-27T13:54:51.533" v="1539" actId="478"/>
          <ac:spMkLst>
            <pc:docMk/>
            <pc:sldMk cId="2703705196" sldId="386"/>
            <ac:spMk id="5" creationId="{EDA6012B-B4FB-41AF-BBD1-00290725B5EA}"/>
          </ac:spMkLst>
        </pc:spChg>
        <pc:spChg chg="add mod">
          <ac:chgData name="Marija-Ana Zovko Tomaš" userId="bd5a8d1b-9198-4251-a5f1-302fe1d4391b" providerId="ADAL" clId="{985AB1DC-34C1-405A-B54B-9551623B1DBC}" dt="2021-10-27T14:24:19.422" v="2058" actId="113"/>
          <ac:spMkLst>
            <pc:docMk/>
            <pc:sldMk cId="2703705196" sldId="386"/>
            <ac:spMk id="6" creationId="{494A4FAA-C397-42FF-9224-8F768A4AA88B}"/>
          </ac:spMkLst>
        </pc:spChg>
        <pc:spChg chg="add del mod">
          <ac:chgData name="Marija-Ana Zovko Tomaš" userId="bd5a8d1b-9198-4251-a5f1-302fe1d4391b" providerId="ADAL" clId="{985AB1DC-34C1-405A-B54B-9551623B1DBC}" dt="2021-10-27T13:56:35.398" v="1550" actId="478"/>
          <ac:spMkLst>
            <pc:docMk/>
            <pc:sldMk cId="2703705196" sldId="386"/>
            <ac:spMk id="7" creationId="{528E35F6-2B45-4CDC-B3A1-B5C3B4B1AD40}"/>
          </ac:spMkLst>
        </pc:spChg>
        <pc:spChg chg="add mod">
          <ac:chgData name="Marija-Ana Zovko Tomaš" userId="bd5a8d1b-9198-4251-a5f1-302fe1d4391b" providerId="ADAL" clId="{985AB1DC-34C1-405A-B54B-9551623B1DBC}" dt="2021-10-27T14:24:28.850" v="2059" actId="1076"/>
          <ac:spMkLst>
            <pc:docMk/>
            <pc:sldMk cId="2703705196" sldId="386"/>
            <ac:spMk id="8" creationId="{D7ECA558-2A9D-49F0-A9C9-64B1FC6E2ABF}"/>
          </ac:spMkLst>
        </pc:spChg>
        <pc:spChg chg="add mod">
          <ac:chgData name="Marija-Ana Zovko Tomaš" userId="bd5a8d1b-9198-4251-a5f1-302fe1d4391b" providerId="ADAL" clId="{985AB1DC-34C1-405A-B54B-9551623B1DBC}" dt="2021-10-27T14:23:58.196" v="2056" actId="207"/>
          <ac:spMkLst>
            <pc:docMk/>
            <pc:sldMk cId="2703705196" sldId="386"/>
            <ac:spMk id="9" creationId="{C3785117-EE83-43B9-AC8B-37BE9F066B4F}"/>
          </ac:spMkLst>
        </pc:spChg>
      </pc:sldChg>
      <pc:sldChg chg="addSp delSp modSp new del mod">
        <pc:chgData name="Marija-Ana Zovko Tomaš" userId="bd5a8d1b-9198-4251-a5f1-302fe1d4391b" providerId="ADAL" clId="{985AB1DC-34C1-405A-B54B-9551623B1DBC}" dt="2021-10-27T14:13:13.003" v="2024" actId="47"/>
        <pc:sldMkLst>
          <pc:docMk/>
          <pc:sldMk cId="3117419902" sldId="387"/>
        </pc:sldMkLst>
        <pc:spChg chg="mod">
          <ac:chgData name="Marija-Ana Zovko Tomaš" userId="bd5a8d1b-9198-4251-a5f1-302fe1d4391b" providerId="ADAL" clId="{985AB1DC-34C1-405A-B54B-9551623B1DBC}" dt="2021-10-27T14:11:52.549" v="1999" actId="21"/>
          <ac:spMkLst>
            <pc:docMk/>
            <pc:sldMk cId="3117419902" sldId="387"/>
            <ac:spMk id="2" creationId="{2FAE100C-8782-42B0-A029-F19B45E81EBE}"/>
          </ac:spMkLst>
        </pc:spChg>
        <pc:spChg chg="del mod">
          <ac:chgData name="Marija-Ana Zovko Tomaš" userId="bd5a8d1b-9198-4251-a5f1-302fe1d4391b" providerId="ADAL" clId="{985AB1DC-34C1-405A-B54B-9551623B1DBC}" dt="2021-10-27T14:09:35.855" v="1973"/>
          <ac:spMkLst>
            <pc:docMk/>
            <pc:sldMk cId="3117419902" sldId="387"/>
            <ac:spMk id="3" creationId="{7AA0ECEA-4F60-48EF-9E73-222AD4ED22DA}"/>
          </ac:spMkLst>
        </pc:spChg>
        <pc:spChg chg="add mod">
          <ac:chgData name="Marija-Ana Zovko Tomaš" userId="bd5a8d1b-9198-4251-a5f1-302fe1d4391b" providerId="ADAL" clId="{985AB1DC-34C1-405A-B54B-9551623B1DBC}" dt="2021-10-27T14:10:43.768" v="1994" actId="14100"/>
          <ac:spMkLst>
            <pc:docMk/>
            <pc:sldMk cId="3117419902" sldId="387"/>
            <ac:spMk id="4" creationId="{0F888DCF-E40A-47E7-9E81-33DB4DE0961F}"/>
          </ac:spMkLst>
        </pc:spChg>
      </pc:sldChg>
      <pc:sldChg chg="modSp new mod ord">
        <pc:chgData name="Marija-Ana Zovko Tomaš" userId="bd5a8d1b-9198-4251-a5f1-302fe1d4391b" providerId="ADAL" clId="{985AB1DC-34C1-405A-B54B-9551623B1DBC}" dt="2021-10-27T14:24:54.744" v="2062"/>
        <pc:sldMkLst>
          <pc:docMk/>
          <pc:sldMk cId="1992347451" sldId="388"/>
        </pc:sldMkLst>
        <pc:spChg chg="mod">
          <ac:chgData name="Marija-Ana Zovko Tomaš" userId="bd5a8d1b-9198-4251-a5f1-302fe1d4391b" providerId="ADAL" clId="{985AB1DC-34C1-405A-B54B-9551623B1DBC}" dt="2021-10-27T14:24:43.784" v="2060" actId="113"/>
          <ac:spMkLst>
            <pc:docMk/>
            <pc:sldMk cId="1992347451" sldId="388"/>
            <ac:spMk id="2" creationId="{33D9736D-A190-44B5-8BD9-24D3975D0F42}"/>
          </ac:spMkLst>
        </pc:spChg>
        <pc:spChg chg="mod">
          <ac:chgData name="Marija-Ana Zovko Tomaš" userId="bd5a8d1b-9198-4251-a5f1-302fe1d4391b" providerId="ADAL" clId="{985AB1DC-34C1-405A-B54B-9551623B1DBC}" dt="2021-10-27T14:13:05.030" v="2023" actId="5793"/>
          <ac:spMkLst>
            <pc:docMk/>
            <pc:sldMk cId="1992347451" sldId="388"/>
            <ac:spMk id="3" creationId="{DB24AAA7-6D2E-4EFF-906A-BAED29955FB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79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79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B0DCD-AF41-4521-A4FC-0F5371E9126A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597"/>
            <a:ext cx="5438775" cy="391001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710"/>
            <a:ext cx="2946400" cy="4979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710"/>
            <a:ext cx="2946400" cy="4979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DB150-D507-414F-BD9E-0C77E9E6703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5879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DB150-D507-414F-BD9E-0C77E9E67036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590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A0E07-9FD6-4B61-9D39-4D44BF38D8EB}" type="slidenum">
              <a:rPr lang="hr-HR" smtClean="0"/>
              <a:t>8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80050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A0E07-9FD6-4B61-9D39-4D44BF38D8EB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63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A0E07-9FD6-4B61-9D39-4D44BF38D8EB}" type="slidenum">
              <a:rPr lang="hr-HR" smtClean="0"/>
              <a:t>20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55815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www.google.hr/url?sa=i&amp;rct=j&amp;q=&amp;esrc=s&amp;source=images&amp;cd=&amp;cad=rja&amp;uact=8&amp;ved=2ahUKEwjD8-r2nPfdAhUKDsAKHetZAR4QjRx6BAgBEAU&amp;url=https://in.pinterest.com/avb6666/&amp;psig=AOvVaw0wvuyi4pjON8Jn_183pkeq&amp;ust=1539101189609646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www.google.hr/url?sa=i&amp;rct=j&amp;q=&amp;esrc=s&amp;source=images&amp;cd=&amp;cad=rja&amp;uact=8&amp;ved=2ahUKEwiltcu3hffdAhVqJ8AKHXp2A_UQjRx6BAgBEAU&amp;url=https://kathleenhalme.com/explore/conference-clipart-manager-meeting/&amp;psig=AOvVaw0YjX77qdrWtfYU3SmdrWrr&amp;ust=1539094814214590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11" Type="http://schemas.openxmlformats.org/officeDocument/2006/relationships/image" Target="../media/image15.jpg"/><Relationship Id="rId5" Type="http://schemas.openxmlformats.org/officeDocument/2006/relationships/image" Target="../media/image9.gif"/><Relationship Id="rId10" Type="http://schemas.openxmlformats.org/officeDocument/2006/relationships/image" Target="../media/image14.jpg"/><Relationship Id="rId4" Type="http://schemas.openxmlformats.org/officeDocument/2006/relationships/image" Target="../media/image8.gif"/><Relationship Id="rId9" Type="http://schemas.openxmlformats.org/officeDocument/2006/relationships/image" Target="../media/image13.jpg"/><Relationship Id="rId14" Type="http://schemas.openxmlformats.org/officeDocument/2006/relationships/image" Target="../media/image18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s://www.google.hr/url?sa=i&amp;rct=j&amp;q=&amp;esrc=s&amp;source=images&amp;cd=&amp;cad=rja&amp;uact=8&amp;ved=2ahUKEwj-jujuhffdAhXMKcAKHWrjBFkQjRx6BAgBEAU&amp;url=https://jokingart.com/meeting-clipart-image-16301/&amp;psig=AOvVaw0YjX77qdrWtfYU3SmdrWrr&amp;ust=1539094814214590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hyperlink" Target="https://www.google.hr/imgres?imgurl=https://image.slidesharecdn.com/tojeviseodigretojetvojzivot-110220181428-phpapp02/95/to-je-vie-od-igre-to-je-tvoj-ivot-32-728.jpg?cb=1298274697&amp;imgrefurl=https://www.slideshare.net/PogledKrozProzor/to-je-vise-od-igre-to-je-tvoj-zivot&amp;docid=XqW0LsmSCo0olM&amp;tbnid=S1jDvGrbsghRNM:&amp;vet=10ahUKEwiS__6_mfzdAhUCGCwKHU8jDjAQMwgvKAAwAA..i&amp;w=728&amp;h=546&amp;safe=strict&amp;bih=911&amp;biw=1920&amp;q=hvala%20na%20pa%C5%BEnji&amp;ved=0ahUKEwiS__6_mfzdAhUCGCwKHU8jDjAQMwgvKAAwAA&amp;iact=mrc&amp;uact=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6440" y="1331650"/>
            <a:ext cx="9155439" cy="4285379"/>
          </a:xfrm>
        </p:spPr>
        <p:txBody>
          <a:bodyPr/>
          <a:lstStyle/>
          <a:p>
            <a:pPr algn="ctr"/>
            <a:r>
              <a:rPr lang="hr-HR" sz="2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Radni odnosi u školskim ustanovama od zasnivanja do prestanka – primjena Pravilnika o odgovarajućoj vrsti obrazovanja učitelja i stručnih </a:t>
            </a:r>
            <a:r>
              <a:rPr lang="hr-HR" sz="28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suradnika</a:t>
            </a:r>
            <a:br>
              <a:rPr lang="hr-HR" sz="28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r-H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Kovačić konzalting d.o.o. – </a:t>
            </a:r>
            <a:r>
              <a:rPr lang="hr-HR" sz="2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Tučepi</a:t>
            </a:r>
            <a:r>
              <a:rPr lang="hr-H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ožujak 2022.</a:t>
            </a:r>
            <a:endParaRPr lang="hr-HR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5766024" y="-96407"/>
            <a:ext cx="798350" cy="11892249"/>
          </a:xfrm>
        </p:spPr>
        <p:txBody>
          <a:bodyPr vert="vert270"/>
          <a:lstStyle/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r>
              <a:rPr lang="hr-HR" sz="1600" dirty="0">
                <a:latin typeface="Calibri" panose="020F0502020204030204" pitchFamily="34" charset="0"/>
                <a:cs typeface="Calibri" panose="020F0502020204030204" pitchFamily="34" charset="0"/>
              </a:rPr>
              <a:t>     Marija-Ana Zovko Tomaš  </a:t>
            </a:r>
            <a:r>
              <a:rPr lang="hr-HR" dirty="0"/>
              <a:t>															</a:t>
            </a:r>
            <a:r>
              <a:rPr lang="hr-HR" sz="1600" dirty="0">
                <a:latin typeface="Calibri" panose="020F0502020204030204" pitchFamily="34" charset="0"/>
                <a:cs typeface="Calibri" panose="020F0502020204030204" pitchFamily="34" charset="0"/>
              </a:rPr>
              <a:t>Tučepi, 27.- 30. ožujka 2022.</a:t>
            </a:r>
          </a:p>
        </p:txBody>
      </p:sp>
    </p:spTree>
    <p:extLst>
      <p:ext uri="{BB962C8B-B14F-4D97-AF65-F5344CB8AC3E}">
        <p14:creationId xmlns:p14="http://schemas.microsoft.com/office/powerpoint/2010/main" val="2659140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BEE7B-5E66-4AD6-8CF2-16C44D76B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232" y="924612"/>
            <a:ext cx="8947522" cy="1400530"/>
          </a:xfrm>
        </p:spPr>
        <p:txBody>
          <a:bodyPr/>
          <a:lstStyle/>
          <a:p>
            <a:pPr algn="ctr"/>
            <a:r>
              <a:rPr lang="hr-HR" sz="2800" b="1" dirty="0"/>
              <a:t>Prednost pri zapošljavanju</a:t>
            </a:r>
            <a:endParaRPr lang="en-GB" sz="2800" dirty="0"/>
          </a:p>
        </p:txBody>
      </p:sp>
      <p:sp>
        <p:nvSpPr>
          <p:cNvPr id="4" name="Rounded Rectangle 6">
            <a:extLst>
              <a:ext uri="{FF2B5EF4-FFF2-40B4-BE49-F238E27FC236}">
                <a16:creationId xmlns:a16="http://schemas.microsoft.com/office/drawing/2014/main" id="{D285E738-9E93-4C15-9A5D-ADE5CA802CB2}"/>
              </a:ext>
            </a:extLst>
          </p:cNvPr>
          <p:cNvSpPr/>
          <p:nvPr/>
        </p:nvSpPr>
        <p:spPr>
          <a:xfrm>
            <a:off x="305308" y="567901"/>
            <a:ext cx="2753624" cy="160467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 nadzor na provedbom zakona - prosvjetna inspekcija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076C3B1-45C2-464A-A716-6B81246F270E}"/>
              </a:ext>
            </a:extLst>
          </p:cNvPr>
          <p:cNvSpPr/>
          <p:nvPr/>
        </p:nvSpPr>
        <p:spPr>
          <a:xfrm>
            <a:off x="8399134" y="567901"/>
            <a:ext cx="3284737" cy="1604677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 prednost pri zapošljavanju prema posebnim propisima može se ostvariti isključivo pod jednakim uvjetima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4E2896E-5864-4399-B1B8-94E9628A1AE6}"/>
              </a:ext>
            </a:extLst>
          </p:cNvPr>
          <p:cNvSpPr/>
          <p:nvPr/>
        </p:nvSpPr>
        <p:spPr>
          <a:xfrm>
            <a:off x="230620" y="2665011"/>
            <a:ext cx="2903000" cy="29740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b="1" dirty="0">
                <a:solidFill>
                  <a:schemeClr val="tx2"/>
                </a:solidFill>
              </a:rPr>
              <a:t>Zakon o hrvatskim braniteljima iz Domovinskog rata i članovima njihovih obitelji</a:t>
            </a:r>
          </a:p>
          <a:p>
            <a:pPr algn="ctr"/>
            <a:endParaRPr lang="hr-HR" sz="1600" b="1" dirty="0">
              <a:solidFill>
                <a:schemeClr val="tx2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4825B25-CD47-4F4B-8EFD-AF338009A02F}"/>
              </a:ext>
            </a:extLst>
          </p:cNvPr>
          <p:cNvSpPr/>
          <p:nvPr/>
        </p:nvSpPr>
        <p:spPr>
          <a:xfrm>
            <a:off x="3416498" y="2665011"/>
            <a:ext cx="2902999" cy="297401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b="1" dirty="0">
                <a:solidFill>
                  <a:schemeClr val="tx1">
                    <a:lumMod val="85000"/>
                  </a:schemeClr>
                </a:solidFill>
              </a:rPr>
              <a:t>Zakon o civilnim stradalnicima domovinskog rata</a:t>
            </a:r>
          </a:p>
          <a:p>
            <a:endParaRPr lang="hr-HR" b="1" dirty="0">
              <a:solidFill>
                <a:schemeClr val="tx1">
                  <a:lumMod val="85000"/>
                </a:schemeClr>
              </a:solidFill>
            </a:endParaRPr>
          </a:p>
          <a:p>
            <a:pPr algn="ctr"/>
            <a:endParaRPr lang="en-GB" b="1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38C105E-EF5A-4522-A436-73C4F9488F2C}"/>
              </a:ext>
            </a:extLst>
          </p:cNvPr>
          <p:cNvSpPr/>
          <p:nvPr/>
        </p:nvSpPr>
        <p:spPr>
          <a:xfrm>
            <a:off x="6594102" y="2665011"/>
            <a:ext cx="2636668" cy="297401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b="1" dirty="0">
                <a:solidFill>
                  <a:schemeClr val="tx1">
                    <a:lumMod val="85000"/>
                  </a:schemeClr>
                </a:solidFill>
              </a:rPr>
              <a:t>Zakon o zaštiti vojnih i civilnih invalida rata</a:t>
            </a:r>
          </a:p>
          <a:p>
            <a:pPr algn="ctr"/>
            <a:endParaRPr lang="hr-HR" dirty="0"/>
          </a:p>
          <a:p>
            <a:pPr algn="ctr"/>
            <a:endParaRPr lang="en-GB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EF197E6-C2CA-4806-ABF0-7B17A68417CA}"/>
              </a:ext>
            </a:extLst>
          </p:cNvPr>
          <p:cNvSpPr/>
          <p:nvPr/>
        </p:nvSpPr>
        <p:spPr>
          <a:xfrm>
            <a:off x="9574487" y="2665011"/>
            <a:ext cx="2399605" cy="2974018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b="1" dirty="0">
                <a:solidFill>
                  <a:schemeClr val="tx1">
                    <a:lumMod val="85000"/>
                  </a:schemeClr>
                </a:solidFill>
              </a:rPr>
              <a:t>Zakon o profesionalnoj rehabilitaciji i zapošljavanju osoba s invaliditetom</a:t>
            </a:r>
            <a:endParaRPr lang="en-GB" b="1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504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381" y="481579"/>
            <a:ext cx="7787028" cy="1400530"/>
          </a:xfrm>
        </p:spPr>
        <p:txBody>
          <a:bodyPr/>
          <a:lstStyle/>
          <a:p>
            <a:pPr algn="ctr"/>
            <a:r>
              <a:rPr lang="hr-HR" sz="2400" b="1" dirty="0"/>
              <a:t/>
            </a:r>
            <a:br>
              <a:rPr lang="hr-HR" sz="2400" b="1" dirty="0"/>
            </a:br>
            <a:r>
              <a:rPr lang="hr-HR" sz="2400" b="1" dirty="0"/>
              <a:t>POSTUPAK RADI ZAPOŠLJAVANJA </a:t>
            </a:r>
            <a:r>
              <a:rPr lang="hr-HR" sz="2400" dirty="0"/>
              <a:t/>
            </a:r>
            <a:br>
              <a:rPr lang="hr-HR" sz="2400" dirty="0"/>
            </a:br>
            <a:endParaRPr lang="hr-HR" sz="2400" dirty="0"/>
          </a:p>
        </p:txBody>
      </p:sp>
      <p:sp>
        <p:nvSpPr>
          <p:cNvPr id="3" name="Rectangle 2"/>
          <p:cNvSpPr/>
          <p:nvPr/>
        </p:nvSpPr>
        <p:spPr>
          <a:xfrm>
            <a:off x="1307533" y="1882109"/>
            <a:ext cx="3065172" cy="721216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suglasnost MZO-a</a:t>
            </a:r>
          </a:p>
        </p:txBody>
      </p:sp>
      <p:sp>
        <p:nvSpPr>
          <p:cNvPr id="4" name="Rectangle 3"/>
          <p:cNvSpPr/>
          <p:nvPr/>
        </p:nvSpPr>
        <p:spPr>
          <a:xfrm>
            <a:off x="1307532" y="4349558"/>
            <a:ext cx="3535056" cy="192301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prijava potrebe za radnikom upravnom tijelu županije/Gradskom uredu Grada Zagreba</a:t>
            </a:r>
          </a:p>
        </p:txBody>
      </p:sp>
      <p:sp>
        <p:nvSpPr>
          <p:cNvPr id="5" name="Down Arrow 4"/>
          <p:cNvSpPr/>
          <p:nvPr/>
        </p:nvSpPr>
        <p:spPr>
          <a:xfrm>
            <a:off x="2614737" y="2956264"/>
            <a:ext cx="918575" cy="1003825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Right Arrow 8"/>
          <p:cNvSpPr/>
          <p:nvPr/>
        </p:nvSpPr>
        <p:spPr>
          <a:xfrm>
            <a:off x="5624945" y="4872338"/>
            <a:ext cx="2050473" cy="877454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2000" dirty="0"/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8E90E12F-FBBF-45B7-98B5-F3D612B4D095}"/>
              </a:ext>
            </a:extLst>
          </p:cNvPr>
          <p:cNvSpPr/>
          <p:nvPr/>
        </p:nvSpPr>
        <p:spPr>
          <a:xfrm>
            <a:off x="8121872" y="4419991"/>
            <a:ext cx="2673646" cy="1782147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natječaj</a:t>
            </a:r>
          </a:p>
        </p:txBody>
      </p:sp>
    </p:spTree>
    <p:extLst>
      <p:ext uri="{BB962C8B-B14F-4D97-AF65-F5344CB8AC3E}">
        <p14:creationId xmlns:p14="http://schemas.microsoft.com/office/powerpoint/2010/main" val="1203388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019" y="2242589"/>
            <a:ext cx="10937296" cy="4206240"/>
          </a:xfrm>
        </p:spPr>
        <p:txBody>
          <a:bodyPr/>
          <a:lstStyle/>
          <a:p>
            <a:r>
              <a:rPr lang="hr-HR" sz="1800" dirty="0"/>
              <a:t>radni odnos u školi zasniva se ugovorom o radu na temelju natječaja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sz="1800" dirty="0"/>
              <a:t>objavljuje se na mrežnim stranicama i oglasnim pločama HZZZ-a i škola</a:t>
            </a: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87" y="3750261"/>
            <a:ext cx="2768959" cy="1496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687" y="3429000"/>
            <a:ext cx="2653047" cy="26576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880" y="3601210"/>
            <a:ext cx="4001573" cy="21283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56" y="224118"/>
            <a:ext cx="3881616" cy="156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913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2400" b="1" dirty="0"/>
              <a:t>Što sadrži natječaj?</a:t>
            </a:r>
            <a:r>
              <a:rPr lang="hr-HR" sz="2400" dirty="0"/>
              <a:t/>
            </a:r>
            <a:br>
              <a:rPr lang="hr-HR" sz="2400" dirty="0"/>
            </a:br>
            <a:endParaRPr lang="hr-HR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4374" y="1449571"/>
            <a:ext cx="9784080" cy="4802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1800" dirty="0"/>
              <a:t>ime i sjedište škole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1800" dirty="0"/>
              <a:t>mjesto rada i naziv radnog mjesta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1800" dirty="0"/>
              <a:t>vrijeme na koje se sklapa ugovor o radu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1800" dirty="0"/>
              <a:t>jasna naznaka dokumentacije kojom se dokazuje ispunjavanje uvjeta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1800" dirty="0"/>
              <a:t>uvjeti koje kandidati moraju ispunjavati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1800" dirty="0"/>
              <a:t>naznaka da se osobe koje prema posebnim propisima ostvaruju pravo prednosti, trebaju u prijavi pozvati na to pravo, odnosno uz prijavu priložiti svu propisanu dokumentaciju prema posebnom zakonu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1800" dirty="0"/>
              <a:t>naznaka da se provodi vrednovanje kandidata, koje se područje vrednuje i na koji način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1800" dirty="0"/>
              <a:t>rok u kojem se kandidati mogu prijaviti</a:t>
            </a:r>
          </a:p>
        </p:txBody>
      </p:sp>
    </p:spTree>
    <p:extLst>
      <p:ext uri="{BB962C8B-B14F-4D97-AF65-F5344CB8AC3E}">
        <p14:creationId xmlns:p14="http://schemas.microsoft.com/office/powerpoint/2010/main" val="1939273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b="1" dirty="0"/>
              <a:t>Rokovi za prijavu</a:t>
            </a:r>
          </a:p>
        </p:txBody>
      </p:sp>
      <p:sp>
        <p:nvSpPr>
          <p:cNvPr id="3" name="Rectangle 2"/>
          <p:cNvSpPr/>
          <p:nvPr/>
        </p:nvSpPr>
        <p:spPr>
          <a:xfrm>
            <a:off x="707419" y="2045670"/>
            <a:ext cx="4109746" cy="11914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hr-HR" dirty="0"/>
              <a:t>rok za prijavu na natječaj ne može biti kraći od 8 dana</a:t>
            </a:r>
          </a:p>
        </p:txBody>
      </p:sp>
      <p:sp>
        <p:nvSpPr>
          <p:cNvPr id="4" name="Rectangle 3"/>
          <p:cNvSpPr/>
          <p:nvPr/>
        </p:nvSpPr>
        <p:spPr>
          <a:xfrm>
            <a:off x="628398" y="4258699"/>
            <a:ext cx="4267787" cy="1659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>
                <a:latin typeface="+mj-lt"/>
              </a:rPr>
              <a:t>precizno propisivanje rokova vezano uz </a:t>
            </a:r>
            <a:r>
              <a:rPr lang="hr-HR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način njihova objavljivanja i  računanja</a:t>
            </a:r>
            <a:endParaRPr lang="hr-HR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19551" y="4358484"/>
            <a:ext cx="5205047" cy="1659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ako se natječaj ne objavljuje istodobno  </a:t>
            </a:r>
          </a:p>
          <a:p>
            <a:r>
              <a:rPr lang="hr-HR" dirty="0"/>
              <a:t>     u ranije objavljenom natječaju naznačiti</a:t>
            </a:r>
          </a:p>
          <a:p>
            <a:r>
              <a:rPr lang="hr-HR" dirty="0"/>
              <a:t>     da  rok za prijavu istječe protekom roka u </a:t>
            </a:r>
          </a:p>
          <a:p>
            <a:r>
              <a:rPr lang="hr-HR" dirty="0"/>
              <a:t>     natječaju koji se posljednji objavljuje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372450" y="4752060"/>
            <a:ext cx="1177637" cy="8728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3074" name="Picture 2" descr="Slikovni rezultat za rokov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229" y="1782227"/>
            <a:ext cx="3596455" cy="207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606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0439" y="775358"/>
            <a:ext cx="7813661" cy="1221393"/>
          </a:xfrm>
          <a:solidFill>
            <a:schemeClr val="bg2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hr-HR" sz="2400" b="1" dirty="0"/>
              <a:t/>
            </a:r>
            <a:br>
              <a:rPr lang="hr-HR" sz="2400" b="1" dirty="0"/>
            </a:br>
            <a:r>
              <a:rPr lang="hr-HR" sz="2400" b="1" dirty="0"/>
              <a:t>ŠTO NATJEČAJ NE SMIJE SADRŽAVATI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919" y="2334953"/>
            <a:ext cx="9784080" cy="4206240"/>
          </a:xfrm>
        </p:spPr>
        <p:txBody>
          <a:bodyPr>
            <a:normAutofit/>
          </a:bodyPr>
          <a:lstStyle/>
          <a:p>
            <a:r>
              <a:rPr lang="hr-HR" sz="1800" dirty="0"/>
              <a:t>ne smije se natječajem tražiti dostava dokaza o ispunjavanju uvjeta koji nisu propisani</a:t>
            </a:r>
          </a:p>
          <a:p>
            <a:r>
              <a:rPr lang="hr-HR" sz="1800" dirty="0"/>
              <a:t>ne smiju se aktima škole propisivati dodatni uvjeti, ako to nije propisano zakonom</a:t>
            </a:r>
          </a:p>
          <a:p>
            <a:r>
              <a:rPr lang="hr-HR" sz="1800" dirty="0"/>
              <a:t>hrvatsko državljanstvo nije uvjet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sz="1800" dirty="0"/>
              <a:t>Zakon o državljanima članica EGP-a i članovima njihovih obitelji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sz="1800" dirty="0"/>
              <a:t>Zakon o strancima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sz="1800" dirty="0"/>
              <a:t>radno iskustvo (radni staž) nije uvjet, osim ako se radi o izboru ravnatelja škole</a:t>
            </a:r>
          </a:p>
          <a:p>
            <a:pPr marL="0" indent="0">
              <a:buNone/>
            </a:pPr>
            <a:endParaRPr lang="hr-HR" sz="1800" dirty="0"/>
          </a:p>
          <a:p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3816726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658" y="648031"/>
            <a:ext cx="9993086" cy="1400530"/>
          </a:xfrm>
        </p:spPr>
        <p:txBody>
          <a:bodyPr/>
          <a:lstStyle/>
          <a:p>
            <a:pPr algn="ctr"/>
            <a:r>
              <a:rPr lang="hr-HR" sz="2400" b="1" dirty="0"/>
              <a:t>Pravilnik o zapošljavanju koji donose škole uz</a:t>
            </a:r>
            <a:br>
              <a:rPr lang="hr-HR" sz="2400" b="1" dirty="0"/>
            </a:br>
            <a:r>
              <a:rPr lang="hr-HR" sz="2400" b="1" dirty="0"/>
              <a:t>suglasnost nadležnog upravnog tijela županije/Grada Zagreba</a:t>
            </a:r>
            <a:endParaRPr lang="hr-HR" sz="2400" dirty="0"/>
          </a:p>
        </p:txBody>
      </p:sp>
      <p:sp>
        <p:nvSpPr>
          <p:cNvPr id="4" name="Rectangle 3"/>
          <p:cNvSpPr/>
          <p:nvPr/>
        </p:nvSpPr>
        <p:spPr>
          <a:xfrm>
            <a:off x="460974" y="4108687"/>
            <a:ext cx="3861589" cy="1854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pravilnikom se propisuju elementi koje treba sadržavati svaki natječaj odnosno prijava potrebe za zapošljavanje</a:t>
            </a:r>
          </a:p>
        </p:txBody>
      </p:sp>
      <p:sp>
        <p:nvSpPr>
          <p:cNvPr id="8" name="Rectangle 7"/>
          <p:cNvSpPr/>
          <p:nvPr/>
        </p:nvSpPr>
        <p:spPr>
          <a:xfrm>
            <a:off x="460974" y="2497274"/>
            <a:ext cx="4825581" cy="11627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r-HR" dirty="0">
                <a:ea typeface="Times New Roman" panose="02020603050405020304" pitchFamily="18" charset="0"/>
              </a:rPr>
              <a:t>obveza donošenja pravilnika ne odnosi se na škole u kojima se sredstva za plaće radnika ne osiguravaju iz Državnog proračuna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861" y="5093530"/>
            <a:ext cx="1749530" cy="161996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775193" y="2118287"/>
            <a:ext cx="4521199" cy="27273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sadržaj odnosno područja koja se vrednuju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način na koji se obavlja vrednovanje,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način procjene rezultata vrednovanja,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rangiranje kandidata,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način njihova odabira i sl. </a:t>
            </a:r>
          </a:p>
          <a:p>
            <a:endParaRPr lang="hr-H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876" y="4477258"/>
            <a:ext cx="2485737" cy="1426253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9579031" y="5832628"/>
            <a:ext cx="2484582" cy="5726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/>
              <a:t>vrednovanje kandidata 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9943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9087" y="760675"/>
            <a:ext cx="10695709" cy="563231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hr-H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hr-HR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Pravilnikom o zapošljavanju propisuje se samo vrednovanje kandidata prijavljenih na natječaj i kandidata koje je uputilo nadležno upravno tijelo</a:t>
            </a:r>
            <a:endParaRPr lang="hr-HR" dirty="0"/>
          </a:p>
          <a:p>
            <a:endParaRPr lang="hr-HR" dirty="0"/>
          </a:p>
          <a:p>
            <a:r>
              <a:rPr lang="hr-HR" dirty="0"/>
              <a:t>Ova obveza ne postoji:</a:t>
            </a:r>
          </a:p>
          <a:p>
            <a:endParaRPr lang="hr-H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dirty="0"/>
              <a:t>kada se radni odnos zasniva na određeno vrijeme ne dulje od 60 dana,</a:t>
            </a:r>
          </a:p>
          <a:p>
            <a:pPr lvl="0"/>
            <a:r>
              <a:rPr lang="hr-HR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dirty="0"/>
              <a:t>radi obavljanja poslova koji ne trpi odgodu, do zasnivanja radnog odnosa na temelju natječaja ili na drugi propisani način, </a:t>
            </a:r>
          </a:p>
          <a:p>
            <a:pPr lvl="0"/>
            <a:endParaRPr lang="hr-H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dirty="0"/>
              <a:t>kada se s radnikom koji u školi ima zasnovan radni odnos na neodređeno nepuno radno vrijeme, sklapa ugovor o radu do punog radnog vremena</a:t>
            </a:r>
          </a:p>
          <a:p>
            <a:pPr lvl="0"/>
            <a:endParaRPr lang="hr-H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dirty="0"/>
              <a:t>kada je riječ o zapošljavanju na temelju sporazuma školskih ustanova u kojima su radnici u radnom odnosu na neodređeno vrijeme, a žele zamijeniti mjesto rada zbog udaljenosti mjesta rada od mjesta stanovanja</a:t>
            </a:r>
          </a:p>
          <a:p>
            <a:pPr lvl="0"/>
            <a:endParaRPr lang="hr-H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dirty="0"/>
              <a:t>kada se zasniva radni odnos s vjeroučiteljem.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69678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56" y="267854"/>
            <a:ext cx="2482390" cy="148813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hr-HR" sz="2000" b="1" cap="none" dirty="0"/>
              <a:t>sastav posebnog povjerenstva</a:t>
            </a:r>
          </a:p>
        </p:txBody>
      </p:sp>
      <p:sp>
        <p:nvSpPr>
          <p:cNvPr id="3" name="Rectangle 2"/>
          <p:cNvSpPr/>
          <p:nvPr/>
        </p:nvSpPr>
        <p:spPr>
          <a:xfrm>
            <a:off x="189757" y="2886363"/>
            <a:ext cx="6405008" cy="3629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b="1" dirty="0"/>
              <a:t>sastav </a:t>
            </a:r>
            <a:r>
              <a:rPr lang="hr-HR" dirty="0"/>
              <a:t>posebnog povjerenstva koje sudjeluje u procjeni kandidata u postupku zapošljavanja </a:t>
            </a:r>
          </a:p>
          <a:p>
            <a:endParaRPr lang="hr-H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b="1" dirty="0"/>
              <a:t>koliko članova </a:t>
            </a:r>
            <a:r>
              <a:rPr lang="hr-HR" dirty="0"/>
              <a:t>ima povjerenstvo</a:t>
            </a:r>
          </a:p>
          <a:p>
            <a:endParaRPr lang="hr-H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koji su </a:t>
            </a:r>
            <a:r>
              <a:rPr lang="hr-HR" b="1" dirty="0"/>
              <a:t>uvjeti</a:t>
            </a:r>
            <a:r>
              <a:rPr lang="hr-HR" dirty="0"/>
              <a:t> koje mora ispunjavati član povjerenstva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hr-H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odrediti </a:t>
            </a:r>
            <a:r>
              <a:rPr lang="hr-HR" b="1" dirty="0"/>
              <a:t>način postupanja </a:t>
            </a:r>
            <a:r>
              <a:rPr lang="hr-HR" dirty="0"/>
              <a:t>s ciljem sprečavanja sukoba interesa</a:t>
            </a:r>
          </a:p>
          <a:p>
            <a:r>
              <a:rPr lang="hr-HR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definirati </a:t>
            </a:r>
            <a:r>
              <a:rPr lang="hr-HR" b="1" dirty="0"/>
              <a:t>tko i na koji način imenuje povjerenstvo</a:t>
            </a:r>
            <a:endParaRPr lang="hr-HR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hr-H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b="1" dirty="0"/>
              <a:t>način odlučivanja</a:t>
            </a:r>
            <a:r>
              <a:rPr lang="hr-HR" dirty="0"/>
              <a:t> članova povjerenstva </a:t>
            </a:r>
          </a:p>
        </p:txBody>
      </p:sp>
      <p:pic>
        <p:nvPicPr>
          <p:cNvPr id="2052" name="Picture 4" descr="Slikovni rezultat za ravnatelj i školski odbo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228" y="341745"/>
            <a:ext cx="3883537" cy="216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7564581" y="341745"/>
            <a:ext cx="3186546" cy="14264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2000" b="1" dirty="0">
                <a:solidFill>
                  <a:schemeClr val="tx1"/>
                </a:solidFill>
              </a:rPr>
              <a:t>redoslijed aktivnosti</a:t>
            </a:r>
          </a:p>
        </p:txBody>
      </p:sp>
      <p:sp>
        <p:nvSpPr>
          <p:cNvPr id="7" name="Rectangle 6"/>
          <p:cNvSpPr/>
          <p:nvPr/>
        </p:nvSpPr>
        <p:spPr>
          <a:xfrm>
            <a:off x="7462982" y="2881745"/>
            <a:ext cx="4353903" cy="34636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sažeto propisati redoslijed aktivnosti s njihovim izvršiteljima vezanih uz postupak zapošljavanja</a:t>
            </a:r>
          </a:p>
          <a:p>
            <a:endParaRPr lang="hr-H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od podnošenja zahtjeva za suglasnosti MZO-u do sklapanja ugovora o radu s izabranim kandidatom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81988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576" y="-137518"/>
            <a:ext cx="10024848" cy="1589146"/>
          </a:xfrm>
        </p:spPr>
        <p:txBody>
          <a:bodyPr>
            <a:normAutofit/>
          </a:bodyPr>
          <a:lstStyle/>
          <a:p>
            <a:pPr algn="ctr"/>
            <a:r>
              <a:rPr lang="hr-HR" sz="2400" b="1" dirty="0"/>
              <a:t/>
            </a:r>
            <a:br>
              <a:rPr lang="hr-HR" sz="2400" b="1" dirty="0"/>
            </a:br>
            <a:r>
              <a:rPr lang="hr-HR" sz="2400" b="1" dirty="0"/>
              <a:t/>
            </a:r>
            <a:br>
              <a:rPr lang="hr-HR" sz="2400" b="1" dirty="0"/>
            </a:br>
            <a:r>
              <a:rPr lang="hr-HR" sz="2400" b="1" dirty="0"/>
              <a:t>                      o rezultatima natječaja</a:t>
            </a:r>
            <a:endParaRPr lang="hr-HR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26037" y="2027684"/>
            <a:ext cx="3978681" cy="29851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b="1" dirty="0">
                <a:solidFill>
                  <a:srgbClr val="FFFF00"/>
                </a:solidFill>
              </a:rPr>
              <a:t>TKU</a:t>
            </a:r>
            <a:r>
              <a:rPr lang="hr-HR" dirty="0"/>
              <a:t> – poslodavac je u obvezi na isti način i u istom roku obavijestiti sve kandidate o rezultatima natječaja koji se raspisuje radi zasnivanja radnog odnosa za sve poslove u javnim službama</a:t>
            </a:r>
          </a:p>
        </p:txBody>
      </p:sp>
      <p:sp>
        <p:nvSpPr>
          <p:cNvPr id="5" name="Rectangle 4"/>
          <p:cNvSpPr/>
          <p:nvPr/>
        </p:nvSpPr>
        <p:spPr>
          <a:xfrm>
            <a:off x="5558835" y="2027684"/>
            <a:ext cx="5767754" cy="29171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dirty="0"/>
              <a:t>kada u natječajnom postupku sudjeluju osobe koje ostvaruju prednosti pri zapošljavanju, obveza obavještavanja proizlazi iz </a:t>
            </a:r>
            <a:r>
              <a:rPr lang="hr-HR" b="1" dirty="0">
                <a:solidFill>
                  <a:srgbClr val="FFFF00"/>
                </a:solidFill>
              </a:rPr>
              <a:t>posebnih propisa</a:t>
            </a:r>
            <a:r>
              <a:rPr lang="hr-HR" dirty="0"/>
              <a:t>, koji obvezuju pravnu osobu koja je objavila natječaj da u roku od 15 dana od dana sklapanja ugovora o radu s izabranim kandidatom o istome obavijesti osobu koja je po raspisanom javnom natječaju ili oglasu podnijela prijavu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531" y="208002"/>
            <a:ext cx="2886432" cy="1589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20303" y="5152134"/>
            <a:ext cx="7376458" cy="1541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b="1" dirty="0">
                <a:solidFill>
                  <a:srgbClr val="FFFF00"/>
                </a:solidFill>
              </a:rPr>
              <a:t>Zakon o pravu na pristup informacijama </a:t>
            </a:r>
            <a:r>
              <a:rPr lang="hr-HR" dirty="0"/>
              <a:t>- tijela javne vlasti trebaju sve informacije objavljivati na svojim internet stranicama, na lako pretraživ način i u strojno čitljivom obliku, uključujući i objavu informacija vezanih uz natječajne postupke koje provode </a:t>
            </a:r>
          </a:p>
        </p:txBody>
      </p:sp>
    </p:spTree>
    <p:extLst>
      <p:ext uri="{BB962C8B-B14F-4D97-AF65-F5344CB8AC3E}">
        <p14:creationId xmlns:p14="http://schemas.microsoft.com/office/powerpoint/2010/main" val="2268407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49" y="166978"/>
            <a:ext cx="2933700" cy="1552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4868" y="3484564"/>
            <a:ext cx="2152650" cy="2124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135" y="1924387"/>
            <a:ext cx="1828800" cy="1905000"/>
          </a:xfrm>
          <a:prstGeom prst="rect">
            <a:avLst/>
          </a:prstGeom>
        </p:spPr>
      </p:pic>
      <p:sp>
        <p:nvSpPr>
          <p:cNvPr id="11" name="AutoShape 6" descr="Image result for računovođe karikature"/>
          <p:cNvSpPr>
            <a:spLocks noChangeAspect="1" noChangeArrowheads="1"/>
          </p:cNvSpPr>
          <p:nvPr/>
        </p:nvSpPr>
        <p:spPr bwMode="auto">
          <a:xfrm>
            <a:off x="8079793" y="418863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 dirty="0"/>
          </a:p>
        </p:txBody>
      </p:sp>
      <p:sp>
        <p:nvSpPr>
          <p:cNvPr id="12" name="AutoShape 8" descr="Image result for računovođe karikature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86742" y="3179664"/>
            <a:ext cx="1906520" cy="27338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782" y="230931"/>
            <a:ext cx="1812822" cy="2447098"/>
          </a:xfrm>
          <a:prstGeom prst="rect">
            <a:avLst/>
          </a:prstGeom>
        </p:spPr>
      </p:pic>
      <p:sp>
        <p:nvSpPr>
          <p:cNvPr id="17" name="AutoShape 12" descr="Image result for računovođe karikature"/>
          <p:cNvSpPr>
            <a:spLocks noChangeAspect="1" noChangeArrowheads="1"/>
          </p:cNvSpPr>
          <p:nvPr/>
        </p:nvSpPr>
        <p:spPr bwMode="auto">
          <a:xfrm>
            <a:off x="12065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 dirty="0"/>
          </a:p>
        </p:txBody>
      </p:sp>
      <p:sp>
        <p:nvSpPr>
          <p:cNvPr id="18" name="AutoShape 14" descr="Image result for računovođe karikature"/>
          <p:cNvSpPr>
            <a:spLocks noChangeAspect="1" noChangeArrowheads="1"/>
          </p:cNvSpPr>
          <p:nvPr/>
        </p:nvSpPr>
        <p:spPr bwMode="auto">
          <a:xfrm>
            <a:off x="27305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38" y="3944477"/>
            <a:ext cx="2044242" cy="292607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775" y="4090357"/>
            <a:ext cx="1636674" cy="276316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94" y="3979243"/>
            <a:ext cx="1646381" cy="266937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3130" y="97857"/>
            <a:ext cx="2110132" cy="230208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814" y="3310285"/>
            <a:ext cx="1764339" cy="319384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186" y="230931"/>
            <a:ext cx="1913104" cy="148862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82" y="2077096"/>
            <a:ext cx="2522493" cy="178308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896" y="230931"/>
            <a:ext cx="2127280" cy="244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823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2800" b="1" dirty="0"/>
              <a:t/>
            </a:r>
            <a:br>
              <a:rPr lang="hr-HR" sz="2800" b="1" dirty="0"/>
            </a:br>
            <a:r>
              <a:rPr lang="hr-HR" sz="2800" b="1" dirty="0"/>
              <a:t>ZAPOŠLJAVANJE</a:t>
            </a:r>
            <a:r>
              <a:rPr lang="hr-HR" sz="2800" dirty="0"/>
              <a:t> </a:t>
            </a:r>
            <a:r>
              <a:rPr lang="hr-HR" sz="2800" b="1" dirty="0"/>
              <a:t>BEZ NATJEČAJA</a:t>
            </a:r>
            <a:r>
              <a:rPr lang="hr-HR" sz="2800" dirty="0"/>
              <a:t/>
            </a:r>
            <a:br>
              <a:rPr lang="hr-HR" sz="2800" dirty="0"/>
            </a:br>
            <a:endParaRPr lang="hr-HR" sz="2800" dirty="0"/>
          </a:p>
        </p:txBody>
      </p:sp>
      <p:sp>
        <p:nvSpPr>
          <p:cNvPr id="6" name="Rectangle 5"/>
          <p:cNvSpPr/>
          <p:nvPr/>
        </p:nvSpPr>
        <p:spPr>
          <a:xfrm>
            <a:off x="1634837" y="2588813"/>
            <a:ext cx="94395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hr-HR" sz="2000" b="1" dirty="0"/>
              <a:t>zapošljavanje do 60 dana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hr-HR" sz="2000" b="1" dirty="0"/>
              <a:t>zapošljavanje organizacijskog viška</a:t>
            </a:r>
            <a:endParaRPr lang="hr-HR" sz="2000" dirty="0"/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hr-HR" sz="2000" b="1" dirty="0"/>
              <a:t>zapošljavanje do punog radnog vremena s radnikom koji je u školi zaposlen na neodređeno nepuno radno vrijeme</a:t>
            </a:r>
            <a:endParaRPr lang="hr-HR" sz="2000" dirty="0"/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hr-HR" sz="2000" b="1" dirty="0"/>
              <a:t>sporazum školskih ustanova o zamjeni radnika</a:t>
            </a:r>
            <a:endParaRPr lang="hr-HR" sz="2000" dirty="0"/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hr-HR" sz="2000" b="1" dirty="0"/>
              <a:t>zapošljavanje vjeroučitelja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1335171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0517" y="202632"/>
            <a:ext cx="4480572" cy="2167706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1800" dirty="0"/>
              <a:t>ravnatelj odlučuje </a:t>
            </a:r>
            <a:r>
              <a:rPr lang="hr-HR" sz="1800" dirty="0">
                <a:solidFill>
                  <a:schemeClr val="accent3"/>
                </a:solidFill>
              </a:rPr>
              <a:t>o zasnivanju i prestanku </a:t>
            </a:r>
            <a:r>
              <a:rPr lang="hr-HR" sz="1800" dirty="0"/>
              <a:t>radnog odnosa uz prethodnu suglasnost školskog odbora</a:t>
            </a:r>
            <a:br>
              <a:rPr lang="hr-HR" sz="1800" dirty="0"/>
            </a:br>
            <a:endParaRPr lang="hr-HR" sz="1800" dirty="0"/>
          </a:p>
        </p:txBody>
      </p:sp>
      <p:pic>
        <p:nvPicPr>
          <p:cNvPr id="1028" name="Picture 4" descr="Slikovni rezultat za ravnatelj i školski odbor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80337" y="3071828"/>
            <a:ext cx="3121152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21943" y="4745180"/>
            <a:ext cx="4729146" cy="3171918"/>
          </a:xfrm>
        </p:spPr>
        <p:txBody>
          <a:bodyPr>
            <a:norm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hr-HR" sz="1800" dirty="0"/>
              <a:t>izuzetak – ravnatelj može samostalno, bez suglasnosti školskog odbora, zaposliti osobu kada je zapošljavanje potrebno zbog obavljanja poslova koji ne trpe odgodu – najdulje </a:t>
            </a:r>
            <a:r>
              <a:rPr lang="hr-HR" sz="1800" b="1" dirty="0">
                <a:solidFill>
                  <a:srgbClr val="00B0F0"/>
                </a:solidFill>
              </a:rPr>
              <a:t>do 60 dana</a:t>
            </a:r>
          </a:p>
          <a:p>
            <a:endParaRPr lang="hr-HR" sz="1800" dirty="0"/>
          </a:p>
          <a:p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176" y="111925"/>
            <a:ext cx="4480573" cy="31719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491AA9-D2AF-47AE-907B-9194AA6745D4}"/>
              </a:ext>
            </a:extLst>
          </p:cNvPr>
          <p:cNvSpPr txBox="1"/>
          <p:nvPr/>
        </p:nvSpPr>
        <p:spPr>
          <a:xfrm>
            <a:off x="221943" y="2822178"/>
            <a:ext cx="53562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r-HR" alt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ako se školski odbor  ne očituje u roku </a:t>
            </a:r>
          </a:p>
          <a:p>
            <a:pPr>
              <a:spcBef>
                <a:spcPts val="0"/>
              </a:spcBef>
            </a:pPr>
            <a:r>
              <a:rPr lang="hr-HR" altLang="en-US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   </a:t>
            </a:r>
            <a:r>
              <a:rPr lang="hr-HR" alt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od 10 dana od dana dostave zahtjeva za</a:t>
            </a:r>
          </a:p>
          <a:p>
            <a:pPr>
              <a:spcBef>
                <a:spcPts val="0"/>
              </a:spcBef>
            </a:pPr>
            <a:r>
              <a:rPr lang="hr-HR" altLang="en-US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  </a:t>
            </a:r>
            <a:r>
              <a:rPr lang="hr-HR" alt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suglasnošću, smatra se da je dao suglasnost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104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A7CCE-81DC-492A-88D1-13B809C3C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60" y="436255"/>
            <a:ext cx="5748520" cy="93215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hr-HR" sz="1800" b="1" dirty="0"/>
              <a:t>ravnatelj sklapa u ime škole ugovor o radu s radnikom</a:t>
            </a:r>
            <a:endParaRPr lang="en-US" sz="1800" b="1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4F55C264-1E20-4EE1-9223-EB80E80AEC5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8" r="20806" b="1"/>
          <a:stretch/>
        </p:blipFill>
        <p:spPr>
          <a:xfrm>
            <a:off x="6246921" y="0"/>
            <a:ext cx="6143648" cy="685799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0EB1F0-FA30-469F-8161-BDB2979CB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4186" y="1491450"/>
            <a:ext cx="5974672" cy="5366540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r-HR" b="1" dirty="0"/>
              <a:t>na neodređeno vrijeme - </a:t>
            </a:r>
            <a:r>
              <a:rPr lang="hr-HR" dirty="0"/>
              <a:t>ako ZR-om ili ZOOOSŠ-om nije drukčije određeno</a:t>
            </a:r>
            <a:endParaRPr lang="hr-HR" b="1" dirty="0"/>
          </a:p>
          <a:p>
            <a:pPr>
              <a:buFont typeface="Arial" panose="020B0604020202020204" pitchFamily="34" charset="0"/>
              <a:buChar char="•"/>
            </a:pPr>
            <a:r>
              <a:rPr lang="hr-HR" b="1" dirty="0"/>
              <a:t>na određeno vrijeme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hr-HR" sz="1800" b="1" dirty="0"/>
              <a:t>ZR</a:t>
            </a:r>
          </a:p>
          <a:p>
            <a:pPr marL="457200" lvl="1" indent="0">
              <a:buNone/>
            </a:pPr>
            <a:r>
              <a:rPr lang="hr-HR" sz="1800" b="1" dirty="0"/>
              <a:t>- </a:t>
            </a:r>
            <a:r>
              <a:rPr lang="hr-HR" sz="1800" dirty="0"/>
              <a:t>radi </a:t>
            </a:r>
            <a:r>
              <a:rPr lang="hr-HR" sz="1800" b="1" dirty="0"/>
              <a:t> </a:t>
            </a:r>
            <a:r>
              <a:rPr lang="hr-HR" sz="1800" dirty="0"/>
              <a:t>zasnivanja radnog odnosa čiji je prestanak unaprijed utvrđen rokom, izvršenjem određenog posla ili nastupanjem određenog događaja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hr-HR" sz="1800" b="1" dirty="0"/>
              <a:t>ZOOOSŠ</a:t>
            </a:r>
            <a:r>
              <a:rPr lang="hr-HR" sz="1800" dirty="0"/>
              <a:t> </a:t>
            </a:r>
          </a:p>
          <a:p>
            <a:pPr marL="457200" lvl="1" indent="0">
              <a:buNone/>
            </a:pPr>
            <a:r>
              <a:rPr lang="hr-HR" sz="1800" dirty="0"/>
              <a:t>- kad se zbog obavljanja poslova koji ne trpe odgodu, zasniva radni odnos bez natječaja ne dulje od 60 dana</a:t>
            </a:r>
          </a:p>
          <a:p>
            <a:pPr marL="457200" lvl="1" indent="0">
              <a:buNone/>
            </a:pPr>
            <a:r>
              <a:rPr lang="hr-HR" sz="1800" dirty="0"/>
              <a:t>- s osobom koja ne ispunjava uvjete </a:t>
            </a:r>
          </a:p>
          <a:p>
            <a:pPr marL="457200" lvl="2" indent="0">
              <a:buNone/>
            </a:pPr>
            <a:r>
              <a:rPr lang="hr-HR" sz="1800" dirty="0"/>
              <a:t>- s osobom koja zamjenjuje ravnatelja ili v.d. ravnatelja</a:t>
            </a:r>
          </a:p>
          <a:p>
            <a:pPr marL="457200" lvl="2" indent="0">
              <a:buNone/>
            </a:pPr>
            <a:r>
              <a:rPr lang="hr-HR" sz="1800" dirty="0"/>
              <a:t>  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525353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5687" y="746448"/>
            <a:ext cx="3385496" cy="1082352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/>
          </a:bodyPr>
          <a:lstStyle/>
          <a:p>
            <a:pPr algn="ctr"/>
            <a:r>
              <a:rPr lang="hr-HR" sz="2400" b="1" dirty="0"/>
              <a:t/>
            </a:r>
            <a:br>
              <a:rPr lang="hr-HR" sz="2400" b="1" dirty="0"/>
            </a:br>
            <a:r>
              <a:rPr lang="hr-HR" sz="2400" b="1" dirty="0"/>
              <a:t>DOPUNSKI RAD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sz="1800" dirty="0"/>
          </a:p>
          <a:p>
            <a:r>
              <a:rPr lang="hr-HR" sz="1800" dirty="0"/>
              <a:t>ZR omogućuje radniku koji radi u punom radnom vremenu kod jednog poslodavca ili kod više poslodavaca u nepunom radnom vremenu koje ukupno čini puno radno vrijeme, sklapanje ugovora o radu s drugim poslodavcem u najdužem trajanju do osam sati tjedno, odnosno do sto osamdeset sati godišnje, pod uvjetom da je poslodavac odnosno poslodavci s kojima radnik već prethodno ima sklopljen ugovor o radu, radniku za takav rad daju pisanu suglasnost, kako bi on nakon dobivene suglasnosti mogao sklopiti ugovor o radu s drugim poslodavcem</a:t>
            </a:r>
          </a:p>
          <a:p>
            <a:r>
              <a:rPr lang="hr-HR" sz="1800" dirty="0"/>
              <a:t>ugovor o radu za dopunski rad može se sklopiti samo s </a:t>
            </a:r>
            <a:r>
              <a:rPr lang="hr-HR" sz="1800" u="sng" dirty="0"/>
              <a:t>drugim</a:t>
            </a:r>
            <a:r>
              <a:rPr lang="hr-HR" sz="1800" dirty="0"/>
              <a:t> poslodavcem, a nikako s postojećim poslodavcem/poslodavcima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958930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C8AD29B-ACE3-483E-891C-41301901D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823" y="0"/>
            <a:ext cx="8947522" cy="994342"/>
          </a:xfrm>
        </p:spPr>
        <p:txBody>
          <a:bodyPr/>
          <a:lstStyle/>
          <a:p>
            <a:pPr algn="ctr"/>
            <a:r>
              <a:rPr lang="hr-HR" sz="2800" dirty="0"/>
              <a:t/>
            </a:r>
            <a:br>
              <a:rPr lang="hr-HR" sz="2800" dirty="0"/>
            </a:br>
            <a:r>
              <a:rPr lang="hr-HR" sz="2800" b="1" dirty="0"/>
              <a:t>Načini prestanka ugovora o radu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F6A1993-FCF3-4DF1-87F8-23C49DCC2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6114" y="1207363"/>
            <a:ext cx="5316310" cy="5415379"/>
          </a:xfrm>
          <a:ln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pPr fontAlgn="base">
              <a:buFont typeface="Wingdings" panose="05000000000000000000" pitchFamily="2" charset="2"/>
              <a:buChar char="q"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Članak 112. ZR-a</a:t>
            </a:r>
          </a:p>
          <a:p>
            <a:pPr marL="0" indent="0" algn="just" fontAlgn="base">
              <a:buNone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Ugovor o radu prestaje:</a:t>
            </a:r>
          </a:p>
          <a:p>
            <a:pPr marL="0" indent="0" algn="just" fontAlgn="base">
              <a:buNone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1) smrću radnika</a:t>
            </a:r>
          </a:p>
          <a:p>
            <a:pPr marL="0" indent="0" algn="just" fontAlgn="base">
              <a:buNone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2) smrću poslodavca fizičke osobe ili prestankom obrta po sili zakona ili brisanjem trgovca pojedinca iz registra u skladu s posebnim propisima</a:t>
            </a:r>
          </a:p>
          <a:p>
            <a:pPr marL="0" indent="0" algn="just" fontAlgn="base">
              <a:buNone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3) istekom vremena na koje je sklopljen ugovor o radu na određeno vrijeme</a:t>
            </a:r>
          </a:p>
          <a:p>
            <a:pPr marL="0" indent="0" algn="just" fontAlgn="base">
              <a:buNone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4) kada radnik navrši šezdeset pet godina života i petnaest godina mirovinskog staža, osim ako se poslodavac i radnik drukčije ne dogovore</a:t>
            </a:r>
          </a:p>
          <a:p>
            <a:pPr marL="0" indent="0" algn="just" fontAlgn="base">
              <a:buNone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5) sporazumom radnika i poslodavca</a:t>
            </a:r>
          </a:p>
          <a:p>
            <a:pPr marL="0" indent="0" algn="just" fontAlgn="base">
              <a:buNone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6) dostavom pravomoćnog rješenja o priznanju prava na invalidsku mirovinu zbog potpunog gubitka radne sposobnosti za rad</a:t>
            </a:r>
          </a:p>
          <a:p>
            <a:pPr marL="0" indent="0" algn="just" fontAlgn="base">
              <a:buNone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7) otkazom</a:t>
            </a:r>
          </a:p>
          <a:p>
            <a:pPr marL="0" indent="0" algn="just" fontAlgn="base">
              <a:buNone/>
            </a:pPr>
            <a:r>
              <a:rPr lang="hr-HR" sz="1600" b="0" i="0" dirty="0">
                <a:solidFill>
                  <a:schemeClr val="tx2"/>
                </a:solidFill>
                <a:effectLst/>
                <a:latin typeface="Minion Pro"/>
              </a:rPr>
              <a:t>8) odlukom nadležnog suda.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47B63564-B512-4A5E-8658-3CC5ACB9E0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89577" y="1207363"/>
            <a:ext cx="5113538" cy="3284738"/>
          </a:xfrm>
          <a:ln>
            <a:solidFill>
              <a:schemeClr val="accent2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hr-HR" sz="1700" dirty="0">
                <a:latin typeface="Minion Pro"/>
              </a:rPr>
              <a:t>Članak 112. ZOOOSŠ-a</a:t>
            </a:r>
          </a:p>
          <a:p>
            <a:pPr marL="0" indent="0">
              <a:buNone/>
            </a:pPr>
            <a:r>
              <a:rPr lang="pl-PL" sz="1600" dirty="0">
                <a:solidFill>
                  <a:schemeClr val="tx2"/>
                </a:solidFill>
                <a:latin typeface="Minion Pro"/>
              </a:rPr>
              <a:t>(</a:t>
            </a:r>
            <a:r>
              <a:rPr lang="pl-PL" sz="1700" dirty="0">
                <a:solidFill>
                  <a:schemeClr val="tx2"/>
                </a:solidFill>
                <a:latin typeface="Minion Pro"/>
              </a:rPr>
              <a:t>1) </a:t>
            </a:r>
            <a:r>
              <a:rPr lang="pl-PL" sz="1700" b="0" i="0" dirty="0">
                <a:solidFill>
                  <a:schemeClr val="tx2"/>
                </a:solidFill>
                <a:effectLst/>
                <a:latin typeface="Minion Pro"/>
              </a:rPr>
              <a:t>Radniku školske ustanove ugovor o radu prestaje sukladno općim propisima o radu.</a:t>
            </a:r>
            <a:endParaRPr lang="hr-HR" sz="1700" dirty="0">
              <a:solidFill>
                <a:schemeClr val="tx2"/>
              </a:solidFill>
              <a:latin typeface="Minion Pro"/>
            </a:endParaRPr>
          </a:p>
          <a:p>
            <a:pPr marL="0" indent="0" algn="just" fontAlgn="base">
              <a:buNone/>
            </a:pPr>
            <a:r>
              <a:rPr lang="hr-HR" sz="1700" b="0" i="0" dirty="0">
                <a:solidFill>
                  <a:schemeClr val="tx2"/>
                </a:solidFill>
                <a:effectLst/>
                <a:latin typeface="Minion Pro"/>
              </a:rPr>
              <a:t>(2) Iznimno od stavka 1. ovoga članka radniku školske ustanove ugovor o radu prestaje s navršenih 65 godina života i 15 godina mirovinskog staža.</a:t>
            </a:r>
          </a:p>
          <a:p>
            <a:pPr marL="0" indent="0" algn="just" fontAlgn="base">
              <a:buNone/>
            </a:pPr>
            <a:r>
              <a:rPr lang="hr-HR" sz="1700" b="0" i="0" dirty="0">
                <a:solidFill>
                  <a:schemeClr val="tx2"/>
                </a:solidFill>
                <a:effectLst/>
                <a:latin typeface="Minion Pro"/>
              </a:rPr>
              <a:t>(3) Iznimno od stavka 1. ovog članka, radnicima školske ustanove iz članka 100. ovog Zakona, ugovor o radu prestaje istekom školske godine u kojoj su navršili 65 godina života i 15 godina mirovinskog staža.</a:t>
            </a:r>
            <a:endParaRPr lang="hr-HR" sz="1700" dirty="0">
              <a:solidFill>
                <a:schemeClr val="tx2"/>
              </a:solidFill>
              <a:latin typeface="Minion Pro"/>
            </a:endParaRP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EC1AE6CB-67D1-4867-B7B8-FC83B152AAF9}"/>
              </a:ext>
            </a:extLst>
          </p:cNvPr>
          <p:cNvSpPr/>
          <p:nvPr/>
        </p:nvSpPr>
        <p:spPr>
          <a:xfrm>
            <a:off x="6489577" y="5051393"/>
            <a:ext cx="5113537" cy="1047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1600" dirty="0"/>
              <a:t>mogućnost rada iz mirovine do</a:t>
            </a:r>
            <a:endParaRPr lang="hr-HR" dirty="0"/>
          </a:p>
        </p:txBody>
      </p:sp>
      <p:sp>
        <p:nvSpPr>
          <p:cNvPr id="6" name="Strelica: gore 5">
            <a:extLst>
              <a:ext uri="{FF2B5EF4-FFF2-40B4-BE49-F238E27FC236}">
                <a16:creationId xmlns:a16="http://schemas.microsoft.com/office/drawing/2014/main" id="{D2BA1BD5-F0DD-40B2-BEF2-7BBB4EE997CB}"/>
              </a:ext>
            </a:extLst>
          </p:cNvPr>
          <p:cNvSpPr/>
          <p:nvPr/>
        </p:nvSpPr>
        <p:spPr>
          <a:xfrm>
            <a:off x="9596762" y="4048217"/>
            <a:ext cx="2006353" cy="1526959"/>
          </a:xfrm>
          <a:prstGeom prst="upArrow">
            <a:avLst>
              <a:gd name="adj1" fmla="val 50000"/>
              <a:gd name="adj2" fmla="val 50581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29032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E71A6F4-491B-49FA-94C8-3274E93AF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399452"/>
            <a:ext cx="9056535" cy="905565"/>
          </a:xfrm>
        </p:spPr>
        <p:txBody>
          <a:bodyPr/>
          <a:lstStyle/>
          <a:p>
            <a:pPr algn="ctr"/>
            <a:r>
              <a:rPr lang="hr-HR" sz="2800" b="1" dirty="0"/>
              <a:t>Otkaz ugovora o radu</a:t>
            </a:r>
            <a:endParaRPr lang="hr-HR" sz="2800" dirty="0"/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C82882F5-7BA7-4E18-B7AA-08087149551C}"/>
              </a:ext>
            </a:extLst>
          </p:cNvPr>
          <p:cNvSpPr/>
          <p:nvPr/>
        </p:nvSpPr>
        <p:spPr>
          <a:xfrm>
            <a:off x="313855" y="1490339"/>
            <a:ext cx="5317724" cy="387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Čl. 115. ZR-a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8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Redoviti otkaz </a:t>
            </a: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uz propisani ili ugovoreni otkazni rok </a:t>
            </a:r>
            <a:endParaRPr lang="sr-Latn-RS" altLang="sr-Latn-RS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1) ako prestane potreba za obavljanjem određenog posla zbog gospodarskih, tehnoloških ili organizacijskih razloga (poslovno </a:t>
            </a:r>
            <a:r>
              <a:rPr kumimoji="0" lang="sr-Latn-RS" altLang="sr-Latn-RS" sz="18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uvjetovani</a:t>
            </a: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otkaz)</a:t>
            </a:r>
            <a:endParaRPr kumimoji="0" lang="sr-Latn-RS" altLang="sr-Latn-RS" sz="105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2) ako radnik nije u mogućnosti uredno izvršavati svoje obveze iz radnog odnosa zbog određenih trajnih osobina ili sposobnosti (osobno </a:t>
            </a:r>
            <a:r>
              <a:rPr kumimoji="0" lang="sr-Latn-RS" altLang="sr-Latn-RS" sz="18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uvjetovani</a:t>
            </a: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otkaz)</a:t>
            </a:r>
            <a:endParaRPr kumimoji="0" lang="sr-Latn-RS" altLang="sr-Latn-RS" sz="105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3) ako radnik krši obveze iz radnog odnosa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(otkaz </a:t>
            </a:r>
            <a:r>
              <a:rPr kumimoji="0" lang="sr-Latn-RS" altLang="sr-Latn-RS" sz="18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uvjetovan</a:t>
            </a: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sr-Latn-RS" altLang="sr-Latn-RS" sz="18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skrivljenim</a:t>
            </a: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ponašanjem radnika)</a:t>
            </a:r>
            <a:endParaRPr kumimoji="0" lang="sr-Latn-RS" altLang="sr-Latn-RS" sz="105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4) ako radnik nije zadovoljio na probnom radu (otkaz zbog </a:t>
            </a:r>
            <a:r>
              <a:rPr kumimoji="0" lang="sr-Latn-RS" altLang="sr-Latn-RS" sz="18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nezadovoljavanja</a:t>
            </a: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na probnom radu).</a:t>
            </a:r>
            <a:endParaRPr kumimoji="0" lang="sr-Latn-RS" altLang="sr-Latn-RS" sz="105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494A4FAA-C397-42FF-9224-8F768A4AA88B}"/>
              </a:ext>
            </a:extLst>
          </p:cNvPr>
          <p:cNvSpPr/>
          <p:nvPr/>
        </p:nvSpPr>
        <p:spPr>
          <a:xfrm>
            <a:off x="6191350" y="1055333"/>
            <a:ext cx="5865004" cy="474733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Latn-RS" altLang="sr-Latn-RS" dirty="0">
                <a:solidFill>
                  <a:schemeClr val="bg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Čl. 116. ZR-a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Latn-RS" altLang="sr-Latn-RS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Izvanredni otkaz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1) Poslodavac i radnik imaju opravdani razlog za otkaz ugovora o radu sklopljenog na neodređeno ili određeno </a:t>
            </a:r>
            <a:r>
              <a:rPr kumimoji="0" lang="sr-Latn-RS" altLang="sr-Latn-RS" sz="1800" b="0" i="0" u="none" strike="noStrike" cap="none" normalizeH="0" baseline="0" dirty="0" err="1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vrijeme</a:t>
            </a: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bez obveze </a:t>
            </a:r>
            <a:r>
              <a:rPr kumimoji="0" lang="sr-Latn-RS" altLang="sr-Latn-RS" sz="1800" b="0" i="0" u="none" strike="noStrike" cap="none" normalizeH="0" baseline="0" dirty="0" err="1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poštivanja</a:t>
            </a:r>
            <a:r>
              <a:rPr kumimoji="0" lang="sr-Latn-RS" altLang="sr-Latn-RS" sz="1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propisanog ili ugovorenog otkaznoga roka (izvanredni otkaz), ako zbog osobito teške povrede obveze iz radnog odnosa ili neke druge osobito važne činjenice, uz uvažavanje svih okolnosti i interesa obiju ugovornih stranaka, nastavak radnog odnosa nije moguć.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2) Ugovor o radu može se izvanredno otkazati samo u roku od 15 dana od dana saznanja za činjenicu na kojoj se izvanredni otkaz temelji.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(3) Stranka ugovora o radu koja, izvanredno otkaže ugovor o radu, ima pravo od stranke koja je kriva za otkaz tražiti naknadu štete zbog neizvršenja ugovorom o radu preuzetih obveza.</a:t>
            </a:r>
            <a:r>
              <a:rPr kumimoji="0" lang="sr-Latn-RS" altLang="sr-Latn-RS" sz="105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sr-Latn-RS" altLang="sr-Latn-R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altLang="sr-Latn-RS" sz="1050" b="0" i="0" u="none" strike="noStrike" cap="none" normalizeH="0" baseline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D7ECA558-2A9D-49F0-A9C9-64B1FC6E2ABF}"/>
              </a:ext>
            </a:extLst>
          </p:cNvPr>
          <p:cNvSpPr/>
          <p:nvPr/>
        </p:nvSpPr>
        <p:spPr>
          <a:xfrm>
            <a:off x="394223" y="199746"/>
            <a:ext cx="3133817" cy="11452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dirty="0">
                <a:latin typeface="Minion Pro"/>
              </a:rPr>
              <a:t>čl. 34. ZR-a – zabrana otkaza za vrijeme trudnoće, korištenja </a:t>
            </a:r>
            <a:r>
              <a:rPr lang="hr-HR" dirty="0" err="1">
                <a:latin typeface="Minion Pro"/>
              </a:rPr>
              <a:t>rodiljnog</a:t>
            </a:r>
            <a:r>
              <a:rPr lang="hr-HR" dirty="0">
                <a:latin typeface="Minion Pro"/>
              </a:rPr>
              <a:t>, roditeljskog……  </a:t>
            </a:r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C3785117-EE83-43B9-AC8B-37BE9F066B4F}"/>
              </a:ext>
            </a:extLst>
          </p:cNvPr>
          <p:cNvSpPr/>
          <p:nvPr/>
        </p:nvSpPr>
        <p:spPr>
          <a:xfrm>
            <a:off x="1618873" y="5642870"/>
            <a:ext cx="8439528" cy="105533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Čl. 106. st. 4. ZOOOSŠ-a</a:t>
            </a:r>
          </a:p>
          <a:p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Otkaz ugovora o radu u slučaju pravomoćne osude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hr-HR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izvanredni otkaz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u roku od 15 dana od dana saznanja za presudu </a:t>
            </a:r>
            <a:r>
              <a:rPr lang="hr-HR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ili redoviti otkaz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skrivljen ponašanjem radnika, po proteku tog roka, sa zahtjevom radniku da prestane raditi tijekom otkaznog roka</a:t>
            </a:r>
          </a:p>
        </p:txBody>
      </p:sp>
    </p:spTree>
    <p:extLst>
      <p:ext uri="{BB962C8B-B14F-4D97-AF65-F5344CB8AC3E}">
        <p14:creationId xmlns:p14="http://schemas.microsoft.com/office/powerpoint/2010/main" val="27037051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3D9736D-A190-44B5-8BD9-24D3975D0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558553"/>
            <a:ext cx="8825659" cy="1154837"/>
          </a:xfrm>
        </p:spPr>
        <p:txBody>
          <a:bodyPr/>
          <a:lstStyle/>
          <a:p>
            <a:pPr algn="ctr"/>
            <a:r>
              <a:rPr lang="sr-Latn-RS" altLang="sr-Latn-RS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sr-Latn-RS" altLang="sr-Latn-RS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sr-Latn-RS" altLang="sr-Latn-RS" sz="24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Postupak prije otkazivanja</a:t>
            </a:r>
            <a:endParaRPr lang="hr-H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DB24AAA7-6D2E-4EFF-906A-BAED29955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6997" y="1713389"/>
            <a:ext cx="8825659" cy="3480047"/>
          </a:xfrm>
          <a:ln>
            <a:solidFill>
              <a:schemeClr val="tx2"/>
            </a:solidFill>
          </a:ln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Čl. 119. ZR-a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(1) Prije redovitog otkazivanja </a:t>
            </a:r>
            <a:r>
              <a:rPr kumimoji="0" lang="sr-Latn-RS" altLang="sr-Latn-RS" b="0" i="0" u="none" strike="noStrike" cap="none" normalizeH="0" baseline="0" dirty="0" err="1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uvjetovanog</a:t>
            </a:r>
            <a:r>
              <a:rPr kumimoji="0" lang="sr-Latn-RS" altLang="sr-Latn-RS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ponašanjem radnika, poslodavac je dužan radnika pisano upozoriti na obvezu iz radnog odnosa i ukazati mu na mogućnost otkaza u slučaju nastavka povrede te obveze, osim ako postoje okolnosti zbog kojih nije opravdano očekivati od poslodavca da to učini.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altLang="sr-Latn-RS" b="0" i="0" u="none" strike="noStrike" cap="none" normalizeH="0" baseline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(2) Prije redovitog ili izvanrednog otkazivanja </a:t>
            </a:r>
            <a:r>
              <a:rPr kumimoji="0" lang="sr-Latn-RS" altLang="sr-Latn-RS" b="0" i="0" u="none" strike="noStrike" cap="none" normalizeH="0" baseline="0" dirty="0" err="1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uvjetovanog</a:t>
            </a:r>
            <a:r>
              <a:rPr kumimoji="0" lang="sr-Latn-RS" altLang="sr-Latn-RS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ponašanjem radnika, poslodavac je dužan omogućiti radniku da iznese svoju obranu, osim ako postoje okolnosti zbog kojih nije opravdano očekivati od poslodavca da to učini.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92347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478E01D-B356-444B-A0F5-029BD9FD0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hr-HR" sz="2800" dirty="0"/>
              <a:t/>
            </a:r>
            <a:br>
              <a:rPr lang="hr-HR" sz="2800" dirty="0"/>
            </a:br>
            <a:r>
              <a:rPr lang="hr-HR" sz="2800" dirty="0"/>
              <a:t>									</a:t>
            </a:r>
            <a:r>
              <a:rPr lang="hr-HR" sz="2800" b="1" dirty="0"/>
              <a:t>ORGANIZACIJSKI VIŠKOVI</a:t>
            </a:r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2B880740-3ECA-454B-BDA7-4ED85EF8A37A}"/>
              </a:ext>
            </a:extLst>
          </p:cNvPr>
          <p:cNvSpPr/>
          <p:nvPr/>
        </p:nvSpPr>
        <p:spPr>
          <a:xfrm>
            <a:off x="298788" y="1671257"/>
            <a:ext cx="2325949" cy="2687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dirty="0">
                <a:solidFill>
                  <a:schemeClr val="tx2"/>
                </a:solidFill>
                <a:latin typeface="Minion Pro"/>
              </a:rPr>
              <a:t>ZR - </a:t>
            </a:r>
            <a:r>
              <a:rPr lang="hr-HR" b="0" i="0" dirty="0">
                <a:solidFill>
                  <a:schemeClr val="tx2"/>
                </a:solidFill>
                <a:effectLst/>
                <a:latin typeface="Minion Pro"/>
              </a:rPr>
              <a:t>pri odlučivanju o poslovno uvjetovanom otkazu, poslodavac mora voditi računa o trajanju radnog odnosa, starosti i obvezama uzdržavanja koje terete radnika.</a:t>
            </a:r>
            <a:endParaRPr lang="hr-HR" dirty="0">
              <a:solidFill>
                <a:schemeClr val="tx2"/>
              </a:solidFill>
            </a:endParaRP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C0408BC2-2748-43A9-95DE-238F4B13FFC9}"/>
              </a:ext>
            </a:extLst>
          </p:cNvPr>
          <p:cNvSpPr/>
          <p:nvPr/>
        </p:nvSpPr>
        <p:spPr>
          <a:xfrm>
            <a:off x="2796132" y="1673474"/>
            <a:ext cx="2112886" cy="268546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dirty="0">
                <a:latin typeface="Minion Pro"/>
              </a:rPr>
              <a:t>Čl. 151. ZR-a</a:t>
            </a:r>
          </a:p>
          <a:p>
            <a:r>
              <a:rPr lang="hr-HR" dirty="0">
                <a:latin typeface="Minion Pro"/>
              </a:rPr>
              <a:t>-navedeni slučajevi kada poslodavac smije otkazati ugovor o radu samo uz prethodnu suglasnost RV-a 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DB9DA6AB-F6D4-483E-9988-4AE0D3699C84}"/>
              </a:ext>
            </a:extLst>
          </p:cNvPr>
          <p:cNvSpPr/>
          <p:nvPr/>
        </p:nvSpPr>
        <p:spPr>
          <a:xfrm>
            <a:off x="5041515" y="1659054"/>
            <a:ext cx="2664302" cy="26854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hr-HR" b="0" u="none" strike="noStrike" dirty="0">
                <a:solidFill>
                  <a:schemeClr val="tx2"/>
                </a:solidFill>
                <a:effectLst/>
                <a:latin typeface="Minion Pro Cond"/>
              </a:rPr>
              <a:t>Čl. 32. KU/OŠ i čl.42. </a:t>
            </a:r>
            <a:r>
              <a:rPr lang="hr-HR" dirty="0">
                <a:solidFill>
                  <a:schemeClr val="tx2"/>
                </a:solidFill>
                <a:latin typeface="Minion Pro Cond"/>
              </a:rPr>
              <a:t>KU/SŠ </a:t>
            </a:r>
          </a:p>
          <a:p>
            <a:pPr fontAlgn="base"/>
            <a:r>
              <a:rPr lang="hr-HR" b="0" u="none" strike="noStrike" dirty="0">
                <a:solidFill>
                  <a:schemeClr val="tx2"/>
                </a:solidFill>
                <a:effectLst/>
                <a:latin typeface="Minion Pro Cond"/>
              </a:rPr>
              <a:t>- zabrana otkaza bez prethodne suglasnosti sindikalnog povjerenika odnosno sindikalnog povjerenika s pravima i obvezama radničkog vijeća</a:t>
            </a:r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C8FC7422-528D-426F-B708-25E39500DED4}"/>
              </a:ext>
            </a:extLst>
          </p:cNvPr>
          <p:cNvSpPr/>
          <p:nvPr/>
        </p:nvSpPr>
        <p:spPr>
          <a:xfrm>
            <a:off x="8007920" y="1659056"/>
            <a:ext cx="3243742" cy="390724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r-HR" dirty="0">
              <a:latin typeface="Minion Pro"/>
            </a:endParaRPr>
          </a:p>
          <a:p>
            <a:r>
              <a:rPr lang="hr-HR" dirty="0">
                <a:latin typeface="Minion Pro"/>
              </a:rPr>
              <a:t>Čl. 33. KU/OŠ i čl. 42.st.3. KU/SŠ</a:t>
            </a:r>
            <a:r>
              <a:rPr lang="hr-HR" b="0" i="0" dirty="0">
                <a:solidFill>
                  <a:srgbClr val="231F20"/>
                </a:solidFill>
                <a:effectLst/>
                <a:latin typeface="Minion Pro"/>
              </a:rPr>
              <a:t> </a:t>
            </a:r>
            <a:r>
              <a:rPr lang="hr-HR" b="0" i="0" dirty="0">
                <a:solidFill>
                  <a:schemeClr val="tx2"/>
                </a:solidFill>
                <a:effectLst/>
                <a:latin typeface="Minion Pro"/>
              </a:rPr>
              <a:t>radniku s 56 g. ž. i 25 g. r. staža kod istog poslodavca, koji je utvrđen kao organizacijski višak i ostvaruje prednost pri zapošljavanju, poslodavac je dužan posredovati pri novom zapošljavanju u školi 12 mjeseci, a za to se vrijeme radniku ne može redovito otkazati ugovor o radu bez osobnog pristanka, osim u slučaju skrivljenog ponašanja.</a:t>
            </a:r>
            <a:r>
              <a:rPr lang="hr-HR" dirty="0">
                <a:solidFill>
                  <a:schemeClr val="tx2"/>
                </a:solidFill>
                <a:latin typeface="Minion Pro"/>
              </a:rPr>
              <a:t> </a:t>
            </a:r>
          </a:p>
          <a:p>
            <a:endParaRPr lang="hr-HR" dirty="0">
              <a:solidFill>
                <a:schemeClr val="tx2"/>
              </a:solidFill>
              <a:latin typeface="Minion Pro"/>
            </a:endParaRPr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B7F28B88-8837-4F8C-BB9E-466984BB0878}"/>
              </a:ext>
            </a:extLst>
          </p:cNvPr>
          <p:cNvSpPr/>
          <p:nvPr/>
        </p:nvSpPr>
        <p:spPr>
          <a:xfrm>
            <a:off x="298788" y="4856085"/>
            <a:ext cx="6986726" cy="140053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dirty="0">
                <a:latin typeface="Minion Pro"/>
              </a:rPr>
              <a:t>Škola je obvezna prijaviti nadležnom upravnom tijelu županije/Gradskom uredu Grada Zagreba, prestanak potrebe za radnikom nakon što je određenog radnika utvrdila organizacijskim viškom.</a:t>
            </a:r>
          </a:p>
        </p:txBody>
      </p:sp>
    </p:spTree>
    <p:extLst>
      <p:ext uri="{BB962C8B-B14F-4D97-AF65-F5344CB8AC3E}">
        <p14:creationId xmlns:p14="http://schemas.microsoft.com/office/powerpoint/2010/main" val="34259991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DD902CC-C639-485D-88D7-C13896F54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8017" y="419878"/>
            <a:ext cx="2817845" cy="718457"/>
          </a:xfr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/>
            <a:r>
              <a:rPr lang="hr-HR" sz="2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Otkazni rok</a:t>
            </a:r>
            <a:endParaRPr lang="hr-HR" sz="2800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A7BB955-FA60-48FB-8C31-A8ACC1CCF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381" y="1564524"/>
            <a:ext cx="9042917" cy="4873598"/>
          </a:xfrm>
          <a:solidFill>
            <a:schemeClr val="bg2">
              <a:lumMod val="60000"/>
              <a:lumOff val="40000"/>
            </a:schemeClr>
          </a:solidFill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endParaRPr lang="hr-HR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Otkazni rok </a:t>
            </a:r>
            <a:r>
              <a:rPr lang="hr-HR" sz="1800" b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počinje teći danom dostave otkaza </a:t>
            </a: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ugovora o radu</a:t>
            </a:r>
          </a:p>
          <a:p>
            <a:r>
              <a:rPr lang="hr-HR" sz="18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ne teče </a:t>
            </a: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za vrijeme trudnoće, korištenja </a:t>
            </a:r>
            <a:r>
              <a:rPr lang="hr-H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rodiljnog</a:t>
            </a: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roditeljskog, </a:t>
            </a:r>
            <a:r>
              <a:rPr lang="hr-H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posvojiteljskog</a:t>
            </a: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dopusta, rada s polovicom punog radnog vremena, rada u skraćenom radnom vremenu zbog pojačane njege djeteta, dopusta trudnice ili majke koja doji dijete, te dopusta ili rada u skraćenom radnom vremenu radi skrbi i njege djeteta s težim smetnjama u razvoju prema posebnom propisu te za vrijeme privremene nesposobnosti za rad tijekom liječenja ili oporavka od ozljede na radu ili profesionalne bolesti, te vršenja dužnosti i prava državljana u obrani</a:t>
            </a:r>
          </a:p>
          <a:p>
            <a:r>
              <a:rPr lang="hr-HR" sz="18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ne teče </a:t>
            </a: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niti za vrijeme privremene nesposobnosti za rad. </a:t>
            </a:r>
          </a:p>
          <a:p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Ako je došlo do prekida tijeka otkaznog roka zbog privremene nesposobnosti za rad radnika, radni odnos tom radniku prestaje najkasnije istekom šest mjeseci od dana uručenja odluke o otkazu ugovora o radu. </a:t>
            </a:r>
          </a:p>
          <a:p>
            <a:r>
              <a:rPr lang="hr-HR" sz="18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teče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 za vrijeme godišnjeg odmora, plaćenog dopusta te </a:t>
            </a:r>
            <a:r>
              <a:rPr lang="hr-HR" sz="1800" b="1" i="1" dirty="0">
                <a:latin typeface="Calibri" panose="020F0502020204030204" pitchFamily="34" charset="0"/>
                <a:cs typeface="Calibri" panose="020F0502020204030204" pitchFamily="34" charset="0"/>
              </a:rPr>
              <a:t>razdoblja privremene nesposobnost za rad radnika kojeg je poslodavac u otkaznom roku oslobodio obveze rada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, osim ako KU, pravilnikom o radu ili ugovorom o radu nije drukčije uređeno.</a:t>
            </a:r>
          </a:p>
          <a:p>
            <a:endParaRPr lang="hr-H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hr-HR" sz="1800" dirty="0"/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4FF39D96-7B32-4AFC-8251-BBAED49B2173}"/>
              </a:ext>
            </a:extLst>
          </p:cNvPr>
          <p:cNvSpPr/>
          <p:nvPr/>
        </p:nvSpPr>
        <p:spPr>
          <a:xfrm>
            <a:off x="9314278" y="41256"/>
            <a:ext cx="2676333" cy="1564524"/>
          </a:xfrm>
          <a:prstGeom prst="rect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hr-HR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kada ugovor o radu otkazuje radnik, otkazni rok ne može biti duži od mjesec dana</a:t>
            </a:r>
            <a:endParaRPr kumimoji="0" lang="hr-HR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66882D05-4AA8-45CA-8652-59502845183F}"/>
              </a:ext>
            </a:extLst>
          </p:cNvPr>
          <p:cNvSpPr/>
          <p:nvPr/>
        </p:nvSpPr>
        <p:spPr>
          <a:xfrm>
            <a:off x="9314278" y="1744825"/>
            <a:ext cx="2738539" cy="31630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trajanje otkaznog roka</a:t>
            </a: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ovisno o duljini radnog odnosa kod istog poslodavca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redoviti otkaz radi skrivljenog ponašanja otkazni rok u dužini polovice otkaznih rokova propisanih za druge slučajeve redovitog otkaza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hr-HR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hr-HR" dirty="0"/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9C4A3FD8-F368-4C59-9848-170520816D44}"/>
              </a:ext>
            </a:extLst>
          </p:cNvPr>
          <p:cNvSpPr/>
          <p:nvPr/>
        </p:nvSpPr>
        <p:spPr>
          <a:xfrm>
            <a:off x="222382" y="408306"/>
            <a:ext cx="3873758" cy="8304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odredbe se primjenjuju i na otkaz s ponudom izmijenjenog ugovora o radu</a:t>
            </a: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F2A6B014-1628-4A8A-BD6A-F43D00B82EE6}"/>
              </a:ext>
            </a:extLst>
          </p:cNvPr>
          <p:cNvSpPr/>
          <p:nvPr/>
        </p:nvSpPr>
        <p:spPr>
          <a:xfrm>
            <a:off x="9355876" y="5029199"/>
            <a:ext cx="2655341" cy="1408923"/>
          </a:xfrm>
          <a:prstGeom prst="rect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TKU – u staž kod istog poslodavca računa se neprekidni staž u javnim službama, bez obzira na promjenu poslodavca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3380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D1BC6C9-BA65-40BB-9A3E-BD994917D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111" y="175383"/>
            <a:ext cx="3245111" cy="638963"/>
          </a:xfrm>
          <a:solidFill>
            <a:schemeClr val="accent1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/>
            <a:r>
              <a:rPr lang="hr-HR" sz="2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Otpremnina</a:t>
            </a:r>
            <a:endParaRPr lang="hr-HR" sz="2800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E8E702D-F4AA-4022-9C91-AB50208FD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111" y="1461500"/>
            <a:ext cx="4805267" cy="5282200"/>
          </a:xfr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endParaRPr lang="hr-HR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pravo na otpremninu pripada radniku kojem poslodavac otkazuje, osim ako se otkazuje iz razloga uvjetovanih ponašanjem radnika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iznos otpremnine određuje se s obzirom na dužinu prethodnog neprekidnog trajanja radnog odnosa s tim poslodavcem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najmanje 1/3 prosječne mjesečne plaće koju je radnik ostvario u tri mjeseca prije prestanka ugovora o radu, za svaku navršenu godinu rada kod tog poslodavca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ako zakonom, KU, pravilnikom o radu ili ugovorom o radu nije određeno drukčije, ukupan iznos otpremnine ne može biti veći od 6 prosječnih mjesečnih plaća koje je radnik ostvario u tri mjeseca prije prestanka ugovora o radu</a:t>
            </a:r>
          </a:p>
          <a:p>
            <a:endParaRPr lang="hr-H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hr-HR" sz="1800" dirty="0"/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2519D616-9C23-4415-BAD7-B61A368BF940}"/>
              </a:ext>
            </a:extLst>
          </p:cNvPr>
          <p:cNvSpPr/>
          <p:nvPr/>
        </p:nvSpPr>
        <p:spPr>
          <a:xfrm>
            <a:off x="5408649" y="51318"/>
            <a:ext cx="6671386" cy="6692382"/>
          </a:xfrm>
          <a:prstGeom prst="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algn="just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800"/>
              </a:spcAft>
              <a:buClr>
                <a:srgbClr val="17406D">
                  <a:lumMod val="40000"/>
                  <a:lumOff val="60000"/>
                </a:srgbClr>
              </a:buClr>
              <a:buSzPct val="80000"/>
              <a:tabLst/>
              <a:defRPr/>
            </a:pP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28650" marR="0" lvl="0" indent="-285750" algn="just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800"/>
              </a:spcAft>
              <a:buClr>
                <a:srgbClr val="17406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28650" marR="0" lvl="0" indent="-285750" algn="just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800"/>
              </a:spcAft>
              <a:buClr>
                <a:srgbClr val="17406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svakom zaposleniku, kojemu poslodavac otkazuje, a razlog otkaza nije skrivljeno ponašanje, pripada otpremnina u skladu sa ZR-om</a:t>
            </a:r>
          </a:p>
          <a:p>
            <a:pPr marL="628650" marR="0" lvl="0" indent="-285750" algn="just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800"/>
              </a:spcAft>
              <a:buClr>
                <a:srgbClr val="17406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iznimno zaposleniku s 30 i više godina staža kod istog poslodavca, isplaćuje se povlaštena otpremnina u visini najmanje 65% prosječne mjesečne bruto plaće, isplaćene zaposleniku u tri mjeseca prije prestanka ugovora o radu, za svaku navršenu godinu rada</a:t>
            </a:r>
          </a:p>
          <a:p>
            <a:pPr marL="628650" marR="0" lvl="0" indent="-285750" algn="just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800"/>
              </a:spcAft>
              <a:buClr>
                <a:srgbClr val="17406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ako zaposleniku u posljednja tri mjeseca prije prestanka ugovora o radu nije isplaćivana plaća, već naknada plaće ili mu je isplaćivan dio plaće i dio naknade plaće, za izračun pripadajuće otpremnine uzet će se plaća koju bi zaposlenik ostvario da je radio u punom radnom vremenu. </a:t>
            </a:r>
          </a:p>
          <a:p>
            <a:pPr marL="628650" marR="0" lvl="0" indent="-285750" algn="just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800"/>
              </a:spcAft>
              <a:buClr>
                <a:srgbClr val="17406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otpremnine se isplaćuju najkasnije 30 dana po prestanku radnog odnosa</a:t>
            </a:r>
          </a:p>
          <a:p>
            <a:pPr marL="628650" marR="0" lvl="0" indent="-285750" algn="just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800"/>
              </a:spcAft>
              <a:buClr>
                <a:srgbClr val="17406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kod izračuna otpremnine</a:t>
            </a:r>
            <a:r>
              <a:rPr lang="hr-H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zaposlenika koji je tijekom rada u javnoj</a:t>
            </a:r>
            <a:r>
              <a:rPr lang="hr-H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hr-H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službi i prestanka radnog odnosa, već ostvario pravo na otpremninu, u neprekinuti staž neće biti uračunato razdoblje za koje je otpremninu prethodno ostvario</a:t>
            </a: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28650" marR="0" lvl="0" indent="-285750" algn="just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800"/>
              </a:spcAft>
              <a:buClr>
                <a:srgbClr val="17406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28650" marR="0" lvl="0" indent="-285750" algn="just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800"/>
              </a:spcAft>
              <a:buClr>
                <a:srgbClr val="17406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Pravokutnik: savinuti kut 10">
            <a:extLst>
              <a:ext uri="{FF2B5EF4-FFF2-40B4-BE49-F238E27FC236}">
                <a16:creationId xmlns:a16="http://schemas.microsoft.com/office/drawing/2014/main" id="{BA1EF635-0C2A-4708-BEB1-D9241A58BDA8}"/>
              </a:ext>
            </a:extLst>
          </p:cNvPr>
          <p:cNvSpPr/>
          <p:nvPr/>
        </p:nvSpPr>
        <p:spPr>
          <a:xfrm>
            <a:off x="4978806" y="51318"/>
            <a:ext cx="859686" cy="887095"/>
          </a:xfrm>
          <a:prstGeom prst="foldedCorne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/>
              <a:t>TKU</a:t>
            </a:r>
          </a:p>
        </p:txBody>
      </p:sp>
      <p:sp>
        <p:nvSpPr>
          <p:cNvPr id="12" name="Pravokutnik: savinuti kut 11">
            <a:extLst>
              <a:ext uri="{FF2B5EF4-FFF2-40B4-BE49-F238E27FC236}">
                <a16:creationId xmlns:a16="http://schemas.microsoft.com/office/drawing/2014/main" id="{4851A3CB-CCA3-428F-8D0B-D4DE2E08A138}"/>
              </a:ext>
            </a:extLst>
          </p:cNvPr>
          <p:cNvSpPr/>
          <p:nvPr/>
        </p:nvSpPr>
        <p:spPr>
          <a:xfrm>
            <a:off x="345111" y="1009651"/>
            <a:ext cx="826464" cy="763894"/>
          </a:xfrm>
          <a:prstGeom prst="foldedCorne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>
                <a:solidFill>
                  <a:schemeClr val="tx1"/>
                </a:solidFill>
              </a:rPr>
              <a:t>ZR</a:t>
            </a:r>
          </a:p>
        </p:txBody>
      </p:sp>
    </p:spTree>
    <p:extLst>
      <p:ext uri="{BB962C8B-B14F-4D97-AF65-F5344CB8AC3E}">
        <p14:creationId xmlns:p14="http://schemas.microsoft.com/office/powerpoint/2010/main" val="504002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5344" y="-328473"/>
            <a:ext cx="9882865" cy="1653420"/>
          </a:xfrm>
        </p:spPr>
        <p:txBody>
          <a:bodyPr>
            <a:normAutofit fontScale="90000"/>
          </a:bodyPr>
          <a:lstStyle/>
          <a:p>
            <a:pPr algn="ctr"/>
            <a:r>
              <a:rPr lang="hr-HR" sz="3200" b="1" dirty="0"/>
              <a:t/>
            </a:r>
            <a:br>
              <a:rPr lang="hr-HR" sz="3200" b="1" dirty="0"/>
            </a:br>
            <a:r>
              <a:rPr lang="hr-HR" sz="3200" b="1" dirty="0"/>
              <a:t/>
            </a:r>
            <a:br>
              <a:rPr lang="hr-HR" sz="3200" b="1" dirty="0"/>
            </a:br>
            <a:r>
              <a:rPr lang="hr-HR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RADNA MJESTA U ŠKOLI</a:t>
            </a:r>
            <a:r>
              <a:rPr lang="hr-HR" sz="4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4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4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71906"/>
            <a:ext cx="4396339" cy="4195763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endParaRPr lang="hr-HR" dirty="0"/>
          </a:p>
          <a:p>
            <a:r>
              <a:rPr lang="hr-HR" dirty="0"/>
              <a:t>učitelji razredne nastave</a:t>
            </a:r>
          </a:p>
          <a:p>
            <a:r>
              <a:rPr lang="hr-HR" dirty="0"/>
              <a:t>učitelji predmetne nastave</a:t>
            </a:r>
          </a:p>
          <a:p>
            <a:r>
              <a:rPr lang="hr-HR" dirty="0"/>
              <a:t>nastavnici</a:t>
            </a:r>
          </a:p>
          <a:p>
            <a:r>
              <a:rPr lang="hr-HR" dirty="0"/>
              <a:t>strukovni učitelj</a:t>
            </a:r>
          </a:p>
          <a:p>
            <a:r>
              <a:rPr lang="hr-HR" dirty="0"/>
              <a:t>suradnici u nastavi</a:t>
            </a:r>
          </a:p>
          <a:p>
            <a:r>
              <a:rPr lang="hr-HR" dirty="0"/>
              <a:t>odgajatelji</a:t>
            </a:r>
          </a:p>
          <a:p>
            <a:r>
              <a:rPr lang="hr-HR" dirty="0"/>
              <a:t>stručni suradnici (pedagog, psiholog, knjižničar i stručnjak edukacijsko-rehabilitacijskog profila)</a:t>
            </a:r>
          </a:p>
          <a:p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5559" y="2071905"/>
            <a:ext cx="4507416" cy="4195763"/>
          </a:xfrm>
          <a:solidFill>
            <a:schemeClr val="accent2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endParaRPr lang="hr-HR" dirty="0"/>
          </a:p>
          <a:p>
            <a:r>
              <a:rPr lang="hr-HR" dirty="0"/>
              <a:t>tajnici</a:t>
            </a:r>
          </a:p>
          <a:p>
            <a:r>
              <a:rPr lang="hr-HR" dirty="0"/>
              <a:t>voditelji računovodstva</a:t>
            </a:r>
          </a:p>
          <a:p>
            <a:r>
              <a:rPr lang="hr-HR" dirty="0"/>
              <a:t>administrativni referenti</a:t>
            </a:r>
          </a:p>
          <a:p>
            <a:r>
              <a:rPr lang="hr-HR" dirty="0"/>
              <a:t>računovodstveni referenti</a:t>
            </a:r>
          </a:p>
          <a:p>
            <a:r>
              <a:rPr lang="hr-HR" dirty="0"/>
              <a:t>kuhari</a:t>
            </a:r>
          </a:p>
          <a:p>
            <a:r>
              <a:rPr lang="hr-HR" dirty="0"/>
              <a:t>domari/školski majstori/ložači</a:t>
            </a:r>
          </a:p>
          <a:p>
            <a:r>
              <a:rPr lang="hr-HR" dirty="0"/>
              <a:t>vozači</a:t>
            </a:r>
          </a:p>
          <a:p>
            <a:r>
              <a:rPr lang="hr-HR" dirty="0"/>
              <a:t>spremači</a:t>
            </a:r>
          </a:p>
          <a:p>
            <a:r>
              <a:rPr lang="hr-HR" dirty="0"/>
              <a:t>druge osobe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284421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034F64F-58B2-45BA-8712-9A0BA535B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3525" y="1595535"/>
            <a:ext cx="7924800" cy="451290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5000"/>
              </a:lnSpc>
              <a:spcAft>
                <a:spcPts val="800"/>
              </a:spcAft>
            </a:pP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radnik kojem škola otkazuje nakon dvije godine neprekidnog rada, neće imati pravo na otpremninu sukladno općim propisima o radu, kolektivnom ugovoru ili pravilniku o radu, ako po prestanku otkazanog ugovora o radu bez prekida zasnuje radni odnos u skladu s čl. 107. st.4. ZOOOSŠ-a odnosno ako zasnuje radni odnos u drugoj školi uputnicom nadležnog upravnog tijela koje vodi evidenciju o radnicima za kojima je prestala potreba u punom ili u dijelu radnog vremena te im u skladu s njihovom kvalifikacijom predlaže zasnivanje radnog odnosa u školama koje u prijavile potrebu za radnicima. </a:t>
            </a:r>
          </a:p>
          <a:p>
            <a:pPr algn="just">
              <a:lnSpc>
                <a:spcPct val="105000"/>
              </a:lnSpc>
              <a:spcAft>
                <a:spcPts val="800"/>
              </a:spcAft>
            </a:pPr>
            <a:r>
              <a:rPr lang="hr-H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rekid radnog odnosa kraći od dva mjeseca u ovom se slučaju ne smatra prekidom radnog odnosa</a:t>
            </a:r>
            <a:endParaRPr lang="hr-H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800"/>
              </a:spcAft>
            </a:pP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radnik kojemu je škola isplatila otpremninu, a kasnije se utvrdi da nije imao pravo na otpremninu, dužan je školi vratiti otpremninu u iznosu koja mu je isplaćena najkasnije 15-og dana u idućem mjesecu nakon zasnivanja radnog odnosa u skladu s čl. 107. st. 4. ZOOOSŠ-a</a:t>
            </a:r>
            <a:endParaRPr lang="hr-HR" sz="1800" dirty="0"/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D934FFC3-C654-4A9F-BE24-EC5CC9A81AEE}"/>
              </a:ext>
            </a:extLst>
          </p:cNvPr>
          <p:cNvSpPr/>
          <p:nvPr/>
        </p:nvSpPr>
        <p:spPr>
          <a:xfrm>
            <a:off x="1663376" y="466531"/>
            <a:ext cx="2220686" cy="7557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b="1" dirty="0">
                <a:latin typeface="Calibri" panose="020F0502020204030204" pitchFamily="34" charset="0"/>
                <a:cs typeface="Calibri" panose="020F0502020204030204" pitchFamily="34" charset="0"/>
              </a:rPr>
              <a:t>ZOOOSŠ</a:t>
            </a:r>
          </a:p>
        </p:txBody>
      </p:sp>
    </p:spTree>
    <p:extLst>
      <p:ext uri="{BB962C8B-B14F-4D97-AF65-F5344CB8AC3E}">
        <p14:creationId xmlns:p14="http://schemas.microsoft.com/office/powerpoint/2010/main" val="727396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A36EC9A-1796-4BAB-9C42-D08A72061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360" y="331420"/>
            <a:ext cx="9404723" cy="1400530"/>
          </a:xfrm>
        </p:spPr>
        <p:txBody>
          <a:bodyPr/>
          <a:lstStyle/>
          <a:p>
            <a:pPr algn="ctr"/>
            <a:r>
              <a:rPr lang="hr-HR" sz="2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/>
            </a:r>
            <a:br>
              <a:rPr lang="hr-HR" sz="2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hr-HR" sz="2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Oblik, obrazloženje i dostava otkaza</a:t>
            </a:r>
            <a:r>
              <a:rPr lang="hr-HR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hr-HR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hr-HR" sz="2800" dirty="0">
              <a:solidFill>
                <a:schemeClr val="tx1"/>
              </a:solidFill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A42F345-48AC-434D-A2BA-110DC37B3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56" y="1623527"/>
            <a:ext cx="6175715" cy="4559557"/>
          </a:xfrm>
          <a:ln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hr-H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ZR</a:t>
            </a:r>
            <a:r>
              <a:rPr lang="hr-HR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                  </a:t>
            </a: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otkaz mora biti u </a:t>
            </a:r>
            <a:r>
              <a:rPr lang="hr-HR" sz="18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pisanom obliku i obrazložen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 propisuje što mora sadržavati odluka o otkazu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stajališta iz sudske prakse - iz odluke treba biti vidljivo kome je, kada i zbog čega otkazan ugovor o radu i je li poštivana procedura propisana za određenu vrstu otkaza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ea typeface="Calibri" panose="020F0502020204030204" pitchFamily="34" charset="0"/>
              </a:rPr>
              <a:t>u</a:t>
            </a:r>
            <a:r>
              <a:rPr lang="hr-HR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obrazloženju treba navesti sve činjenice na temelju kojih se dokazuje opravdanost odluke o otkazu (gospodarske, tehničke i organizacijske razloge za otkaz, što je sve poslodavac poduzeo da ne dođe do otkaza, kako je odabrao radnika kojemu je dan otkaz)</a:t>
            </a:r>
            <a:r>
              <a:rPr lang="hr-HR" sz="1800" dirty="0">
                <a:solidFill>
                  <a:srgbClr val="2B2B2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hr-H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trajne osobine radnika, vremensko razdoblje obavljanja ili neadekvatnog obavljanja rada, u čemu se sastoji skrivljeno ponašanje radnika, je li radnik prije otkaza pisano upozoren na posljedice, kako je sve to utvrđeno, je li radnik iznio obranu i dr.), obrazložiti postupak otkazivanja, kao i  dio odluke kojim se rješava pitanje otkaznog roka i otpremnine</a:t>
            </a:r>
            <a:endParaRPr lang="hr-HR" sz="1800" dirty="0"/>
          </a:p>
        </p:txBody>
      </p:sp>
      <p:sp>
        <p:nvSpPr>
          <p:cNvPr id="4" name="Strelica: desno 3">
            <a:extLst>
              <a:ext uri="{FF2B5EF4-FFF2-40B4-BE49-F238E27FC236}">
                <a16:creationId xmlns:a16="http://schemas.microsoft.com/office/drawing/2014/main" id="{52FC0428-38F4-47F2-9525-42E968B76448}"/>
              </a:ext>
            </a:extLst>
          </p:cNvPr>
          <p:cNvSpPr/>
          <p:nvPr/>
        </p:nvSpPr>
        <p:spPr>
          <a:xfrm>
            <a:off x="1436915" y="1623527"/>
            <a:ext cx="77444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B3B99EC2-5F55-4B08-AAF3-16A662B75853}"/>
              </a:ext>
            </a:extLst>
          </p:cNvPr>
          <p:cNvSpPr/>
          <p:nvPr/>
        </p:nvSpPr>
        <p:spPr>
          <a:xfrm>
            <a:off x="7555479" y="2471252"/>
            <a:ext cx="3845945" cy="25484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otkaz se mora dostaviti osobi kojoj se otkazuje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 odnosu na radnika ima pravno relevantni učinak, kada je pisani otkaz dostavljen radniku, a ne od dana kada je poslodavac donio odluku o otkazu</a:t>
            </a: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381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C90EFE7-D436-4D21-BD25-178EB67A266C}"/>
              </a:ext>
            </a:extLst>
          </p:cNvPr>
          <p:cNvSpPr/>
          <p:nvPr/>
        </p:nvSpPr>
        <p:spPr>
          <a:xfrm>
            <a:off x="494005" y="2661081"/>
            <a:ext cx="2439695" cy="1535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Prosvjetna inspekcija 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56525D-A41B-4FBD-A9E2-30F9F676C8A3}"/>
              </a:ext>
            </a:extLst>
          </p:cNvPr>
          <p:cNvSpPr/>
          <p:nvPr/>
        </p:nvSpPr>
        <p:spPr>
          <a:xfrm>
            <a:off x="7400101" y="1838324"/>
            <a:ext cx="4149747" cy="3541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čl. 142. st. ZOOOSŠ-a</a:t>
            </a:r>
          </a:p>
          <a:p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U DP-u se ne osiguravaju sredstva za financiranje obveza škola koje se nalože pravomoćnim sudskim odlukama u vezi s isplatom plaća i naknada, ako je do sudskih sporova došlo krivnjom škole ili ako je krivnjom škole donesena sudska odluka na štetu škole - u tim slučajevima potrebna sredstva osigurava sama škola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Courtroom etiquette: Leave the ripped jeans at home - The Hot Mess Press">
            <a:extLst>
              <a:ext uri="{FF2B5EF4-FFF2-40B4-BE49-F238E27FC236}">
                <a16:creationId xmlns:a16="http://schemas.microsoft.com/office/drawing/2014/main" id="{2BC07448-7F38-42C8-8F20-1DFAE2FA8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532" y="2201661"/>
            <a:ext cx="3105644" cy="245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5879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677" y="-47980"/>
            <a:ext cx="9521758" cy="7058380"/>
          </a:xfrm>
        </p:spPr>
        <p:txBody>
          <a:bodyPr/>
          <a:lstStyle/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pPr marL="0" indent="0" algn="ctr">
              <a:buNone/>
            </a:pPr>
            <a:endParaRPr lang="hr-HR" sz="3600" dirty="0"/>
          </a:p>
          <a:p>
            <a:pPr marL="0" indent="0" algn="ctr">
              <a:buNone/>
            </a:pPr>
            <a:endParaRPr lang="hr-HR" sz="3600" dirty="0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-146194"/>
            <a:ext cx="12192000" cy="2923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784" tIns="0" rIns="50784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sz="1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sr-Latn-R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</a:t>
            </a:r>
          </a:p>
        </p:txBody>
      </p:sp>
      <p:sp>
        <p:nvSpPr>
          <p:cNvPr id="4" name="AutoShape 6" descr="Slikovni rezultat za hvala na pažnji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935663" y="-280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1196752"/>
            <a:ext cx="518457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658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809472-BF2E-4AE8-AB7F-BE5DBCB1728D}"/>
              </a:ext>
            </a:extLst>
          </p:cNvPr>
          <p:cNvSpPr/>
          <p:nvPr/>
        </p:nvSpPr>
        <p:spPr>
          <a:xfrm>
            <a:off x="674703" y="1713391"/>
            <a:ext cx="3151573" cy="2494625"/>
          </a:xfrm>
          <a:prstGeom prst="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8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opći uvjet </a:t>
            </a:r>
            <a:r>
              <a:rPr lang="hr-H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hr-H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15 godina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osoba starija od 15, a mlađa od 18 g. ne smije se zaposliti,  ako pohađa obvezno osnovno obrazovanje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E46949-4FFE-4D4E-8166-9CE846DACEBE}"/>
              </a:ext>
            </a:extLst>
          </p:cNvPr>
          <p:cNvSpPr/>
          <p:nvPr/>
        </p:nvSpPr>
        <p:spPr>
          <a:xfrm>
            <a:off x="674703" y="4864963"/>
            <a:ext cx="3151573" cy="1038687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r-HR" sz="18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odgovarajuća razina i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hr-HR" sz="18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vrsta obrazovanja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C16284-2481-4ADC-9A17-08DD14B6A429}"/>
              </a:ext>
            </a:extLst>
          </p:cNvPr>
          <p:cNvSpPr/>
          <p:nvPr/>
        </p:nvSpPr>
        <p:spPr>
          <a:xfrm>
            <a:off x="4604551" y="1421786"/>
            <a:ext cx="3338005" cy="4589755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8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poznavanje hrvatskog jezika</a:t>
            </a:r>
            <a:r>
              <a:rPr lang="hr-HR" sz="1800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latiničnog pisma u mjeri koja omogućava izvođenje odgojno-obrazovnog rada</a:t>
            </a:r>
          </a:p>
          <a:p>
            <a:endParaRPr lang="hr-HR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8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poznavanje stranog jezika </a:t>
            </a:r>
            <a:r>
              <a:rPr lang="hr-H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 školama u kojima se nastava izvodi na stranom jeziku</a:t>
            </a:r>
          </a:p>
          <a:p>
            <a:endParaRPr lang="hr-HR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8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poznavanje jezika i pisma nac. manjine</a:t>
            </a:r>
            <a:r>
              <a:rPr lang="hr-HR" sz="1800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 školama u kojima se izvodi nastava na jeziku i pismu nac. manjine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C93793-32EC-4235-86F3-922907C82545}"/>
              </a:ext>
            </a:extLst>
          </p:cNvPr>
          <p:cNvSpPr/>
          <p:nvPr/>
        </p:nvSpPr>
        <p:spPr>
          <a:xfrm>
            <a:off x="8655516" y="2136710"/>
            <a:ext cx="2961095" cy="2850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ü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osobe </a:t>
            </a:r>
            <a:r>
              <a:rPr lang="hr-HR" sz="18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 smiju biti pravomoćno osuđivane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za određena kaznena i djela,  </a:t>
            </a:r>
            <a:r>
              <a:rPr lang="hr-HR" sz="18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niti protiv njih smije biti u tijeku kazneni postupak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za neko od tih kaznenih djela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B2FAAC-A173-453A-A56E-99C6DA6348ED}"/>
              </a:ext>
            </a:extLst>
          </p:cNvPr>
          <p:cNvSpPr/>
          <p:nvPr/>
        </p:nvSpPr>
        <p:spPr>
          <a:xfrm>
            <a:off x="2698812" y="479394"/>
            <a:ext cx="6734437" cy="692458"/>
          </a:xfrm>
          <a:prstGeom prst="rect">
            <a:avLst/>
          </a:prstGeom>
          <a:solidFill>
            <a:schemeClr val="accent1"/>
          </a:solidFill>
          <a:ln w="6350"/>
          <a:effectLst>
            <a:reflection stA="45000" endPos="2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UVJETI ZA ZASNIVANJE RADNOG ODNOSA</a:t>
            </a:r>
            <a:endParaRPr lang="en-GB" sz="28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179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>
            <a:extLst>
              <a:ext uri="{FF2B5EF4-FFF2-40B4-BE49-F238E27FC236}">
                <a16:creationId xmlns:a16="http://schemas.microsoft.com/office/drawing/2014/main" id="{7DA6BE81-626E-485C-8D0F-B612CE4BB26D}"/>
              </a:ext>
            </a:extLst>
          </p:cNvPr>
          <p:cNvSpPr/>
          <p:nvPr/>
        </p:nvSpPr>
        <p:spPr>
          <a:xfrm>
            <a:off x="3348037" y="166687"/>
            <a:ext cx="5153025" cy="1085850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hr-HR" sz="2400" b="1" i="0" u="none" strike="noStrike" kern="1200" cap="none" spc="0" normalizeH="0" baseline="0" noProof="0">
                <a:ln>
                  <a:noFill/>
                </a:ln>
                <a:solidFill>
                  <a:srgbClr val="DBEFF9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ODGOVARAJUĆE OBRAZOVANJE</a:t>
            </a:r>
            <a:endParaRPr lang="hr-HR"/>
          </a:p>
        </p:txBody>
      </p:sp>
      <p:sp>
        <p:nvSpPr>
          <p:cNvPr id="4" name="Pravokutnik: zaobljeni kutovi 3">
            <a:extLst>
              <a:ext uri="{FF2B5EF4-FFF2-40B4-BE49-F238E27FC236}">
                <a16:creationId xmlns:a16="http://schemas.microsoft.com/office/drawing/2014/main" id="{794A43FC-0AC6-4729-A65C-4C7C98E1EDE4}"/>
              </a:ext>
            </a:extLst>
          </p:cNvPr>
          <p:cNvSpPr/>
          <p:nvPr/>
        </p:nvSpPr>
        <p:spPr>
          <a:xfrm>
            <a:off x="1181100" y="1524000"/>
            <a:ext cx="1571625" cy="6858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razina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" name="Pravokutnik: zaobljeni kutovi 4">
            <a:extLst>
              <a:ext uri="{FF2B5EF4-FFF2-40B4-BE49-F238E27FC236}">
                <a16:creationId xmlns:a16="http://schemas.microsoft.com/office/drawing/2014/main" id="{593740C9-39DE-4501-8BCE-4B78D2F771C4}"/>
              </a:ext>
            </a:extLst>
          </p:cNvPr>
          <p:cNvSpPr/>
          <p:nvPr/>
        </p:nvSpPr>
        <p:spPr>
          <a:xfrm>
            <a:off x="5300662" y="1450181"/>
            <a:ext cx="1771650" cy="685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vrsta</a:t>
            </a:r>
          </a:p>
        </p:txBody>
      </p:sp>
      <p:sp>
        <p:nvSpPr>
          <p:cNvPr id="6" name="Pravokutnik: zaobljeni kutovi 5">
            <a:extLst>
              <a:ext uri="{FF2B5EF4-FFF2-40B4-BE49-F238E27FC236}">
                <a16:creationId xmlns:a16="http://schemas.microsoft.com/office/drawing/2014/main" id="{301730D1-EC88-4958-816F-0BFCF94AEACE}"/>
              </a:ext>
            </a:extLst>
          </p:cNvPr>
          <p:cNvSpPr/>
          <p:nvPr/>
        </p:nvSpPr>
        <p:spPr>
          <a:xfrm>
            <a:off x="8905875" y="1466850"/>
            <a:ext cx="2828925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pedagoške kompetencije</a:t>
            </a:r>
          </a:p>
        </p:txBody>
      </p:sp>
      <p:sp>
        <p:nvSpPr>
          <p:cNvPr id="7" name="Pravokutnik: zaobljeni kutovi 6">
            <a:extLst>
              <a:ext uri="{FF2B5EF4-FFF2-40B4-BE49-F238E27FC236}">
                <a16:creationId xmlns:a16="http://schemas.microsoft.com/office/drawing/2014/main" id="{327E561D-BB85-4056-B261-D11F05E50F56}"/>
              </a:ext>
            </a:extLst>
          </p:cNvPr>
          <p:cNvSpPr/>
          <p:nvPr/>
        </p:nvSpPr>
        <p:spPr>
          <a:xfrm>
            <a:off x="200025" y="2338388"/>
            <a:ext cx="3800475" cy="317658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hr-HR" sz="1800" b="1" dirty="0">
                <a:solidFill>
                  <a:schemeClr val="tx1"/>
                </a:solidFill>
              </a:rPr>
              <a:t>PREDDIPLOMSKI STUDIJ</a:t>
            </a:r>
            <a:endParaRPr lang="hr-HR" sz="18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1800" b="1" i="0" u="none" dirty="0">
                <a:solidFill>
                  <a:schemeClr val="tx1"/>
                </a:solidFill>
              </a:rPr>
              <a:t>preddiplomski sveučilišni studij</a:t>
            </a:r>
            <a:r>
              <a:rPr lang="hr-HR" sz="1800" i="0" u="none" dirty="0">
                <a:solidFill>
                  <a:schemeClr val="tx1"/>
                </a:solidFill>
              </a:rPr>
              <a:t> </a:t>
            </a:r>
            <a:endParaRPr lang="hr-HR" sz="1800" u="none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1800" b="1" i="0" u="none" dirty="0">
                <a:solidFill>
                  <a:schemeClr val="tx1"/>
                </a:solidFill>
              </a:rPr>
              <a:t>preddiplomski stručni studij </a:t>
            </a:r>
            <a:endParaRPr lang="hr-HR" sz="1800" i="0" u="none" dirty="0">
              <a:solidFill>
                <a:schemeClr val="tx1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hr-HR" sz="1800" b="1" dirty="0">
                <a:solidFill>
                  <a:schemeClr val="tx1"/>
                </a:solidFill>
              </a:rPr>
              <a:t>DIPLOMSKI STUDIJ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1800" b="1" i="0" u="none" dirty="0">
                <a:solidFill>
                  <a:schemeClr val="tx1"/>
                </a:solidFill>
              </a:rPr>
              <a:t>diplomski sveučilišni studij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1800" b="1" i="0" u="none" dirty="0">
                <a:solidFill>
                  <a:schemeClr val="tx1"/>
                </a:solidFill>
              </a:rPr>
              <a:t>integrirani preddiplomski i diplomski studij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1800" b="1" i="0" u="none" dirty="0">
                <a:solidFill>
                  <a:schemeClr val="tx1"/>
                </a:solidFill>
              </a:rPr>
              <a:t>specijalistički diplomski stručni studij </a:t>
            </a:r>
          </a:p>
        </p:txBody>
      </p:sp>
      <p:sp>
        <p:nvSpPr>
          <p:cNvPr id="8" name="Pravokutnik: zaobljeni kutovi 7">
            <a:extLst>
              <a:ext uri="{FF2B5EF4-FFF2-40B4-BE49-F238E27FC236}">
                <a16:creationId xmlns:a16="http://schemas.microsoft.com/office/drawing/2014/main" id="{E1BCCAE1-646F-478D-9C7B-B45F2BE0759A}"/>
              </a:ext>
            </a:extLst>
          </p:cNvPr>
          <p:cNvSpPr/>
          <p:nvPr/>
        </p:nvSpPr>
        <p:spPr>
          <a:xfrm>
            <a:off x="4476749" y="2333625"/>
            <a:ext cx="3800475" cy="31765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hr-H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Pravilnik o odgovarajućoj vrsti obrazovanja učitelja i stručnih suradnika u osnovnoj školi (NN, 6/19 i 75/20)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hr-H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Pravilnik o stručnoj spremi i pedagoško-psihološkom obrazovanju nastavnika u srednjem školstvu (NN 1/96. i 80/99.)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hr-HR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Kurikulumi</a:t>
            </a:r>
            <a:r>
              <a:rPr lang="hr-H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nastavnog predmeta</a:t>
            </a:r>
          </a:p>
        </p:txBody>
      </p:sp>
      <p:sp>
        <p:nvSpPr>
          <p:cNvPr id="9" name="Pravokutnik: zaobljeni kutovi 8">
            <a:extLst>
              <a:ext uri="{FF2B5EF4-FFF2-40B4-BE49-F238E27FC236}">
                <a16:creationId xmlns:a16="http://schemas.microsoft.com/office/drawing/2014/main" id="{6DE429DD-C402-4930-AC81-007C8FE61CE2}"/>
              </a:ext>
            </a:extLst>
          </p:cNvPr>
          <p:cNvSpPr/>
          <p:nvPr/>
        </p:nvSpPr>
        <p:spPr>
          <a:xfrm>
            <a:off x="8634411" y="2209800"/>
            <a:ext cx="3405189" cy="4555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hr-HR" sz="1800" b="1" dirty="0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pedagoško-psihološko-didaktičko-metodičko obrazovanje s najmanje 55 ECTS-a koje se stječe na visokom učilištu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hr-HR" sz="1800" b="1" dirty="0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može se steći završetkom nekog studijskog programa koji sadrži kolegije pedagogije, psihologije, didaktike i metodike (tzv. </a:t>
            </a:r>
            <a:r>
              <a:rPr lang="hr-HR" sz="1800" b="1" i="1" dirty="0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nastavnički</a:t>
            </a:r>
            <a:r>
              <a:rPr lang="hr-HR" sz="1800" b="1" dirty="0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studijski programi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hr-HR" b="1" dirty="0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može </a:t>
            </a:r>
            <a:r>
              <a:rPr lang="hr-HR" sz="1800" b="1" dirty="0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steći i polaganjem ispita iz pedagoških kompetencija na visokom učilištu</a:t>
            </a:r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25B61045-FDED-4F25-BA4B-1BDDBE5C1C3E}"/>
              </a:ext>
            </a:extLst>
          </p:cNvPr>
          <p:cNvSpPr/>
          <p:nvPr/>
        </p:nvSpPr>
        <p:spPr>
          <a:xfrm>
            <a:off x="476250" y="5857875"/>
            <a:ext cx="5895975" cy="733424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Popis akademskih naziva i akademskih stupnjeva i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Popis stručnih naziva</a:t>
            </a: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351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9423B0-4D63-422D-8273-CFC5CFCCC765}"/>
              </a:ext>
            </a:extLst>
          </p:cNvPr>
          <p:cNvSpPr/>
          <p:nvPr/>
        </p:nvSpPr>
        <p:spPr>
          <a:xfrm>
            <a:off x="839755" y="346231"/>
            <a:ext cx="9573208" cy="1083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800" b="1" dirty="0">
              <a:solidFill>
                <a:schemeClr val="tx1"/>
              </a:solidFill>
            </a:endParaRPr>
          </a:p>
          <a:p>
            <a:pPr algn="ctr"/>
            <a:r>
              <a:rPr lang="hr-HR" sz="2000" b="1" dirty="0">
                <a:solidFill>
                  <a:schemeClr val="tx1"/>
                </a:solidFill>
              </a:rPr>
              <a:t>PREDNOST PRI ZAPOŠLJAVANJU S OBZIROM NA ZAVRŠENI STUDIJ</a:t>
            </a:r>
            <a:br>
              <a:rPr lang="hr-HR" sz="2000" b="1" dirty="0">
                <a:solidFill>
                  <a:schemeClr val="tx1"/>
                </a:solidFill>
              </a:rPr>
            </a:br>
            <a:r>
              <a:rPr lang="hr-HR" sz="2000" b="1" dirty="0">
                <a:solidFill>
                  <a:schemeClr val="tx1"/>
                </a:solidFill>
              </a:rPr>
              <a:t/>
            </a:r>
            <a:br>
              <a:rPr lang="hr-HR" sz="2000" b="1" dirty="0">
                <a:solidFill>
                  <a:schemeClr val="tx1"/>
                </a:solidFill>
              </a:rPr>
            </a:br>
            <a:r>
              <a:rPr lang="hr-HR" sz="2000" b="1" dirty="0">
                <a:solidFill>
                  <a:schemeClr val="tx1"/>
                </a:solidFill>
              </a:rPr>
              <a:t>učitelji predmetne nastave u osnovnim školama - a), b) i c)</a:t>
            </a:r>
            <a:r>
              <a:rPr lang="hr-HR" sz="2000" dirty="0">
                <a:solidFill>
                  <a:schemeClr val="tx1"/>
                </a:solidFill>
              </a:rPr>
              <a:t/>
            </a:r>
            <a:br>
              <a:rPr lang="hr-HR" sz="2000" dirty="0">
                <a:solidFill>
                  <a:schemeClr val="tx1"/>
                </a:solidFill>
              </a:rPr>
            </a:br>
            <a:endParaRPr lang="en-GB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0C99A-E7ED-4204-896E-D01C3B78C420}"/>
              </a:ext>
            </a:extLst>
          </p:cNvPr>
          <p:cNvSpPr/>
          <p:nvPr/>
        </p:nvSpPr>
        <p:spPr>
          <a:xfrm>
            <a:off x="437936" y="2081811"/>
            <a:ext cx="2840853" cy="350224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a)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 studijski program </a:t>
            </a:r>
            <a:r>
              <a:rPr lang="hr-HR" sz="2000" i="1" dirty="0">
                <a:latin typeface="Calibri" panose="020F0502020204030204" pitchFamily="34" charset="0"/>
                <a:cs typeface="Calibri" panose="020F0502020204030204" pitchFamily="34" charset="0"/>
              </a:rPr>
              <a:t>nastavničkog smjera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 odgovarajućeg nastavnog predmeta na razini diplomskog sveučilišnog studija ili integriranog preddiplomskog i diplomskog sveučilišnog studija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404320-E3AA-4F65-BF7B-95354E6575BB}"/>
              </a:ext>
            </a:extLst>
          </p:cNvPr>
          <p:cNvSpPr/>
          <p:nvPr/>
        </p:nvSpPr>
        <p:spPr>
          <a:xfrm>
            <a:off x="3623568" y="1957986"/>
            <a:ext cx="4944863" cy="46829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b)</a:t>
            </a:r>
            <a:r>
              <a:rPr lang="hr-HR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- studijski program odgovarajuće vrste na razini diplomskog sveučilišnog studija ili integriranog preddiplomskog i diplomskog sveučilišnog studija ili specijalistički diplomski stručni studij odgovarajuće vrste + PK, ako se na natječaj ne javi osoba iz točke a)</a:t>
            </a:r>
          </a:p>
          <a:p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</a:p>
          <a:p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- četverogodišnji dodiplomski stručni studij razredne nastave s pojačanim programom iz odgovarajućeg nastavnog predmeta ili integrirani preddiplomski i diplomski sveučilišni studij primarnog obrazovanja s modulom za izvođenje nastave odgovarajućeg nastavnog predmeta, ako se na natječaj ne javi osoba iz točke a)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6EDF60-D179-40E8-B657-AF271ABA52F7}"/>
              </a:ext>
            </a:extLst>
          </p:cNvPr>
          <p:cNvSpPr/>
          <p:nvPr/>
        </p:nvSpPr>
        <p:spPr>
          <a:xfrm>
            <a:off x="8913210" y="1957986"/>
            <a:ext cx="2999505" cy="29518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18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c)</a:t>
            </a:r>
            <a:r>
              <a:rPr lang="hr-HR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preddiplomski sveučilišni ili stručni studij na kojem se stječe najmanje 180 ECTS bodova +PK </a:t>
            </a:r>
          </a:p>
          <a:p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- ako se na natječaj ne javi osoba iz točaka a) i b)</a:t>
            </a:r>
          </a:p>
          <a:p>
            <a:pPr marL="342900" indent="-342900">
              <a:buAutoNum type="alphaLcParenR" startAt="3"/>
            </a:pP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9376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986" y="202543"/>
            <a:ext cx="7354746" cy="1127111"/>
          </a:xfrm>
        </p:spPr>
        <p:txBody>
          <a:bodyPr>
            <a:normAutofit/>
          </a:bodyPr>
          <a:lstStyle/>
          <a:p>
            <a:pPr algn="ctr"/>
            <a:r>
              <a:rPr lang="hr-HR" sz="2400" b="1" dirty="0"/>
              <a:t>Primjer zapošljavanja na mjestu učitelja matematike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>
          <a:xfrm>
            <a:off x="368530" y="1581150"/>
            <a:ext cx="3140363" cy="502508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Sveučilišni studij matematike </a:t>
            </a:r>
            <a:r>
              <a:rPr lang="hr-HR" sz="1800" b="1" dirty="0">
                <a:latin typeface="Calibri" panose="020F0502020204030204" pitchFamily="34" charset="0"/>
                <a:cs typeface="Calibri" panose="020F0502020204030204" pitchFamily="34" charset="0"/>
              </a:rPr>
              <a:t>nastavničkog</a:t>
            </a:r>
            <a:r>
              <a:rPr lang="hr-HR" sz="18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smjera </a:t>
            </a:r>
          </a:p>
          <a:p>
            <a:endParaRPr lang="hr-H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magistar edukacije matematike,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profesor matematike,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magistar edukacije matematike i informatike,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profesor matematike i informatike,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magistar edukacije matematike i fizike,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profesor matematike i fizike,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magistar edukacije fizike i matematike,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profesor fizike i matematike</a:t>
            </a:r>
          </a:p>
          <a:p>
            <a:endParaRPr lang="hr-HR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>
          <a:xfrm>
            <a:off x="3906175" y="1581150"/>
            <a:ext cx="4304376" cy="4985259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Diplomski  studij matematike bilo kojeg smjera </a:t>
            </a:r>
            <a:r>
              <a:rPr lang="hr-HR" sz="1800" b="1" dirty="0">
                <a:latin typeface="Calibri" panose="020F0502020204030204" pitchFamily="34" charset="0"/>
                <a:cs typeface="Calibri" panose="020F0502020204030204" pitchFamily="34" charset="0"/>
              </a:rPr>
              <a:t>koji nije nastavnički  + PK</a:t>
            </a:r>
          </a:p>
          <a:p>
            <a:endParaRPr lang="hr-HR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200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magistar matematike, </a:t>
            </a:r>
          </a:p>
          <a:p>
            <a:pPr marL="7200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diplomirani inženjer matematike, </a:t>
            </a:r>
          </a:p>
          <a:p>
            <a:pPr marL="7200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magistar računarstva i matematike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hr-H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Diplomski studij  bez obzira na vrstu na kojem se stječe 55 ECTS iz matematike + PK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hr-H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magistar s 55 ECTS-a iz matematike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hr-H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Četverogodišnji dodiplomski stručni studij razredne nastave s </a:t>
            </a:r>
            <a:r>
              <a:rPr lang="hr-HR" sz="1800" b="1" dirty="0">
                <a:latin typeface="Calibri" panose="020F0502020204030204" pitchFamily="34" charset="0"/>
                <a:cs typeface="Calibri" panose="020F0502020204030204" pitchFamily="34" charset="0"/>
              </a:rPr>
              <a:t>pojačanim programom iz matematike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diplomirani učitelj razredne nastave s pojačanim programom iz matematike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hr-H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>
          <a:xfrm>
            <a:off x="8736675" y="1581150"/>
            <a:ext cx="3113579" cy="5025086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1800" b="1" dirty="0">
                <a:latin typeface="Calibri" panose="020F0502020204030204" pitchFamily="34" charset="0"/>
                <a:cs typeface="Calibri" panose="020F0502020204030204" pitchFamily="34" charset="0"/>
              </a:rPr>
              <a:t>Preddiplomski sveučilišni studij matematike bilo kojeg smjera +PK</a:t>
            </a:r>
          </a:p>
          <a:p>
            <a:endParaRPr lang="hr-HR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sveučilišni </a:t>
            </a:r>
            <a:r>
              <a:rPr 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prvostupnik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baccalaureus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) edukacije matematike,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sveučilišni </a:t>
            </a:r>
            <a:r>
              <a:rPr 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prvostupnik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baccalaureus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) matematike,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sveučilišni </a:t>
            </a:r>
            <a:r>
              <a:rPr 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prvostupnik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(baccalaureus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) matematike i informatike,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sveučilišni </a:t>
            </a:r>
            <a:r>
              <a:rPr 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prvostupnik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baccalaureus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) matematike i fizike</a:t>
            </a:r>
          </a:p>
        </p:txBody>
      </p:sp>
      <p:sp>
        <p:nvSpPr>
          <p:cNvPr id="15" name="Pravokutnik: savinuti kut 14">
            <a:extLst>
              <a:ext uri="{FF2B5EF4-FFF2-40B4-BE49-F238E27FC236}">
                <a16:creationId xmlns:a16="http://schemas.microsoft.com/office/drawing/2014/main" id="{3FC91B4D-8E5C-4B9F-AFCE-F4DE45564D5C}"/>
              </a:ext>
            </a:extLst>
          </p:cNvPr>
          <p:cNvSpPr/>
          <p:nvPr/>
        </p:nvSpPr>
        <p:spPr>
          <a:xfrm>
            <a:off x="237486" y="935282"/>
            <a:ext cx="617738" cy="756321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b="1" dirty="0">
                <a:latin typeface="Calibri" panose="020F0502020204030204" pitchFamily="34" charset="0"/>
                <a:cs typeface="Calibri" panose="020F0502020204030204" pitchFamily="34" charset="0"/>
              </a:rPr>
              <a:t>a)</a:t>
            </a:r>
          </a:p>
        </p:txBody>
      </p:sp>
      <p:sp>
        <p:nvSpPr>
          <p:cNvPr id="16" name="Pravokutnik: savinuti kut 15">
            <a:extLst>
              <a:ext uri="{FF2B5EF4-FFF2-40B4-BE49-F238E27FC236}">
                <a16:creationId xmlns:a16="http://schemas.microsoft.com/office/drawing/2014/main" id="{CC9E68C2-2BB9-4111-8DF8-2B1783D4086F}"/>
              </a:ext>
            </a:extLst>
          </p:cNvPr>
          <p:cNvSpPr/>
          <p:nvPr/>
        </p:nvSpPr>
        <p:spPr>
          <a:xfrm>
            <a:off x="3639937" y="919072"/>
            <a:ext cx="617738" cy="756321"/>
          </a:xfrm>
          <a:prstGeom prst="foldedCorner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b="1" dirty="0">
                <a:latin typeface="Calibri" panose="020F0502020204030204" pitchFamily="34" charset="0"/>
                <a:cs typeface="Calibri" panose="020F0502020204030204" pitchFamily="34" charset="0"/>
              </a:rPr>
              <a:t>b)</a:t>
            </a:r>
          </a:p>
        </p:txBody>
      </p:sp>
      <p:sp>
        <p:nvSpPr>
          <p:cNvPr id="17" name="Pravokutnik: savinuti kut 16">
            <a:extLst>
              <a:ext uri="{FF2B5EF4-FFF2-40B4-BE49-F238E27FC236}">
                <a16:creationId xmlns:a16="http://schemas.microsoft.com/office/drawing/2014/main" id="{CDB28C54-9A29-4A4C-AB3D-575156658EAC}"/>
              </a:ext>
            </a:extLst>
          </p:cNvPr>
          <p:cNvSpPr/>
          <p:nvPr/>
        </p:nvSpPr>
        <p:spPr>
          <a:xfrm>
            <a:off x="8379257" y="967703"/>
            <a:ext cx="714836" cy="723900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b="1" dirty="0">
                <a:latin typeface="Calibri" panose="020F0502020204030204" pitchFamily="34" charset="0"/>
                <a:cs typeface="Calibri" panose="020F0502020204030204" pitchFamily="34" charset="0"/>
              </a:rPr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3228038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649" y="372291"/>
            <a:ext cx="6736702" cy="868680"/>
          </a:xfr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Zapošljavanje do punog radnog vremena </a:t>
            </a:r>
            <a:r>
              <a:rPr lang="hr-HR" sz="2800" b="1" dirty="0"/>
              <a:t/>
            </a:r>
            <a:br>
              <a:rPr lang="hr-HR" sz="2800" b="1" dirty="0"/>
            </a:br>
            <a:r>
              <a:rPr lang="hr-HR" sz="2000" dirty="0"/>
              <a:t/>
            </a:r>
            <a:br>
              <a:rPr lang="hr-HR" sz="2000" dirty="0"/>
            </a:br>
            <a:endParaRPr lang="hr-HR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284" y="1452239"/>
            <a:ext cx="9784080" cy="5033470"/>
          </a:xfrm>
          <a:solidFill>
            <a:schemeClr val="accent1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endParaRPr lang="hr-HR" sz="1800" dirty="0"/>
          </a:p>
          <a:p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ZOOOSŠ -radnik koji je školi zaposlen na neodređeno nepuno radno vrijeme može se bez natječaja zaposliti do punog radnog vremena </a:t>
            </a:r>
          </a:p>
          <a:p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u ovom slučaju se nitko neće javiti  na natječaj jer natječaj nije objavljen, a iz formulacije čl. 105. st. 6. ZOOOSŠ-a, „ako se na natječaj ne javi” jasno proizlazi da se odredba primjenjuje u slučaju zapošljavanja putem natječaja, </a:t>
            </a:r>
          </a:p>
          <a:p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škola može do punog radnog vremena zaposliti učitelja predmetne nastave koji već radi na tom radnom mjestu, bez obzira je li osoba ispunjava uvjete propisane točkom a), b) ili c).</a:t>
            </a:r>
          </a:p>
          <a:p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ako se u školi pojavi potreba za popunom radnog mjesta učitelja matematike u polovici radnog vremena, a u njoj rade na neodređeno  nepuno  radno vrijeme </a:t>
            </a:r>
            <a:r>
              <a:rPr lang="hr-HR" sz="1800" i="1" dirty="0">
                <a:latin typeface="Calibri" panose="020F0502020204030204" pitchFamily="34" charset="0"/>
                <a:cs typeface="Calibri" panose="020F0502020204030204" pitchFamily="34" charset="0"/>
              </a:rPr>
              <a:t>dva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učitelja matematike od kojih je jedan magistar edukacije matematike, a drugi diplomirani učitelj razredne nastave s pojačanom matematikom, škola bi, analogno primjenjujući čl. 105. st 6. ZOOOSŠ-a, trebala do punog radnog vremena zaposliti magistra edukacije matematike jer bi on i slučaju zapošljavanja putem natječaja imao prednost pred učiteljem razredne nastave s pojačanom matematikom</a:t>
            </a:r>
          </a:p>
        </p:txBody>
      </p:sp>
    </p:spTree>
    <p:extLst>
      <p:ext uri="{BB962C8B-B14F-4D97-AF65-F5344CB8AC3E}">
        <p14:creationId xmlns:p14="http://schemas.microsoft.com/office/powerpoint/2010/main" val="896480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4114" y="260321"/>
            <a:ext cx="8223923" cy="996857"/>
          </a:xfrm>
        </p:spPr>
        <p:txBody>
          <a:bodyPr>
            <a:normAutofit/>
          </a:bodyPr>
          <a:lstStyle/>
          <a:p>
            <a:pPr algn="ctr"/>
            <a:r>
              <a:rPr lang="hr-HR" sz="2400" b="1" dirty="0"/>
              <a:t/>
            </a:r>
            <a:br>
              <a:rPr lang="hr-HR" sz="2400" b="1" dirty="0"/>
            </a:br>
            <a:r>
              <a:rPr lang="hr-HR" sz="2800" b="1" dirty="0"/>
              <a:t>PRIZNAVANJE INOZEMNIH KVALIFIKACIJA</a:t>
            </a:r>
            <a:endParaRPr lang="hr-HR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9338" y="1782148"/>
            <a:ext cx="4396338" cy="606489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/>
          <a:lstStyle/>
          <a:p>
            <a:pPr algn="ctr"/>
            <a:r>
              <a:rPr lang="hr-HR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Regulirane profesije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9338" y="2913607"/>
            <a:ext cx="4396339" cy="2645229"/>
          </a:xfrm>
          <a:solidFill>
            <a:schemeClr val="accent1"/>
          </a:solidFill>
          <a:ln>
            <a:solidFill>
              <a:schemeClr val="accent3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>
            <a:normAutofit/>
          </a:bodyPr>
          <a:lstStyle/>
          <a:p>
            <a:endParaRPr lang="hr-HR" dirty="0"/>
          </a:p>
          <a:p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učitelj u osnovnoj školi, </a:t>
            </a:r>
          </a:p>
          <a:p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nastavnik u srednjoj školi,</a:t>
            </a:r>
          </a:p>
          <a:p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stručni suradnik u školskoj ustanovi.  </a:t>
            </a:r>
          </a:p>
          <a:p>
            <a:pPr lvl="1"/>
            <a:endParaRPr lang="hr-H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rješenje </a:t>
            </a:r>
            <a:r>
              <a:rPr lang="hr-HR" sz="20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MZO-a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0274" y="1782148"/>
            <a:ext cx="4926420" cy="606490"/>
          </a:xfr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/>
          <a:lstStyle/>
          <a:p>
            <a:pPr algn="ctr"/>
            <a:r>
              <a:rPr lang="hr-HR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Ostala zanimanja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0274" y="2631232"/>
            <a:ext cx="4926420" cy="3676261"/>
          </a:xfrm>
          <a:solidFill>
            <a:schemeClr val="tx2">
              <a:lumMod val="50000"/>
            </a:schemeClr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endParaRPr lang="hr-HR" dirty="0"/>
          </a:p>
          <a:p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rješenje </a:t>
            </a:r>
            <a:r>
              <a:rPr lang="hr-HR" sz="20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AZVO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 – ako je riječ o inozemnoj visokoškolskoj kvalifikaciji </a:t>
            </a:r>
          </a:p>
          <a:p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rješenje </a:t>
            </a:r>
            <a:r>
              <a:rPr lang="hr-HR" sz="20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AOO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 – ako se radi o završenoj osnovnoj školi ili završenom srednjem obrazovanju u općim, gimnazijskim i umjetničkim programima</a:t>
            </a:r>
          </a:p>
          <a:p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rješenje </a:t>
            </a:r>
            <a:r>
              <a:rPr lang="hr-HR" sz="20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ASOOO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 – ako je stečeno srednje obrazovanje u strukovnim programima</a:t>
            </a:r>
          </a:p>
          <a:p>
            <a:pPr marL="0" indent="0">
              <a:buNone/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214879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915</TotalTime>
  <Words>3543</Words>
  <Application>Microsoft Office PowerPoint</Application>
  <PresentationFormat>Široki zaslon</PresentationFormat>
  <Paragraphs>316</Paragraphs>
  <Slides>33</Slides>
  <Notes>4</Notes>
  <HiddenSlides>0</HiddenSlides>
  <MMClips>0</MMClips>
  <ScaleCrop>false</ScaleCrop>
  <HeadingPairs>
    <vt:vector size="6" baseType="variant">
      <vt:variant>
        <vt:lpstr>Korišteni fontovi</vt:lpstr>
      </vt:variant>
      <vt:variant>
        <vt:i4>8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33</vt:i4>
      </vt:variant>
    </vt:vector>
  </HeadingPairs>
  <TitlesOfParts>
    <vt:vector size="42" baseType="lpstr">
      <vt:lpstr>Arial</vt:lpstr>
      <vt:lpstr>Calibri</vt:lpstr>
      <vt:lpstr>Century Gothic</vt:lpstr>
      <vt:lpstr>Minion Pro</vt:lpstr>
      <vt:lpstr>Minion Pro Cond</vt:lpstr>
      <vt:lpstr>Times New Roman</vt:lpstr>
      <vt:lpstr>Wingdings</vt:lpstr>
      <vt:lpstr>Wingdings 3</vt:lpstr>
      <vt:lpstr>Ion</vt:lpstr>
      <vt:lpstr>Radni odnosi u školskim ustanovama od zasnivanja do prestanka – primjena Pravilnika o odgovarajućoj vrsti obrazovanja učitelja i stručnih suradnika   Kovačić konzalting d.o.o. – Tučepi, ožujak 2022.</vt:lpstr>
      <vt:lpstr>PowerPoint prezentacija</vt:lpstr>
      <vt:lpstr>  RADNA MJESTA U ŠKOLI </vt:lpstr>
      <vt:lpstr>PowerPoint prezentacija</vt:lpstr>
      <vt:lpstr>PowerPoint prezentacija</vt:lpstr>
      <vt:lpstr>PowerPoint prezentacija</vt:lpstr>
      <vt:lpstr>Primjer zapošljavanja na mjestu učitelja matematike</vt:lpstr>
      <vt:lpstr> Zapošljavanje do punog radnog vremena   </vt:lpstr>
      <vt:lpstr> PRIZNAVANJE INOZEMNIH KVALIFIKACIJA</vt:lpstr>
      <vt:lpstr>Prednost pri zapošljavanju</vt:lpstr>
      <vt:lpstr> POSTUPAK RADI ZAPOŠLJAVANJA  </vt:lpstr>
      <vt:lpstr>PowerPoint prezentacija</vt:lpstr>
      <vt:lpstr>Što sadrži natječaj? </vt:lpstr>
      <vt:lpstr>Rokovi za prijavu</vt:lpstr>
      <vt:lpstr> ŠTO NATJEČAJ NE SMIJE SADRŽAVATI ?</vt:lpstr>
      <vt:lpstr>Pravilnik o zapošljavanju koji donose škole uz suglasnost nadležnog upravnog tijela županije/Grada Zagreba</vt:lpstr>
      <vt:lpstr>PowerPoint prezentacija</vt:lpstr>
      <vt:lpstr>sastav posebnog povjerenstva</vt:lpstr>
      <vt:lpstr>                        o rezultatima natječaja</vt:lpstr>
      <vt:lpstr> ZAPOŠLJAVANJE BEZ NATJEČAJA </vt:lpstr>
      <vt:lpstr>ravnatelj odlučuje o zasnivanju i prestanku radnog odnosa uz prethodnu suglasnost školskog odbora </vt:lpstr>
      <vt:lpstr>ravnatelj sklapa u ime škole ugovor o radu s radnikom</vt:lpstr>
      <vt:lpstr> DOPUNSKI RAD</vt:lpstr>
      <vt:lpstr> Načini prestanka ugovora o radu</vt:lpstr>
      <vt:lpstr>Otkaz ugovora o radu</vt:lpstr>
      <vt:lpstr> Postupak prije otkazivanja</vt:lpstr>
      <vt:lpstr>          ORGANIZACIJSKI VIŠKOVI</vt:lpstr>
      <vt:lpstr>Otkazni rok</vt:lpstr>
      <vt:lpstr>Otpremnina</vt:lpstr>
      <vt:lpstr>PowerPoint prezentacija</vt:lpstr>
      <vt:lpstr> Oblik, obrazloženje i dostava otkaza 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školskog odbora u postupku imenovanja ravnatelja</dc:title>
  <dc:creator>Oleg Tomas</dc:creator>
  <cp:lastModifiedBy>PC</cp:lastModifiedBy>
  <cp:revision>156</cp:revision>
  <cp:lastPrinted>2022-03-25T11:40:28Z</cp:lastPrinted>
  <dcterms:created xsi:type="dcterms:W3CDTF">2019-08-11T11:07:29Z</dcterms:created>
  <dcterms:modified xsi:type="dcterms:W3CDTF">2022-03-30T21:41:36Z</dcterms:modified>
</cp:coreProperties>
</file>