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42"/>
  </p:notesMasterIdLst>
  <p:sldIdLst>
    <p:sldId id="317" r:id="rId2"/>
    <p:sldId id="429" r:id="rId3"/>
    <p:sldId id="469" r:id="rId4"/>
    <p:sldId id="430" r:id="rId5"/>
    <p:sldId id="398" r:id="rId6"/>
    <p:sldId id="358" r:id="rId7"/>
    <p:sldId id="432" r:id="rId8"/>
    <p:sldId id="433" r:id="rId9"/>
    <p:sldId id="400" r:id="rId10"/>
    <p:sldId id="341" r:id="rId11"/>
    <p:sldId id="316" r:id="rId12"/>
    <p:sldId id="325" r:id="rId13"/>
    <p:sldId id="367" r:id="rId14"/>
    <p:sldId id="471" r:id="rId15"/>
    <p:sldId id="472" r:id="rId16"/>
    <p:sldId id="422" r:id="rId17"/>
    <p:sldId id="421" r:id="rId18"/>
    <p:sldId id="436" r:id="rId19"/>
    <p:sldId id="364" r:id="rId20"/>
    <p:sldId id="355" r:id="rId21"/>
    <p:sldId id="365" r:id="rId22"/>
    <p:sldId id="347" r:id="rId23"/>
    <p:sldId id="461" r:id="rId24"/>
    <p:sldId id="462" r:id="rId25"/>
    <p:sldId id="463" r:id="rId26"/>
    <p:sldId id="451" r:id="rId27"/>
    <p:sldId id="368" r:id="rId28"/>
    <p:sldId id="456" r:id="rId29"/>
    <p:sldId id="465" r:id="rId30"/>
    <p:sldId id="466" r:id="rId31"/>
    <p:sldId id="468" r:id="rId32"/>
    <p:sldId id="467" r:id="rId33"/>
    <p:sldId id="452" r:id="rId34"/>
    <p:sldId id="366" r:id="rId35"/>
    <p:sldId id="343" r:id="rId36"/>
    <p:sldId id="344" r:id="rId37"/>
    <p:sldId id="371" r:id="rId38"/>
    <p:sldId id="345" r:id="rId39"/>
    <p:sldId id="446" r:id="rId40"/>
    <p:sldId id="470" r:id="rId41"/>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064" autoAdjust="0"/>
    <p:restoredTop sz="93792" autoAdjust="0"/>
  </p:normalViewPr>
  <p:slideViewPr>
    <p:cSldViewPr>
      <p:cViewPr varScale="1">
        <p:scale>
          <a:sx n="69" d="100"/>
          <a:sy n="69" d="100"/>
        </p:scale>
        <p:origin x="948" y="66"/>
      </p:cViewPr>
      <p:guideLst>
        <p:guide orient="horz" pos="2160"/>
        <p:guide pos="2880"/>
      </p:guideLst>
    </p:cSldViewPr>
  </p:slideViewPr>
  <p:outlineViewPr>
    <p:cViewPr>
      <p:scale>
        <a:sx n="33" d="100"/>
        <a:sy n="33" d="100"/>
      </p:scale>
      <p:origin x="0" y="-87696"/>
    </p:cViewPr>
  </p:outlineViewPr>
  <p:notesTextViewPr>
    <p:cViewPr>
      <p:scale>
        <a:sx n="1" d="1"/>
        <a:sy n="1" d="1"/>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6575C863-FD37-4BEF-9E46-45CF19D7BC67}" type="datetimeFigureOut">
              <a:rPr lang="hr-HR" smtClean="0"/>
              <a:pPr/>
              <a:t>30.3.2022.</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01446C8-9D44-4A8A-977A-DBF996069F29}" type="slidenum">
              <a:rPr lang="hr-HR" smtClean="0"/>
              <a:pPr/>
              <a:t>‹#›</a:t>
            </a:fld>
            <a:endParaRPr lang="hr-HR"/>
          </a:p>
        </p:txBody>
      </p:sp>
    </p:spTree>
    <p:extLst>
      <p:ext uri="{BB962C8B-B14F-4D97-AF65-F5344CB8AC3E}">
        <p14:creationId xmlns:p14="http://schemas.microsoft.com/office/powerpoint/2010/main" val="1453318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2"/>
            <a:ext cx="7848600" cy="2462113"/>
          </a:xfrm>
        </p:spPr>
        <p:txBody>
          <a:bodyPr anchor="ctr">
            <a:noAutofit/>
          </a:bodyPr>
          <a:lstStyle>
            <a:lvl1pPr algn="ctr">
              <a:defRPr sz="5400" cap="all" baseline="0">
                <a:solidFill>
                  <a:srgbClr val="002060"/>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7846640" cy="2732112"/>
          </a:xfrm>
        </p:spPr>
        <p:txBody>
          <a:bodyPr/>
          <a:lstStyle>
            <a:lvl1pPr marL="0" indent="0" algn="l">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4" name="Slika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0888" y="6521440"/>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Vertical Text Placeholder 2"/>
          <p:cNvSpPr>
            <a:spLocks noGrp="1"/>
          </p:cNvSpPr>
          <p:nvPr>
            <p:ph type="body" orient="vert" idx="1"/>
          </p:nvPr>
        </p:nvSpPr>
        <p:spPr>
          <a:xfrm rot="10800000">
            <a:off x="457200" y="1600200"/>
            <a:ext cx="8229600" cy="4636008"/>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445305" y="476672"/>
            <a:ext cx="2057400" cy="5759536"/>
          </a:xfrm>
        </p:spPr>
        <p:txBody>
          <a:bodyPr vert="eaVert" anchor="b"/>
          <a:lstStyle>
            <a:lvl1pPr>
              <a:defRPr>
                <a:solidFill>
                  <a:srgbClr val="00206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rot="10800000">
            <a:off x="2699792" y="476672"/>
            <a:ext cx="6019800" cy="5759536"/>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908721"/>
            <a:ext cx="7772400" cy="2448272"/>
          </a:xfrm>
        </p:spPr>
        <p:txBody>
          <a:bodyPr anchor="ctr">
            <a:normAutofit/>
          </a:bodyPr>
          <a:lstStyle>
            <a:lvl1pPr algn="ctr">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573016"/>
            <a:ext cx="7772400" cy="2554035"/>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3" name="Slika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rgbClr val="00206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1" name="Slik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3" name="Slika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4" name="Slika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9" name="Slika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0" name="Slika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8" name="Slika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9" name="Slika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002060"/>
                </a:solidFill>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solidFill>
                  <a:srgbClr val="002060"/>
                </a:solidFill>
              </a:defRPr>
            </a:lvl1pPr>
            <a:lvl2pPr>
              <a:defRPr sz="2800">
                <a:solidFill>
                  <a:srgbClr val="002060"/>
                </a:solidFill>
              </a:defRPr>
            </a:lvl2pPr>
            <a:lvl3pPr>
              <a:defRPr sz="2400">
                <a:solidFill>
                  <a:srgbClr val="002060"/>
                </a:solidFill>
              </a:defRPr>
            </a:lvl3pPr>
            <a:lvl4pPr>
              <a:defRPr sz="2000">
                <a:solidFill>
                  <a:srgbClr val="002060"/>
                </a:solidFill>
              </a:defRPr>
            </a:lvl4pPr>
            <a:lvl5pPr>
              <a:defRPr sz="2000">
                <a:solidFill>
                  <a:srgbClr val="002060"/>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002060"/>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hr-HR" dirty="0"/>
              <a:t>Uredite stil naslova matrice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467544" y="18288"/>
            <a:ext cx="7776864" cy="329184"/>
          </a:xfrm>
          <a:prstGeom prst="rect">
            <a:avLst/>
          </a:prstGeom>
        </p:spPr>
        <p:txBody>
          <a:bodyPr vert="horz" lIns="91440" tIns="45720" rIns="91440" bIns="45720" rtlCol="0" anchor="ctr"/>
          <a:lstStyle>
            <a:lvl1pPr algn="l">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8316416" y="18288"/>
            <a:ext cx="720080" cy="329184"/>
          </a:xfrm>
          <a:prstGeom prst="rect">
            <a:avLst/>
          </a:prstGeom>
        </p:spPr>
        <p:txBody>
          <a:bodyPr vert="horz" lIns="91440" tIns="45720" rIns="91440" bIns="45720" rtlCol="0" anchor="ctr"/>
          <a:lstStyle>
            <a:lvl1pPr algn="r">
              <a:defRPr sz="1400" b="1">
                <a:solidFill>
                  <a:srgbClr val="FFFFFF"/>
                </a:solidFill>
              </a:defRPr>
            </a:lvl1pPr>
          </a:lstStyle>
          <a:p>
            <a:fld id="{D2E57653-3E58-4892-A7ED-712530ACC680}" type="slidenum">
              <a:rPr lang="en-US" smtClean="0"/>
              <a:pPr/>
              <a:t>‹#›</a:t>
            </a:fld>
            <a:endParaRPr lang="en-US" dirty="0"/>
          </a:p>
        </p:txBody>
      </p:sp>
      <p:sp>
        <p:nvSpPr>
          <p:cNvPr id="8"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fld id="{8B3EE666-E7FC-4792-A216-299238F92772}" type="datetimeFigureOut">
              <a:rPr lang="hr-HR" smtClean="0"/>
              <a:pPr/>
              <a:t>30.3.2022.</a:t>
            </a:fld>
            <a:endParaRPr lang="hr-HR" dirty="0"/>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zuber@rif.h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692696"/>
            <a:ext cx="7772400" cy="4392488"/>
          </a:xfrm>
        </p:spPr>
        <p:txBody>
          <a:bodyPr/>
          <a:lstStyle/>
          <a:p>
            <a:pPr>
              <a:spcBef>
                <a:spcPts val="600"/>
              </a:spcBef>
            </a:pPr>
            <a:r>
              <a:rPr lang="hr-HR" sz="4400" cap="none" dirty="0"/>
              <a:t>PRIMICI ZAPOSLENIH U ŠKOLSTVU POVEZANI S PRAVOM NA GODIŠNJI ODMOR</a:t>
            </a:r>
            <a:endParaRPr lang="hr-HR" altLang="sr-Latn-RS" sz="4400" cap="none" dirty="0"/>
          </a:p>
        </p:txBody>
      </p:sp>
      <p:sp>
        <p:nvSpPr>
          <p:cNvPr id="3075" name="Rectangle 3"/>
          <p:cNvSpPr>
            <a:spLocks noGrp="1" noChangeArrowheads="1"/>
          </p:cNvSpPr>
          <p:nvPr>
            <p:ph type="subTitle" idx="1"/>
          </p:nvPr>
        </p:nvSpPr>
        <p:spPr>
          <a:xfrm>
            <a:off x="685800" y="4221088"/>
            <a:ext cx="7846640" cy="2232248"/>
          </a:xfrm>
        </p:spPr>
        <p:txBody>
          <a:bodyPr>
            <a:normAutofit fontScale="62500" lnSpcReduction="20000"/>
          </a:bodyPr>
          <a:lstStyle/>
          <a:p>
            <a:pPr algn="ctr" eaLnBrk="1" hangingPunct="1"/>
            <a:endParaRPr lang="hr-HR" altLang="sr-Latn-RS" sz="1800" dirty="0"/>
          </a:p>
          <a:p>
            <a:pPr algn="ctr" eaLnBrk="1" hangingPunct="1"/>
            <a:r>
              <a:rPr lang="hr-HR" altLang="sr-Latn-RS" sz="3800" dirty="0"/>
              <a:t>dr. </a:t>
            </a:r>
            <a:r>
              <a:rPr lang="hr-HR" altLang="sr-Latn-RS" sz="3800" dirty="0" err="1"/>
              <a:t>sc</a:t>
            </a:r>
            <a:r>
              <a:rPr lang="hr-HR" altLang="sr-Latn-RS" sz="3800" dirty="0"/>
              <a:t>. Marija Zuber,</a:t>
            </a:r>
          </a:p>
          <a:p>
            <a:pPr algn="ctr" eaLnBrk="1" hangingPunct="1"/>
            <a:r>
              <a:rPr lang="hr-HR" altLang="sr-Latn-RS" sz="3800" dirty="0"/>
              <a:t>savjetnica-urednica, HZ </a:t>
            </a:r>
            <a:r>
              <a:rPr lang="hr-HR" altLang="sr-Latn-RS" sz="3800" dirty="0" err="1"/>
              <a:t>RiF</a:t>
            </a:r>
            <a:endParaRPr lang="hr-HR" altLang="sr-Latn-RS" sz="3800" dirty="0"/>
          </a:p>
          <a:p>
            <a:pPr algn="ctr" eaLnBrk="1" hangingPunct="1"/>
            <a:r>
              <a:rPr lang="hr-HR" altLang="sr-Latn-RS" sz="3800" dirty="0"/>
              <a:t>Zagreb, ožujak 2022.</a:t>
            </a:r>
          </a:p>
          <a:p>
            <a:pPr algn="ctr"/>
            <a:r>
              <a:rPr lang="hr-HR" altLang="sr-Latn-RS" sz="3800" dirty="0"/>
              <a:t>e-mail: </a:t>
            </a:r>
            <a:r>
              <a:rPr lang="hr-HR" altLang="sr-Latn-RS" sz="3800" dirty="0" smtClean="0">
                <a:hlinkClick r:id="rId2"/>
              </a:rPr>
              <a:t>mzuber@rif.hr</a:t>
            </a:r>
            <a:endParaRPr lang="hr-HR" altLang="sr-Latn-RS" sz="3800" dirty="0" smtClean="0"/>
          </a:p>
          <a:p>
            <a:pPr algn="ctr"/>
            <a:r>
              <a:rPr lang="hr-HR" sz="4000" b="1" dirty="0" smtClean="0">
                <a:solidFill>
                  <a:schemeClr val="accent1">
                    <a:lumMod val="60000"/>
                    <a:lumOff val="40000"/>
                  </a:schemeClr>
                </a:solidFill>
              </a:rPr>
              <a:t>Kovačić </a:t>
            </a:r>
            <a:r>
              <a:rPr lang="hr-HR" sz="4000" b="1" dirty="0">
                <a:solidFill>
                  <a:schemeClr val="accent1">
                    <a:lumMod val="60000"/>
                    <a:lumOff val="40000"/>
                  </a:schemeClr>
                </a:solidFill>
              </a:rPr>
              <a:t>konzalting d.o.o. – </a:t>
            </a:r>
            <a:r>
              <a:rPr lang="hr-HR" sz="4000" b="1" dirty="0" err="1">
                <a:solidFill>
                  <a:schemeClr val="accent1">
                    <a:lumMod val="60000"/>
                    <a:lumOff val="40000"/>
                  </a:schemeClr>
                </a:solidFill>
              </a:rPr>
              <a:t>Tučepi</a:t>
            </a:r>
            <a:r>
              <a:rPr lang="hr-HR" sz="4000" b="1" dirty="0">
                <a:solidFill>
                  <a:schemeClr val="accent1">
                    <a:lumMod val="60000"/>
                    <a:lumOff val="40000"/>
                  </a:schemeClr>
                </a:solidFill>
              </a:rPr>
              <a:t>, ožujak 2022.</a:t>
            </a:r>
            <a:endParaRPr lang="hr-HR" altLang="sr-Latn-RS" sz="3800" dirty="0" smtClean="0"/>
          </a:p>
          <a:p>
            <a:pPr algn="ctr" eaLnBrk="1" hangingPunct="1"/>
            <a:endParaRPr lang="hr-HR" altLang="sr-Latn-RS" sz="3800" dirty="0"/>
          </a:p>
          <a:p>
            <a:pPr eaLnBrk="1" hangingPunct="1"/>
            <a:endParaRPr lang="hr-HR" altLang="sr-Latn-RS" sz="2000" dirty="0"/>
          </a:p>
          <a:p>
            <a:pPr eaLnBrk="1" hangingPunct="1"/>
            <a:endParaRPr lang="hr-HR" altLang="sr-Latn-RS" sz="2800" b="1" dirty="0"/>
          </a:p>
        </p:txBody>
      </p:sp>
    </p:spTree>
    <p:extLst>
      <p:ext uri="{BB962C8B-B14F-4D97-AF65-F5344CB8AC3E}">
        <p14:creationId xmlns:p14="http://schemas.microsoft.com/office/powerpoint/2010/main" val="208036025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algn="ctr"/>
            <a:r>
              <a:rPr lang="hr-HR" altLang="sr-Latn-RS" sz="3600" dirty="0"/>
              <a:t>Prosječna plaća prethodna tri mjeseca</a:t>
            </a:r>
          </a:p>
        </p:txBody>
      </p:sp>
      <p:sp>
        <p:nvSpPr>
          <p:cNvPr id="25603" name="Rectangle 3"/>
          <p:cNvSpPr>
            <a:spLocks noGrp="1" noChangeArrowheads="1"/>
          </p:cNvSpPr>
          <p:nvPr>
            <p:ph type="body" idx="1"/>
          </p:nvPr>
        </p:nvSpPr>
        <p:spPr>
          <a:xfrm>
            <a:off x="250825" y="1628775"/>
            <a:ext cx="8662988" cy="4525963"/>
          </a:xfrm>
        </p:spPr>
        <p:txBody>
          <a:bodyPr/>
          <a:lstStyle/>
          <a:p>
            <a:pPr>
              <a:lnSpc>
                <a:spcPct val="80000"/>
              </a:lnSpc>
              <a:buFontTx/>
              <a:buNone/>
            </a:pPr>
            <a:r>
              <a:rPr lang="hr-HR" altLang="sr-Latn-RS" sz="2400"/>
              <a:t>U prosjek zadnja tri mjeseca </a:t>
            </a:r>
          </a:p>
          <a:p>
            <a:pPr>
              <a:lnSpc>
                <a:spcPct val="80000"/>
              </a:lnSpc>
              <a:buFontTx/>
              <a:buNone/>
            </a:pPr>
            <a:r>
              <a:rPr lang="hr-HR" altLang="sr-Latn-RS" sz="2400" b="1"/>
              <a:t>     uračunavaju se</a:t>
            </a:r>
            <a:r>
              <a:rPr lang="hr-HR" altLang="sr-Latn-RS" sz="2400"/>
              <a:t>:</a:t>
            </a:r>
          </a:p>
          <a:p>
            <a:pPr lvl="2">
              <a:lnSpc>
                <a:spcPct val="80000"/>
              </a:lnSpc>
            </a:pPr>
            <a:r>
              <a:rPr lang="hr-HR" altLang="sr-Latn-RS" sz="1800"/>
              <a:t>primici isplaćeni u novcu ili u naravi omogućeni radniku kao plaća za obavljeni rad (redovna mjesečna plaća, plaća po osnovi korištenja službenog automobila u privatne svrhe i dr.),</a:t>
            </a:r>
          </a:p>
          <a:p>
            <a:pPr lvl="2">
              <a:lnSpc>
                <a:spcPct val="80000"/>
              </a:lnSpc>
            </a:pPr>
            <a:r>
              <a:rPr lang="hr-HR" altLang="sr-Latn-RS" sz="1800"/>
              <a:t>dodaci na plaću za rad u posebnim i otežanim radnim uvjetima (noćni rad, prekovremeni rad, rad nedjeljom i blagdanom i dr.), </a:t>
            </a:r>
          </a:p>
          <a:p>
            <a:pPr lvl="2">
              <a:lnSpc>
                <a:spcPct val="80000"/>
              </a:lnSpc>
            </a:pPr>
            <a:r>
              <a:rPr lang="hr-HR" altLang="sr-Latn-RS" sz="1800"/>
              <a:t>stimulacije, bonusi i slični primici, u razmjernom dijelu koji se odnosi na zadnja tri mjeseca prije prestanka radnog odnosa,</a:t>
            </a:r>
            <a:endParaRPr lang="hr-HR" altLang="sr-Latn-RS" sz="1800" b="1"/>
          </a:p>
          <a:p>
            <a:pPr>
              <a:lnSpc>
                <a:spcPct val="80000"/>
              </a:lnSpc>
              <a:buFontTx/>
              <a:buNone/>
            </a:pPr>
            <a:r>
              <a:rPr lang="hr-HR" altLang="sr-Latn-RS" sz="2400" b="1"/>
              <a:t>    ne uračunavaju se</a:t>
            </a:r>
            <a:r>
              <a:rPr lang="hr-HR" altLang="sr-Latn-RS" sz="2400"/>
              <a:t>:</a:t>
            </a:r>
          </a:p>
          <a:p>
            <a:pPr lvl="2">
              <a:lnSpc>
                <a:spcPct val="80000"/>
              </a:lnSpc>
            </a:pPr>
            <a:r>
              <a:rPr lang="hr-HR" altLang="sr-Latn-RS" sz="1800"/>
              <a:t>naknade plaće za razdoblja u kojima radnik zbog opravdanih razloga nije radio (npr. naknada za godišnji odmor, naknada za bolovanje),</a:t>
            </a:r>
          </a:p>
          <a:p>
            <a:pPr lvl="2">
              <a:lnSpc>
                <a:spcPct val="80000"/>
              </a:lnSpc>
            </a:pPr>
            <a:r>
              <a:rPr lang="hr-HR" altLang="sr-Latn-RS" sz="1800"/>
              <a:t>primici po osnovi potpora vezanih uz samu osobu radnika, iako su isplaćeni kao plaća u poreznom smislu (npr. pomoć za liječenje ili nabavu ortopedskih pomagala),</a:t>
            </a:r>
          </a:p>
          <a:p>
            <a:pPr lvl="2">
              <a:lnSpc>
                <a:spcPct val="80000"/>
              </a:lnSpc>
            </a:pPr>
            <a:r>
              <a:rPr lang="hr-HR" altLang="sr-Latn-RS" sz="1800"/>
              <a:t>primici isplaćeni kao potpora vezana uz obiteljske okolnosti radnika (npr. potpora za smrt člana obitelji isplaćena preko neoporezivog iznosa). </a:t>
            </a:r>
          </a:p>
        </p:txBody>
      </p:sp>
    </p:spTree>
    <p:extLst>
      <p:ext uri="{BB962C8B-B14F-4D97-AF65-F5344CB8AC3E}">
        <p14:creationId xmlns:p14="http://schemas.microsoft.com/office/powerpoint/2010/main" val="7220206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847D82E6-A0DD-41DF-889D-27BC146FF7AA}"/>
              </a:ext>
            </a:extLst>
          </p:cNvPr>
          <p:cNvSpPr>
            <a:spLocks noGrp="1" noChangeArrowheads="1"/>
          </p:cNvSpPr>
          <p:nvPr>
            <p:ph type="title"/>
          </p:nvPr>
        </p:nvSpPr>
        <p:spPr>
          <a:xfrm>
            <a:off x="468313" y="548681"/>
            <a:ext cx="8135937" cy="864096"/>
          </a:xfrm>
        </p:spPr>
        <p:txBody>
          <a:bodyPr>
            <a:normAutofit fontScale="90000"/>
          </a:bodyPr>
          <a:lstStyle/>
          <a:p>
            <a:pPr algn="ctr" eaLnBrk="1" hangingPunct="1">
              <a:defRPr/>
            </a:pPr>
            <a:r>
              <a:rPr lang="hr-HR" sz="4000" b="1" dirty="0"/>
              <a:t/>
            </a:r>
            <a:br>
              <a:rPr lang="hr-HR" sz="4000" b="1" dirty="0"/>
            </a:br>
            <a:r>
              <a:rPr lang="hr-HR" sz="4000" b="1" dirty="0"/>
              <a:t/>
            </a:r>
            <a:br>
              <a:rPr lang="hr-HR" sz="4000" b="1" dirty="0"/>
            </a:br>
            <a:r>
              <a:rPr lang="hr-HR" dirty="0"/>
              <a:t>Određivanje visine naknade plaće prema mjesečnom prosjeku</a:t>
            </a:r>
            <a:r>
              <a:rPr lang="hr-HR" sz="4000" b="1" dirty="0"/>
              <a:t/>
            </a:r>
            <a:br>
              <a:rPr lang="hr-HR" sz="4000" b="1" dirty="0"/>
            </a:br>
            <a:r>
              <a:rPr lang="hr-HR" sz="4000" dirty="0"/>
              <a:t/>
            </a:r>
            <a:br>
              <a:rPr lang="hr-HR" sz="4000" dirty="0"/>
            </a:br>
            <a:endParaRPr lang="en-US" sz="4000" dirty="0"/>
          </a:p>
        </p:txBody>
      </p:sp>
      <p:sp>
        <p:nvSpPr>
          <p:cNvPr id="25603" name="Rectangle 3">
            <a:extLst>
              <a:ext uri="{FF2B5EF4-FFF2-40B4-BE49-F238E27FC236}">
                <a16:creationId xmlns:a16="http://schemas.microsoft.com/office/drawing/2014/main" id="{8E51A388-BF9C-4209-AA28-6E5E2E76BBB1}"/>
              </a:ext>
            </a:extLst>
          </p:cNvPr>
          <p:cNvSpPr>
            <a:spLocks noGrp="1" noChangeArrowheads="1"/>
          </p:cNvSpPr>
          <p:nvPr>
            <p:ph type="body" idx="1"/>
          </p:nvPr>
        </p:nvSpPr>
        <p:spPr>
          <a:xfrm>
            <a:off x="179388" y="1628800"/>
            <a:ext cx="8713787" cy="5040288"/>
          </a:xfrm>
        </p:spPr>
        <p:txBody>
          <a:bodyPr>
            <a:normAutofit/>
          </a:bodyPr>
          <a:lstStyle/>
          <a:p>
            <a:pPr algn="ctr" eaLnBrk="1" hangingPunct="1">
              <a:buFontTx/>
              <a:buNone/>
              <a:defRPr/>
            </a:pPr>
            <a:r>
              <a:rPr lang="hr-HR" sz="2000" dirty="0"/>
              <a:t>KAKO IZRAČUNATI PROSJEČNU PLAĆU?</a:t>
            </a:r>
          </a:p>
          <a:p>
            <a:pPr marL="0" indent="0" eaLnBrk="1" hangingPunct="1">
              <a:buNone/>
              <a:defRPr/>
            </a:pPr>
            <a:endParaRPr lang="hr-HR" sz="2000" b="1" i="1" dirty="0"/>
          </a:p>
          <a:p>
            <a:pPr marL="0" indent="0" eaLnBrk="1" hangingPunct="1">
              <a:buNone/>
              <a:defRPr/>
            </a:pPr>
            <a:r>
              <a:rPr lang="hr-HR" sz="2000" b="1" i="1" dirty="0"/>
              <a:t>Korak 1.</a:t>
            </a:r>
          </a:p>
          <a:p>
            <a:pPr marL="0" indent="0" algn="ctr" eaLnBrk="1" hangingPunct="1">
              <a:buNone/>
              <a:defRPr/>
            </a:pPr>
            <a:endParaRPr lang="hr-HR" sz="2000" dirty="0"/>
          </a:p>
          <a:p>
            <a:pPr marL="0" indent="0" eaLnBrk="1" hangingPunct="1">
              <a:buNone/>
              <a:defRPr/>
            </a:pPr>
            <a:endParaRPr lang="hr-HR" sz="2000" b="1" i="1" dirty="0"/>
          </a:p>
          <a:p>
            <a:pPr marL="0" indent="0">
              <a:buNone/>
            </a:pPr>
            <a:r>
              <a:rPr lang="hr-HR" sz="2000" b="1" i="1" dirty="0"/>
              <a:t>Korak 2.</a:t>
            </a:r>
            <a:r>
              <a:rPr lang="hr-HR" dirty="0"/>
              <a:t> </a:t>
            </a:r>
            <a:endParaRPr lang="hr-HR" sz="2000" b="1" i="1" dirty="0"/>
          </a:p>
          <a:p>
            <a:pPr marL="0" indent="0" algn="ctr" eaLnBrk="1" hangingPunct="1">
              <a:buFontTx/>
              <a:buNone/>
              <a:defRPr/>
            </a:pPr>
            <a:endParaRPr lang="hr-HR" sz="2000" dirty="0"/>
          </a:p>
          <a:p>
            <a:pPr marL="0" indent="0" eaLnBrk="1" hangingPunct="1">
              <a:buFontTx/>
              <a:buNone/>
              <a:defRPr/>
            </a:pPr>
            <a:endParaRPr lang="hr-HR" sz="2000" i="1" dirty="0"/>
          </a:p>
          <a:p>
            <a:pPr marL="0" indent="0" eaLnBrk="1" hangingPunct="1">
              <a:buFontTx/>
              <a:buNone/>
              <a:defRPr/>
            </a:pPr>
            <a:endParaRPr lang="hr-HR" sz="2000" i="1" dirty="0"/>
          </a:p>
          <a:p>
            <a:pPr marL="0" indent="0" eaLnBrk="1" hangingPunct="1">
              <a:buFontTx/>
              <a:buNone/>
              <a:defRPr/>
            </a:pPr>
            <a:r>
              <a:rPr lang="hr-HR" sz="2000" i="1" dirty="0"/>
              <a:t>NAPOMENA</a:t>
            </a:r>
            <a:r>
              <a:rPr lang="hr-HR" sz="2000" dirty="0"/>
              <a:t>:</a:t>
            </a:r>
          </a:p>
          <a:p>
            <a:pPr marL="627063" indent="-269875" eaLnBrk="1" hangingPunct="1">
              <a:buFont typeface="Wingdings" panose="05000000000000000000" pitchFamily="2" charset="2"/>
              <a:buChar char="Ø"/>
              <a:defRPr/>
            </a:pPr>
            <a:r>
              <a:rPr lang="hr-HR" sz="2000" dirty="0"/>
              <a:t>paziti u slučaju promjene fonda radnog vremena!</a:t>
            </a:r>
          </a:p>
          <a:p>
            <a:pPr marL="514350" indent="-514350" eaLnBrk="1" hangingPunct="1">
              <a:buFontTx/>
              <a:buNone/>
              <a:defRPr/>
            </a:pPr>
            <a:endParaRPr lang="hr-HR" sz="2400" dirty="0"/>
          </a:p>
        </p:txBody>
      </p:sp>
      <p:graphicFrame>
        <p:nvGraphicFramePr>
          <p:cNvPr id="2" name="Table 1">
            <a:extLst>
              <a:ext uri="{FF2B5EF4-FFF2-40B4-BE49-F238E27FC236}">
                <a16:creationId xmlns:a16="http://schemas.microsoft.com/office/drawing/2014/main" id="{613C4896-1E9A-4C10-97D2-954252EEE50F}"/>
              </a:ext>
            </a:extLst>
          </p:cNvPr>
          <p:cNvGraphicFramePr>
            <a:graphicFrameLocks noGrp="1"/>
          </p:cNvGraphicFramePr>
          <p:nvPr/>
        </p:nvGraphicFramePr>
        <p:xfrm>
          <a:off x="1524000" y="2204864"/>
          <a:ext cx="7224465" cy="1152128"/>
        </p:xfrm>
        <a:graphic>
          <a:graphicData uri="http://schemas.openxmlformats.org/drawingml/2006/table">
            <a:tbl>
              <a:tblPr firstRow="1" bandRow="1">
                <a:tableStyleId>{5940675A-B579-460E-94D1-54222C63F5DA}</a:tableStyleId>
              </a:tblPr>
              <a:tblGrid>
                <a:gridCol w="3408040">
                  <a:extLst>
                    <a:ext uri="{9D8B030D-6E8A-4147-A177-3AD203B41FA5}">
                      <a16:colId xmlns:a16="http://schemas.microsoft.com/office/drawing/2014/main" val="1796749733"/>
                    </a:ext>
                  </a:extLst>
                </a:gridCol>
                <a:gridCol w="720080">
                  <a:extLst>
                    <a:ext uri="{9D8B030D-6E8A-4147-A177-3AD203B41FA5}">
                      <a16:colId xmlns:a16="http://schemas.microsoft.com/office/drawing/2014/main" val="3399970653"/>
                    </a:ext>
                  </a:extLst>
                </a:gridCol>
                <a:gridCol w="3096345">
                  <a:extLst>
                    <a:ext uri="{9D8B030D-6E8A-4147-A177-3AD203B41FA5}">
                      <a16:colId xmlns:a16="http://schemas.microsoft.com/office/drawing/2014/main" val="653891035"/>
                    </a:ext>
                  </a:extLst>
                </a:gridCol>
              </a:tblGrid>
              <a:tr h="6680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800" dirty="0"/>
                        <a:t>Zbroj bruto plaća za prethodna tri mjeseca</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endParaRPr lang="hr-HR" dirty="0"/>
                    </a:p>
                    <a:p>
                      <a:pPr algn="ctr"/>
                      <a:r>
                        <a:rPr lang="hr-HR" dirty="0"/>
                        <a:t>=</a:t>
                      </a: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r-HR"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sz="1800" dirty="0"/>
                        <a:t>prosječna mjesečna plaća</a:t>
                      </a:r>
                    </a:p>
                    <a:p>
                      <a:endParaRPr lang="hr-H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01006551"/>
                  </a:ext>
                </a:extLst>
              </a:tr>
              <a:tr h="484075">
                <a:tc>
                  <a:txBody>
                    <a:bodyPr/>
                    <a:lstStyle/>
                    <a:p>
                      <a:pPr algn="ctr"/>
                      <a:r>
                        <a:rPr lang="hr-HR" dirty="0"/>
                        <a:t>3</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endParaRPr lang="hr-HR" dirty="0"/>
                    </a:p>
                  </a:txBody>
                  <a:tcPr/>
                </a:tc>
                <a:tc vMerge="1">
                  <a:txBody>
                    <a:bodyPr/>
                    <a:lstStyle/>
                    <a:p>
                      <a:endParaRPr lang="hr-HR" dirty="0"/>
                    </a:p>
                  </a:txBody>
                  <a:tcPr/>
                </a:tc>
                <a:extLst>
                  <a:ext uri="{0D108BD9-81ED-4DB2-BD59-A6C34878D82A}">
                    <a16:rowId xmlns:a16="http://schemas.microsoft.com/office/drawing/2014/main" val="2359842251"/>
                  </a:ext>
                </a:extLst>
              </a:tr>
            </a:tbl>
          </a:graphicData>
        </a:graphic>
      </p:graphicFrame>
      <p:graphicFrame>
        <p:nvGraphicFramePr>
          <p:cNvPr id="3" name="Table 2">
            <a:extLst>
              <a:ext uri="{FF2B5EF4-FFF2-40B4-BE49-F238E27FC236}">
                <a16:creationId xmlns:a16="http://schemas.microsoft.com/office/drawing/2014/main" id="{74436175-FB05-45D5-B5B4-3222B15ECA0A}"/>
              </a:ext>
            </a:extLst>
          </p:cNvPr>
          <p:cNvGraphicFramePr>
            <a:graphicFrameLocks noGrp="1"/>
          </p:cNvGraphicFramePr>
          <p:nvPr/>
        </p:nvGraphicFramePr>
        <p:xfrm>
          <a:off x="1523999" y="3429000"/>
          <a:ext cx="7224465" cy="1368152"/>
        </p:xfrm>
        <a:graphic>
          <a:graphicData uri="http://schemas.openxmlformats.org/drawingml/2006/table">
            <a:tbl>
              <a:tblPr firstRow="1" bandRow="1">
                <a:tableStyleId>{5940675A-B579-460E-94D1-54222C63F5DA}</a:tableStyleId>
              </a:tblPr>
              <a:tblGrid>
                <a:gridCol w="3480049">
                  <a:extLst>
                    <a:ext uri="{9D8B030D-6E8A-4147-A177-3AD203B41FA5}">
                      <a16:colId xmlns:a16="http://schemas.microsoft.com/office/drawing/2014/main" val="246338690"/>
                    </a:ext>
                  </a:extLst>
                </a:gridCol>
                <a:gridCol w="576064">
                  <a:extLst>
                    <a:ext uri="{9D8B030D-6E8A-4147-A177-3AD203B41FA5}">
                      <a16:colId xmlns:a16="http://schemas.microsoft.com/office/drawing/2014/main" val="2750986208"/>
                    </a:ext>
                  </a:extLst>
                </a:gridCol>
                <a:gridCol w="3168352">
                  <a:extLst>
                    <a:ext uri="{9D8B030D-6E8A-4147-A177-3AD203B41FA5}">
                      <a16:colId xmlns:a16="http://schemas.microsoft.com/office/drawing/2014/main" val="4048389739"/>
                    </a:ext>
                  </a:extLst>
                </a:gridCol>
              </a:tblGrid>
              <a:tr h="465850">
                <a:tc>
                  <a:txBody>
                    <a:bodyPr/>
                    <a:lstStyle/>
                    <a:p>
                      <a:pPr algn="ctr"/>
                      <a:r>
                        <a:rPr lang="hr-HR" sz="1800" dirty="0"/>
                        <a:t>Prosječna mjesečna plaća </a:t>
                      </a:r>
                      <a:endParaRPr lang="hr-HR"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endParaRPr lang="hr-HR" dirty="0"/>
                    </a:p>
                    <a:p>
                      <a:pPr algn="ctr"/>
                      <a:r>
                        <a:rPr lang="hr-HR" dirty="0"/>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r-HR"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sz="1800" dirty="0"/>
                        <a:t>visina naknade plaće za 1 sat godišnjeg odmora</a:t>
                      </a:r>
                    </a:p>
                    <a:p>
                      <a:endParaRPr lang="hr-H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1436428"/>
                  </a:ext>
                </a:extLst>
              </a:tr>
              <a:tr h="902302">
                <a:tc>
                  <a:txBody>
                    <a:bodyPr/>
                    <a:lstStyle/>
                    <a:p>
                      <a:pPr algn="ctr"/>
                      <a:r>
                        <a:rPr lang="hr-HR" sz="1800" dirty="0"/>
                        <a:t>sati mjeseca za koji se isplaćuje naknada plaće za godišnji odmor </a:t>
                      </a:r>
                      <a:endParaRPr lang="hr-HR"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endParaRPr lang="hr-HR" dirty="0"/>
                    </a:p>
                  </a:txBody>
                  <a:tcPr/>
                </a:tc>
                <a:tc vMerge="1">
                  <a:txBody>
                    <a:bodyPr/>
                    <a:lstStyle/>
                    <a:p>
                      <a:endParaRPr lang="hr-HR" dirty="0"/>
                    </a:p>
                  </a:txBody>
                  <a:tcPr/>
                </a:tc>
                <a:extLst>
                  <a:ext uri="{0D108BD9-81ED-4DB2-BD59-A6C34878D82A}">
                    <a16:rowId xmlns:a16="http://schemas.microsoft.com/office/drawing/2014/main" val="3923721050"/>
                  </a:ext>
                </a:extLst>
              </a:tr>
            </a:tbl>
          </a:graphicData>
        </a:graphic>
      </p:graphicFrame>
    </p:spTree>
  </p:cSld>
  <p:clrMapOvr>
    <a:masterClrMapping/>
  </p:clrMapOvr>
  <p:transition advClick="0" advTm="5000"/>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36590"/>
            <a:ext cx="8229600" cy="844138"/>
          </a:xfrm>
        </p:spPr>
        <p:txBody>
          <a:bodyPr>
            <a:noAutofit/>
          </a:bodyPr>
          <a:lstStyle/>
          <a:p>
            <a:pPr algn="ctr"/>
            <a:r>
              <a:rPr lang="hr-HR" sz="3200" dirty="0"/>
              <a:t>Naknada plaće za godišnji odmor prema</a:t>
            </a:r>
            <a:br>
              <a:rPr lang="hr-HR" sz="3200" dirty="0"/>
            </a:br>
            <a:r>
              <a:rPr lang="hr-HR" sz="3200" dirty="0"/>
              <a:t> kolektivnim ugovorima koji se primjenjuju u školstvu</a:t>
            </a:r>
            <a:endParaRPr lang="hr-HR" altLang="sr-Latn-R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3743320"/>
              </p:ext>
            </p:extLst>
          </p:nvPr>
        </p:nvGraphicFramePr>
        <p:xfrm>
          <a:off x="323528" y="1268761"/>
          <a:ext cx="8363272" cy="5645970"/>
        </p:xfrm>
        <a:graphic>
          <a:graphicData uri="http://schemas.openxmlformats.org/drawingml/2006/table">
            <a:tbl>
              <a:tblPr firstRow="1" bandRow="1">
                <a:tableStyleId>{5940675A-B579-460E-94D1-54222C63F5DA}</a:tableStyleId>
              </a:tblPr>
              <a:tblGrid>
                <a:gridCol w="4283627">
                  <a:extLst>
                    <a:ext uri="{9D8B030D-6E8A-4147-A177-3AD203B41FA5}">
                      <a16:colId xmlns:a16="http://schemas.microsoft.com/office/drawing/2014/main" val="20001"/>
                    </a:ext>
                  </a:extLst>
                </a:gridCol>
                <a:gridCol w="4079645">
                  <a:extLst>
                    <a:ext uri="{9D8B030D-6E8A-4147-A177-3AD203B41FA5}">
                      <a16:colId xmlns:a16="http://schemas.microsoft.com/office/drawing/2014/main" val="20002"/>
                    </a:ext>
                  </a:extLst>
                </a:gridCol>
              </a:tblGrid>
              <a:tr h="864095">
                <a:tc gridSpan="2">
                  <a:txBody>
                    <a:bodyPr/>
                    <a:lstStyle/>
                    <a:p>
                      <a:pPr algn="ctr"/>
                      <a:r>
                        <a:rPr lang="hr-HR" sz="2400" b="1" dirty="0"/>
                        <a:t>TKU ZA JAVNE SLUŽBE</a:t>
                      </a:r>
                    </a:p>
                    <a:p>
                      <a:pPr algn="l"/>
                      <a:r>
                        <a:rPr lang="hr-HR" sz="2400" b="0" dirty="0"/>
                        <a:t>- čl. 57. – pravo na naknadu plaće, ali ne uređuje visinu</a:t>
                      </a:r>
                    </a:p>
                  </a:txBody>
                  <a:tcPr marL="68574" marR="68574" marT="0" marB="0"/>
                </a:tc>
                <a:tc hMerge="1">
                  <a:txBody>
                    <a:bodyPr/>
                    <a:lstStyle/>
                    <a:p>
                      <a:pPr algn="l"/>
                      <a:endParaRPr lang="hr-HR" sz="1600" b="0" dirty="0"/>
                    </a:p>
                  </a:txBody>
                  <a:tcPr marL="68574" marR="68574" marT="0" marB="0"/>
                </a:tc>
                <a:extLst>
                  <a:ext uri="{0D108BD9-81ED-4DB2-BD59-A6C34878D82A}">
                    <a16:rowId xmlns:a16="http://schemas.microsoft.com/office/drawing/2014/main" val="757621491"/>
                  </a:ext>
                </a:extLst>
              </a:tr>
              <a:tr h="901996">
                <a:tc>
                  <a:txBody>
                    <a:bodyPr/>
                    <a:lstStyle/>
                    <a:p>
                      <a:pPr algn="ctr"/>
                      <a:r>
                        <a:rPr lang="hr-HR" sz="2400" b="1" dirty="0"/>
                        <a:t>OSNOVNO  OBRAZOVANJE</a:t>
                      </a:r>
                    </a:p>
                  </a:txBody>
                  <a:tcPr marL="68574" marR="68574" marT="0" marB="0" anchor="ctr"/>
                </a:tc>
                <a:tc>
                  <a:txBody>
                    <a:bodyPr/>
                    <a:lstStyle/>
                    <a:p>
                      <a:pPr algn="ctr"/>
                      <a:r>
                        <a:rPr lang="hr-HR" sz="2400" b="1" dirty="0"/>
                        <a:t>SREDNJE OBRAZOVANJE</a:t>
                      </a:r>
                    </a:p>
                  </a:txBody>
                  <a:tcPr marL="68574" marR="68574" marT="0" marB="0" anchor="ctr"/>
                </a:tc>
                <a:extLst>
                  <a:ext uri="{0D108BD9-81ED-4DB2-BD59-A6C34878D82A}">
                    <a16:rowId xmlns:a16="http://schemas.microsoft.com/office/drawing/2014/main" val="10001"/>
                  </a:ext>
                </a:extLst>
              </a:tr>
              <a:tr h="3879879">
                <a:tc>
                  <a:txBody>
                    <a:bodyPr/>
                    <a:lstStyle/>
                    <a:p>
                      <a:pPr marL="342900" indent="-342900">
                        <a:buFont typeface="Arial" panose="020B0604020202020204" pitchFamily="34" charset="0"/>
                        <a:buChar char="•"/>
                      </a:pPr>
                      <a:r>
                        <a:rPr lang="hr-HR" sz="2400" b="0" i="0" kern="1200" dirty="0">
                          <a:solidFill>
                            <a:schemeClr val="tx1"/>
                          </a:solidFill>
                          <a:effectLst/>
                          <a:latin typeface="+mn-lt"/>
                          <a:ea typeface="+mn-ea"/>
                          <a:cs typeface="+mn-cs"/>
                        </a:rPr>
                        <a:t>u visini kao da je radio u redovnom radnom vremenu; najmanje u visini njegove prosječne mjesečne plaće u prethodna tri mjeseca</a:t>
                      </a:r>
                    </a:p>
                    <a:p>
                      <a:pPr marL="342900" indent="-342900">
                        <a:buFont typeface="Arial" panose="020B0604020202020204" pitchFamily="34" charset="0"/>
                        <a:buChar char="•"/>
                      </a:pPr>
                      <a:r>
                        <a:rPr lang="hr-HR" sz="2400" b="0" i="0" kern="1200" dirty="0">
                          <a:solidFill>
                            <a:schemeClr val="tx1"/>
                          </a:solidFill>
                          <a:effectLst/>
                          <a:latin typeface="+mn-lt"/>
                          <a:ea typeface="+mn-ea"/>
                          <a:cs typeface="+mn-cs"/>
                        </a:rPr>
                        <a:t>ako radi prekovremeno, noću, nedjeljom  – u visini prosječne mjesečne plaće isplaćene mu u prethodna tri mjeseca</a:t>
                      </a:r>
                      <a:endParaRPr lang="hr-HR" sz="2400" dirty="0"/>
                    </a:p>
                  </a:txBody>
                  <a:tcPr marL="91432" marR="91432" marT="45724" marB="45724"/>
                </a:tc>
                <a:tc>
                  <a:txBody>
                    <a:bodyPr/>
                    <a:lstStyle/>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r-HR" sz="2400" b="0" i="0" kern="1200" dirty="0">
                          <a:solidFill>
                            <a:schemeClr val="tx1"/>
                          </a:solidFill>
                          <a:effectLst/>
                          <a:latin typeface="+mn-lt"/>
                          <a:ea typeface="+mn-ea"/>
                          <a:cs typeface="+mn-cs"/>
                        </a:rPr>
                        <a:t>u visini kao da je radio u redovnom radnom vremenu ili sukladno Zakona o radu</a:t>
                      </a:r>
                      <a:endParaRPr lang="hr-HR" sz="2400" dirty="0"/>
                    </a:p>
                  </a:txBody>
                  <a:tcPr marL="91432" marR="91432" marT="45724" marB="45724"/>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7051770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hr-HR" sz="3600" dirty="0"/>
              <a:t>Naknada plaće radnika koji radi s nepunim radnim vremenom</a:t>
            </a:r>
          </a:p>
        </p:txBody>
      </p:sp>
      <p:sp>
        <p:nvSpPr>
          <p:cNvPr id="3" name="Content Placeholder 2"/>
          <p:cNvSpPr>
            <a:spLocks noGrp="1"/>
          </p:cNvSpPr>
          <p:nvPr>
            <p:ph idx="1"/>
          </p:nvPr>
        </p:nvSpPr>
        <p:spPr>
          <a:xfrm>
            <a:off x="251520" y="1700808"/>
            <a:ext cx="8229600" cy="4727642"/>
          </a:xfrm>
        </p:spPr>
        <p:txBody>
          <a:bodyPr/>
          <a:lstStyle/>
          <a:p>
            <a:r>
              <a:rPr lang="hr-HR" dirty="0"/>
              <a:t>Prema čl. 95. Zakona o radu, radnik ima pravo na naknadu plaće  za razdoblja u kojima ne radi zbog opravdanih razloga određenih zakonom, drugim propisom, kolektivnim ugovorom, pravilnikom o radu ili ugovorom o radu.</a:t>
            </a:r>
          </a:p>
          <a:p>
            <a:pPr marL="0" indent="0">
              <a:buNone/>
            </a:pPr>
            <a:r>
              <a:rPr lang="hr-HR" i="1" u="sng" dirty="0"/>
              <a:t>Zaključak:</a:t>
            </a:r>
          </a:p>
          <a:p>
            <a:pPr marL="0" indent="0">
              <a:buNone/>
            </a:pPr>
            <a:r>
              <a:rPr lang="hr-HR" dirty="0"/>
              <a:t>Radnik zaposlen s nepunim radnim vremenom ostvaruje pravo na naknadu plaće za one dane/sate koje bi radio, da ne koristi pravo na godišnji odmor.</a:t>
            </a:r>
          </a:p>
          <a:p>
            <a:pPr marL="0" indent="0">
              <a:buNone/>
            </a:pPr>
            <a:r>
              <a:rPr lang="hr-HR" dirty="0"/>
              <a:t>OPREZ: promjena tjednog radnog vremena u razdoblju korištenja godišnjeg odmora u odnosu na jedni fond radnog vremena u razdoblju od kojega se određuje visina naknada plaće!</a:t>
            </a:r>
          </a:p>
        </p:txBody>
      </p:sp>
    </p:spTree>
    <p:extLst>
      <p:ext uri="{BB962C8B-B14F-4D97-AF65-F5344CB8AC3E}">
        <p14:creationId xmlns:p14="http://schemas.microsoft.com/office/powerpoint/2010/main" val="427128618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0FDA3-4A20-486F-9853-B756C2A9F2BE}"/>
              </a:ext>
            </a:extLst>
          </p:cNvPr>
          <p:cNvSpPr>
            <a:spLocks noGrp="1"/>
          </p:cNvSpPr>
          <p:nvPr>
            <p:ph type="title"/>
          </p:nvPr>
        </p:nvSpPr>
        <p:spPr>
          <a:xfrm>
            <a:off x="457200" y="533400"/>
            <a:ext cx="8229600" cy="1066800"/>
          </a:xfrm>
        </p:spPr>
        <p:txBody>
          <a:bodyPr>
            <a:normAutofit fontScale="90000"/>
          </a:bodyPr>
          <a:lstStyle/>
          <a:p>
            <a:pPr algn="ctr"/>
            <a:r>
              <a:rPr lang="hr-HR" dirty="0"/>
              <a:t>Naknada plaće za godišnji odmor radnika kojemu je tjedno radno vrijeme  promijenjeno  s nepunog na puno</a:t>
            </a:r>
          </a:p>
        </p:txBody>
      </p:sp>
      <p:sp>
        <p:nvSpPr>
          <p:cNvPr id="3" name="Content Placeholder 2">
            <a:extLst>
              <a:ext uri="{FF2B5EF4-FFF2-40B4-BE49-F238E27FC236}">
                <a16:creationId xmlns:a16="http://schemas.microsoft.com/office/drawing/2014/main" id="{B55D3A4E-E738-4694-8523-4153BA9A9E8E}"/>
              </a:ext>
            </a:extLst>
          </p:cNvPr>
          <p:cNvSpPr>
            <a:spLocks noGrp="1"/>
          </p:cNvSpPr>
          <p:nvPr>
            <p:ph idx="1"/>
          </p:nvPr>
        </p:nvSpPr>
        <p:spPr>
          <a:xfrm>
            <a:off x="457200" y="1844824"/>
            <a:ext cx="8229600" cy="4632176"/>
          </a:xfrm>
        </p:spPr>
        <p:txBody>
          <a:bodyPr>
            <a:normAutofit lnSpcReduction="10000"/>
          </a:bodyPr>
          <a:lstStyle/>
          <a:p>
            <a:pPr marL="0" indent="0">
              <a:buNone/>
            </a:pPr>
            <a:r>
              <a:rPr lang="hr-HR" b="1" i="1" dirty="0"/>
              <a:t>Primjer: </a:t>
            </a:r>
          </a:p>
          <a:p>
            <a:pPr marL="0" indent="0">
              <a:buNone/>
            </a:pPr>
            <a:r>
              <a:rPr lang="hr-HR" dirty="0"/>
              <a:t>Radnik je do 30. lipnja radio se polovinom radnog vremena i plaća za polovinu radnog vremena u tromjesečnom razdoblju prije godišnjeg odmora iznosila je 5.000,00 kn bruto. </a:t>
            </a:r>
          </a:p>
          <a:p>
            <a:pPr marL="0" indent="0">
              <a:buNone/>
            </a:pPr>
            <a:r>
              <a:rPr lang="hr-HR" dirty="0"/>
              <a:t>Radnik je od 1. srpnja zaposlen s punim radnim vremenom. Pravo na godišnji odmor koristi u srpnju.</a:t>
            </a:r>
          </a:p>
          <a:p>
            <a:pPr marL="0" indent="0">
              <a:buNone/>
            </a:pPr>
            <a:endParaRPr lang="hr-HR" dirty="0"/>
          </a:p>
          <a:p>
            <a:r>
              <a:rPr lang="hr-HR" dirty="0"/>
              <a:t>Pri određivanju visine naknade plaće za godišnji odmor u srpnju primjenjuje se  povoljnije pravo, tj. naknada plaće u visini plaće koju bi ostvario da radi</a:t>
            </a:r>
          </a:p>
          <a:p>
            <a:r>
              <a:rPr lang="hr-HR" dirty="0"/>
              <a:t>Naknada plaće za puni tjedni fond radnog vremena -10.000,00 kn</a:t>
            </a:r>
          </a:p>
        </p:txBody>
      </p:sp>
    </p:spTree>
    <p:extLst>
      <p:ext uri="{BB962C8B-B14F-4D97-AF65-F5344CB8AC3E}">
        <p14:creationId xmlns:p14="http://schemas.microsoft.com/office/powerpoint/2010/main" val="111785821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0FDA3-4A20-486F-9853-B756C2A9F2BE}"/>
              </a:ext>
            </a:extLst>
          </p:cNvPr>
          <p:cNvSpPr>
            <a:spLocks noGrp="1"/>
          </p:cNvSpPr>
          <p:nvPr>
            <p:ph type="title"/>
          </p:nvPr>
        </p:nvSpPr>
        <p:spPr>
          <a:xfrm>
            <a:off x="457200" y="533400"/>
            <a:ext cx="8229600" cy="1066800"/>
          </a:xfrm>
        </p:spPr>
        <p:txBody>
          <a:bodyPr>
            <a:normAutofit fontScale="90000"/>
          </a:bodyPr>
          <a:lstStyle/>
          <a:p>
            <a:pPr algn="ctr"/>
            <a:r>
              <a:rPr lang="hr-HR" dirty="0"/>
              <a:t>Naknada plaće za godišnji odmor radnika kojemu je tjedno radno vrijeme  promijenjeno  s punog na nepuno</a:t>
            </a:r>
          </a:p>
        </p:txBody>
      </p:sp>
      <p:sp>
        <p:nvSpPr>
          <p:cNvPr id="3" name="Content Placeholder 2">
            <a:extLst>
              <a:ext uri="{FF2B5EF4-FFF2-40B4-BE49-F238E27FC236}">
                <a16:creationId xmlns:a16="http://schemas.microsoft.com/office/drawing/2014/main" id="{B55D3A4E-E738-4694-8523-4153BA9A9E8E}"/>
              </a:ext>
            </a:extLst>
          </p:cNvPr>
          <p:cNvSpPr>
            <a:spLocks noGrp="1"/>
          </p:cNvSpPr>
          <p:nvPr>
            <p:ph idx="1"/>
          </p:nvPr>
        </p:nvSpPr>
        <p:spPr>
          <a:xfrm>
            <a:off x="457200" y="1844824"/>
            <a:ext cx="8229600" cy="4632176"/>
          </a:xfrm>
        </p:spPr>
        <p:txBody>
          <a:bodyPr>
            <a:normAutofit lnSpcReduction="10000"/>
          </a:bodyPr>
          <a:lstStyle/>
          <a:p>
            <a:pPr marL="0" indent="0">
              <a:buNone/>
            </a:pPr>
            <a:r>
              <a:rPr lang="hr-HR" b="1" i="1" dirty="0"/>
              <a:t>Primjer: </a:t>
            </a:r>
          </a:p>
          <a:p>
            <a:pPr marL="0" indent="0">
              <a:buNone/>
            </a:pPr>
            <a:r>
              <a:rPr lang="hr-HR" dirty="0"/>
              <a:t>Radnik je do 30. lipnja radio s punim radnim vremenom i prosječna plaća za tromjesečno razdoblje prije godišnjeg odmora iznosila je 10.000,00 kn bruto. </a:t>
            </a:r>
          </a:p>
          <a:p>
            <a:pPr marL="0" indent="0">
              <a:buNone/>
            </a:pPr>
            <a:r>
              <a:rPr lang="hr-HR" dirty="0"/>
              <a:t>Radnik je od 1. srpnja zaposlen s nepunim radnim vremenom. , s polovinom radnog vremena. Pravo na godišnji odmor koristi u srpnju.</a:t>
            </a:r>
          </a:p>
          <a:p>
            <a:pPr marL="0" indent="0">
              <a:buNone/>
            </a:pPr>
            <a:endParaRPr lang="hr-HR" dirty="0"/>
          </a:p>
          <a:p>
            <a:r>
              <a:rPr lang="hr-HR" dirty="0"/>
              <a:t>Pri određivanju visine naknade plaće za godišnji odmor u srpnju primjenjuje se  povoljnije pravo, tj. naknada plaće u visini tromjesečnog prosjeka – 10.000 kn</a:t>
            </a:r>
          </a:p>
          <a:p>
            <a:r>
              <a:rPr lang="hr-HR" dirty="0"/>
              <a:t>Naknada plaće za polovinu radnog vremena -10.000,00 kn</a:t>
            </a:r>
          </a:p>
        </p:txBody>
      </p:sp>
    </p:spTree>
    <p:extLst>
      <p:ext uri="{BB962C8B-B14F-4D97-AF65-F5344CB8AC3E}">
        <p14:creationId xmlns:p14="http://schemas.microsoft.com/office/powerpoint/2010/main" val="32916199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D3287-E32D-4B64-A9B5-39C0132BA850}"/>
              </a:ext>
            </a:extLst>
          </p:cNvPr>
          <p:cNvSpPr>
            <a:spLocks noGrp="1"/>
          </p:cNvSpPr>
          <p:nvPr>
            <p:ph type="title"/>
          </p:nvPr>
        </p:nvSpPr>
        <p:spPr>
          <a:xfrm>
            <a:off x="457200" y="533400"/>
            <a:ext cx="8229600" cy="1383432"/>
          </a:xfrm>
        </p:spPr>
        <p:txBody>
          <a:bodyPr>
            <a:noAutofit/>
          </a:bodyPr>
          <a:lstStyle/>
          <a:p>
            <a:pPr algn="ctr"/>
            <a:r>
              <a:rPr lang="hr-HR" sz="3200" dirty="0"/>
              <a:t>Određivanje visine naknade plaće za godišnji odmor ako radnik u prethodna tri mjeseca nije primao plaću</a:t>
            </a:r>
          </a:p>
        </p:txBody>
      </p:sp>
      <p:sp>
        <p:nvSpPr>
          <p:cNvPr id="3" name="Content Placeholder 2">
            <a:extLst>
              <a:ext uri="{FF2B5EF4-FFF2-40B4-BE49-F238E27FC236}">
                <a16:creationId xmlns:a16="http://schemas.microsoft.com/office/drawing/2014/main" id="{C104F96E-1F2B-4F9D-8BD5-E21F06FAB22B}"/>
              </a:ext>
            </a:extLst>
          </p:cNvPr>
          <p:cNvSpPr>
            <a:spLocks noGrp="1"/>
          </p:cNvSpPr>
          <p:nvPr>
            <p:ph idx="1"/>
          </p:nvPr>
        </p:nvSpPr>
        <p:spPr>
          <a:xfrm>
            <a:off x="457200" y="2060848"/>
            <a:ext cx="8229600" cy="4416152"/>
          </a:xfrm>
        </p:spPr>
        <p:txBody>
          <a:bodyPr/>
          <a:lstStyle/>
          <a:p>
            <a:pPr marL="0" indent="0">
              <a:buNone/>
            </a:pPr>
            <a:r>
              <a:rPr lang="hr-HR" dirty="0"/>
              <a:t>Kako utvrditi osnovicu za određivanje naknade plaće za godišnji odmor za radnika koji u prethodna tri mjeseca nije radio (npr. koristi godišnji odmor nastavno na razdoblje bolovanja ili </a:t>
            </a:r>
            <a:r>
              <a:rPr lang="hr-HR" dirty="0" err="1"/>
              <a:t>rodiljnog</a:t>
            </a:r>
            <a:r>
              <a:rPr lang="hr-HR" dirty="0"/>
              <a:t> ili roditeljskog dopusta)?</a:t>
            </a:r>
          </a:p>
          <a:p>
            <a:pPr marL="0" indent="0">
              <a:buNone/>
            </a:pPr>
            <a:r>
              <a:rPr lang="hr-HR" dirty="0"/>
              <a:t>ODGOVOR:</a:t>
            </a:r>
          </a:p>
          <a:p>
            <a:pPr marL="288925" indent="-288925">
              <a:buFont typeface="Wingdings" panose="05000000000000000000" pitchFamily="2" charset="2"/>
              <a:buChar char="ü"/>
            </a:pPr>
            <a:r>
              <a:rPr lang="hr-HR" dirty="0"/>
              <a:t>u visini prosječne plaće koju bi ostvario da je u tom razdoblju radio </a:t>
            </a:r>
          </a:p>
        </p:txBody>
      </p:sp>
    </p:spTree>
    <p:extLst>
      <p:ext uri="{BB962C8B-B14F-4D97-AF65-F5344CB8AC3E}">
        <p14:creationId xmlns:p14="http://schemas.microsoft.com/office/powerpoint/2010/main" val="188200804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1BCDB-D997-407A-BA06-F6114D85C1F4}"/>
              </a:ext>
            </a:extLst>
          </p:cNvPr>
          <p:cNvSpPr>
            <a:spLocks noGrp="1"/>
          </p:cNvSpPr>
          <p:nvPr>
            <p:ph type="title"/>
          </p:nvPr>
        </p:nvSpPr>
        <p:spPr/>
        <p:txBody>
          <a:bodyPr>
            <a:noAutofit/>
          </a:bodyPr>
          <a:lstStyle/>
          <a:p>
            <a:pPr algn="ctr"/>
            <a:r>
              <a:rPr lang="hr-HR" sz="3600" dirty="0"/>
              <a:t>Naknada plaće za godišnji odmor</a:t>
            </a:r>
            <a:br>
              <a:rPr lang="hr-HR" sz="3600" dirty="0"/>
            </a:br>
            <a:r>
              <a:rPr lang="hr-HR" sz="3600" dirty="0"/>
              <a:t>u JOPPD obrascu</a:t>
            </a:r>
          </a:p>
        </p:txBody>
      </p:sp>
      <p:sp>
        <p:nvSpPr>
          <p:cNvPr id="3" name="Content Placeholder 2">
            <a:extLst>
              <a:ext uri="{FF2B5EF4-FFF2-40B4-BE49-F238E27FC236}">
                <a16:creationId xmlns:a16="http://schemas.microsoft.com/office/drawing/2014/main" id="{8B780DEE-E0DD-41C4-AE14-26BC0895FD35}"/>
              </a:ext>
            </a:extLst>
          </p:cNvPr>
          <p:cNvSpPr>
            <a:spLocks noGrp="1"/>
          </p:cNvSpPr>
          <p:nvPr>
            <p:ph idx="1"/>
          </p:nvPr>
        </p:nvSpPr>
        <p:spPr>
          <a:xfrm>
            <a:off x="323528" y="1988840"/>
            <a:ext cx="8568952" cy="4488160"/>
          </a:xfrm>
        </p:spPr>
        <p:txBody>
          <a:bodyPr>
            <a:normAutofit lnSpcReduction="10000"/>
          </a:bodyPr>
          <a:lstStyle/>
          <a:p>
            <a:pPr marL="0" indent="0">
              <a:buNone/>
            </a:pPr>
            <a:endParaRPr lang="hr-HR" dirty="0"/>
          </a:p>
          <a:p>
            <a:endParaRPr lang="hr-HR" dirty="0"/>
          </a:p>
          <a:p>
            <a:endParaRPr lang="hr-HR" dirty="0"/>
          </a:p>
          <a:p>
            <a:endParaRPr lang="hr-HR" dirty="0"/>
          </a:p>
          <a:p>
            <a:endParaRPr lang="hr-HR" dirty="0"/>
          </a:p>
          <a:p>
            <a:r>
              <a:rPr lang="hr-HR" dirty="0"/>
              <a:t>U obrascu JOPPD – iskazuje se kao plaća (dohodak od nesamostalnog rada)</a:t>
            </a:r>
          </a:p>
          <a:p>
            <a:r>
              <a:rPr lang="hr-HR" dirty="0"/>
              <a:t>Na str. B obrasca:</a:t>
            </a:r>
          </a:p>
          <a:p>
            <a:pPr marL="576263" indent="-287338">
              <a:buFont typeface="Wingdings" panose="05000000000000000000" pitchFamily="2" charset="2"/>
              <a:buChar char="ü"/>
            </a:pPr>
            <a:r>
              <a:rPr lang="hr-HR" dirty="0"/>
              <a:t>nema posebnih šifri za ove naknade plaće</a:t>
            </a:r>
          </a:p>
          <a:p>
            <a:pPr marL="576263" indent="-287338">
              <a:buFont typeface="Wingdings" panose="05000000000000000000" pitchFamily="2" charset="2"/>
              <a:buChar char="ü"/>
            </a:pPr>
            <a:r>
              <a:rPr lang="hr-HR" dirty="0"/>
              <a:t>pod 10.0. – sati na koje se odnosi isplaćena naknada plaće sadržana u ukupnom mjesečnom primitku (neodrađeni sati)</a:t>
            </a:r>
          </a:p>
        </p:txBody>
      </p:sp>
      <p:graphicFrame>
        <p:nvGraphicFramePr>
          <p:cNvPr id="5" name="Table 4">
            <a:extLst>
              <a:ext uri="{FF2B5EF4-FFF2-40B4-BE49-F238E27FC236}">
                <a16:creationId xmlns:a16="http://schemas.microsoft.com/office/drawing/2014/main" id="{206E6FAD-14D8-41D1-9206-585415C65CC4}"/>
              </a:ext>
            </a:extLst>
          </p:cNvPr>
          <p:cNvGraphicFramePr>
            <a:graphicFrameLocks noGrp="1"/>
          </p:cNvGraphicFramePr>
          <p:nvPr/>
        </p:nvGraphicFramePr>
        <p:xfrm>
          <a:off x="755576" y="1628800"/>
          <a:ext cx="7632849" cy="2286000"/>
        </p:xfrm>
        <a:graphic>
          <a:graphicData uri="http://schemas.openxmlformats.org/drawingml/2006/table">
            <a:tbl>
              <a:tblPr firstRow="1" bandRow="1">
                <a:tableStyleId>{5940675A-B579-460E-94D1-54222C63F5DA}</a:tableStyleId>
              </a:tblPr>
              <a:tblGrid>
                <a:gridCol w="4536504">
                  <a:extLst>
                    <a:ext uri="{9D8B030D-6E8A-4147-A177-3AD203B41FA5}">
                      <a16:colId xmlns:a16="http://schemas.microsoft.com/office/drawing/2014/main" val="2648444086"/>
                    </a:ext>
                  </a:extLst>
                </a:gridCol>
                <a:gridCol w="936104">
                  <a:extLst>
                    <a:ext uri="{9D8B030D-6E8A-4147-A177-3AD203B41FA5}">
                      <a16:colId xmlns:a16="http://schemas.microsoft.com/office/drawing/2014/main" val="487153012"/>
                    </a:ext>
                  </a:extLst>
                </a:gridCol>
                <a:gridCol w="2160241">
                  <a:extLst>
                    <a:ext uri="{9D8B030D-6E8A-4147-A177-3AD203B41FA5}">
                      <a16:colId xmlns:a16="http://schemas.microsoft.com/office/drawing/2014/main" val="2463724687"/>
                    </a:ext>
                  </a:extLst>
                </a:gridCol>
              </a:tblGrid>
              <a:tr h="1944216">
                <a:tc>
                  <a:txBody>
                    <a:bodyPr/>
                    <a:lstStyle/>
                    <a:p>
                      <a:pPr marL="285750" indent="-285750">
                        <a:buFont typeface="Arial" panose="020B0604020202020204" pitchFamily="34" charset="0"/>
                        <a:buChar char="•"/>
                      </a:pPr>
                      <a:r>
                        <a:rPr lang="hr-HR" dirty="0"/>
                        <a:t>Naknada plaće za godišnji odmor</a:t>
                      </a:r>
                    </a:p>
                    <a:p>
                      <a:pPr marL="285750" indent="-285750">
                        <a:buFont typeface="Arial" panose="020B0604020202020204" pitchFamily="34" charset="0"/>
                        <a:buChar char="•"/>
                      </a:pPr>
                      <a:r>
                        <a:rPr lang="hr-HR" dirty="0"/>
                        <a:t>Naknada plaće za dane blagdana </a:t>
                      </a:r>
                    </a:p>
                    <a:p>
                      <a:pPr marL="285750" indent="-285750">
                        <a:buFont typeface="Arial" panose="020B0604020202020204" pitchFamily="34" charset="0"/>
                        <a:buChar char="•"/>
                      </a:pPr>
                      <a:r>
                        <a:rPr lang="hr-HR" dirty="0"/>
                        <a:t>Naknada plaće za plaćeni dopust za osobne potrebe</a:t>
                      </a:r>
                    </a:p>
                    <a:p>
                      <a:pPr marL="285750" indent="-285750">
                        <a:buFont typeface="Arial" panose="020B0604020202020204" pitchFamily="34" charset="0"/>
                        <a:buChar char="•"/>
                      </a:pPr>
                      <a:r>
                        <a:rPr lang="hr-HR" dirty="0"/>
                        <a:t>Naknada plaće za razdoblja provedena na obrazovanju</a:t>
                      </a:r>
                    </a:p>
                    <a:p>
                      <a:pPr marL="285750" indent="-285750">
                        <a:buFont typeface="Arial" panose="020B0604020202020204" pitchFamily="34" charset="0"/>
                        <a:buChar char="•"/>
                      </a:pPr>
                      <a:r>
                        <a:rPr lang="hr-HR" dirty="0"/>
                        <a:t>Naknada plaće za bolovanje na teret poslodavca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hr-HR"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hr-HR"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hr-HR" dirty="0"/>
                    </a:p>
                    <a:p>
                      <a:pPr marL="0" marR="0" lvl="0" indent="0" algn="ctr" defTabSz="914400" rtl="0" eaLnBrk="1" fontAlgn="auto" latinLnBrk="0" hangingPunct="1">
                        <a:lnSpc>
                          <a:spcPct val="100000"/>
                        </a:lnSpc>
                        <a:spcBef>
                          <a:spcPts val="0"/>
                        </a:spcBef>
                        <a:spcAft>
                          <a:spcPts val="0"/>
                        </a:spcAft>
                        <a:buClrTx/>
                        <a:buSzTx/>
                        <a:buFontTx/>
                        <a:buNone/>
                        <a:tabLst/>
                        <a:defRPr/>
                      </a:pPr>
                      <a:r>
                        <a:rPr lang="hr-HR" sz="2400" dirty="0"/>
                        <a:t>=</a:t>
                      </a:r>
                    </a:p>
                    <a:p>
                      <a:endParaRPr lang="hr-HR" dirty="0"/>
                    </a:p>
                  </a:txBody>
                  <a:tcPr/>
                </a:tc>
                <a:tc>
                  <a:txBody>
                    <a:bodyPr/>
                    <a:lstStyle/>
                    <a:p>
                      <a:endParaRPr lang="hr-HR" dirty="0"/>
                    </a:p>
                    <a:p>
                      <a:endParaRPr lang="hr-HR" dirty="0"/>
                    </a:p>
                    <a:p>
                      <a:endParaRPr lang="hr-HR" dirty="0"/>
                    </a:p>
                    <a:p>
                      <a:r>
                        <a:rPr lang="hr-HR" b="1" dirty="0"/>
                        <a:t>PLAĆA U POREZNM SMISLU</a:t>
                      </a:r>
                    </a:p>
                    <a:p>
                      <a:endParaRPr lang="hr-HR" dirty="0"/>
                    </a:p>
                  </a:txBody>
                  <a:tcPr/>
                </a:tc>
                <a:extLst>
                  <a:ext uri="{0D108BD9-81ED-4DB2-BD59-A6C34878D82A}">
                    <a16:rowId xmlns:a16="http://schemas.microsoft.com/office/drawing/2014/main" val="1712558036"/>
                  </a:ext>
                </a:extLst>
              </a:tr>
            </a:tbl>
          </a:graphicData>
        </a:graphic>
      </p:graphicFrame>
    </p:spTree>
    <p:extLst>
      <p:ext uri="{BB962C8B-B14F-4D97-AF65-F5344CB8AC3E}">
        <p14:creationId xmlns:p14="http://schemas.microsoft.com/office/powerpoint/2010/main" val="404203175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F71B2-14CA-4BE8-9A2C-1CEE26CB681B}"/>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94D4BECD-1B3A-4D96-9A01-C2113E5D198C}"/>
              </a:ext>
            </a:extLst>
          </p:cNvPr>
          <p:cNvSpPr>
            <a:spLocks noGrp="1"/>
          </p:cNvSpPr>
          <p:nvPr>
            <p:ph idx="1"/>
          </p:nvPr>
        </p:nvSpPr>
        <p:spPr/>
        <p:txBody>
          <a:bodyPr>
            <a:normAutofit/>
          </a:bodyPr>
          <a:lstStyle/>
          <a:p>
            <a:pPr marL="0" indent="0" algn="ctr">
              <a:buNone/>
            </a:pPr>
            <a:endParaRPr lang="hr-HR" sz="4000" dirty="0"/>
          </a:p>
          <a:p>
            <a:pPr marL="0" indent="0" algn="ctr">
              <a:buNone/>
            </a:pPr>
            <a:r>
              <a:rPr lang="hr-HR" sz="4400" dirty="0"/>
              <a:t>Regres za godišnji odmor</a:t>
            </a:r>
          </a:p>
        </p:txBody>
      </p:sp>
    </p:spTree>
    <p:extLst>
      <p:ext uri="{BB962C8B-B14F-4D97-AF65-F5344CB8AC3E}">
        <p14:creationId xmlns:p14="http://schemas.microsoft.com/office/powerpoint/2010/main" val="140887158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algn="ctr" eaLnBrk="1" hangingPunct="1"/>
            <a:r>
              <a:rPr lang="hr-HR" altLang="sr-Latn-RS" sz="3600" dirty="0"/>
              <a:t>Regres za godišnji odmor</a:t>
            </a:r>
          </a:p>
        </p:txBody>
      </p:sp>
      <p:sp>
        <p:nvSpPr>
          <p:cNvPr id="28675" name="Rectangle 3"/>
          <p:cNvSpPr>
            <a:spLocks noGrp="1" noChangeArrowheads="1"/>
          </p:cNvSpPr>
          <p:nvPr>
            <p:ph type="body" idx="1"/>
          </p:nvPr>
        </p:nvSpPr>
        <p:spPr>
          <a:xfrm>
            <a:off x="250825" y="1700808"/>
            <a:ext cx="8785225" cy="5041305"/>
          </a:xfrm>
        </p:spPr>
        <p:txBody>
          <a:bodyPr>
            <a:normAutofit fontScale="92500" lnSpcReduction="10000"/>
          </a:bodyPr>
          <a:lstStyle/>
          <a:p>
            <a:pPr eaLnBrk="1" hangingPunct="1">
              <a:lnSpc>
                <a:spcPct val="90000"/>
              </a:lnSpc>
              <a:defRPr/>
            </a:pPr>
            <a:r>
              <a:rPr lang="hr-HR" sz="2400" dirty="0"/>
              <a:t>Nije propisan općim propisima radnog prava kao pravo svih radnika </a:t>
            </a:r>
          </a:p>
          <a:p>
            <a:pPr eaLnBrk="1" hangingPunct="1">
              <a:lnSpc>
                <a:spcPct val="90000"/>
              </a:lnSpc>
              <a:defRPr/>
            </a:pPr>
            <a:r>
              <a:rPr lang="hr-HR" sz="2400" dirty="0"/>
              <a:t>Uređuje se autonomnim izvorima radnog prava</a:t>
            </a:r>
          </a:p>
          <a:p>
            <a:pPr marL="0" indent="0" eaLnBrk="1" hangingPunct="1">
              <a:lnSpc>
                <a:spcPct val="90000"/>
              </a:lnSpc>
              <a:buFontTx/>
              <a:buNone/>
              <a:defRPr/>
            </a:pPr>
            <a:endParaRPr lang="hr-HR" sz="2400" b="1" dirty="0">
              <a:cs typeface="Times New Roman" pitchFamily="18" charset="0"/>
            </a:endParaRPr>
          </a:p>
          <a:p>
            <a:pPr eaLnBrk="1" hangingPunct="1">
              <a:lnSpc>
                <a:spcPct val="90000"/>
              </a:lnSpc>
              <a:defRPr/>
            </a:pPr>
            <a:r>
              <a:rPr lang="hr-HR" sz="2400" b="1" dirty="0">
                <a:cs typeface="Times New Roman" pitchFamily="18" charset="0"/>
              </a:rPr>
              <a:t>Pravo </a:t>
            </a:r>
            <a:r>
              <a:rPr lang="hr-HR" sz="2400" b="1" dirty="0"/>
              <a:t>na regres - 2 modela uređivanja prava</a:t>
            </a:r>
            <a:r>
              <a:rPr lang="hr-HR" b="1" dirty="0"/>
              <a:t> radnika:</a:t>
            </a:r>
            <a:endParaRPr lang="hr-HR" sz="2400" b="1" dirty="0"/>
          </a:p>
          <a:p>
            <a:pPr eaLnBrk="1" hangingPunct="1">
              <a:lnSpc>
                <a:spcPct val="90000"/>
              </a:lnSpc>
              <a:buFontTx/>
              <a:buNone/>
              <a:defRPr/>
            </a:pPr>
            <a:r>
              <a:rPr lang="hr-HR" sz="2400" b="1" dirty="0">
                <a:cs typeface="Times New Roman" pitchFamily="18" charset="0"/>
              </a:rPr>
              <a:t>    </a:t>
            </a:r>
            <a:r>
              <a:rPr lang="hr-HR" sz="2400" dirty="0">
                <a:cs typeface="Times New Roman" pitchFamily="18" charset="0"/>
              </a:rPr>
              <a:t>- pravo vezano uz</a:t>
            </a:r>
            <a:r>
              <a:rPr lang="hr-HR" sz="2400" b="1" dirty="0">
                <a:cs typeface="Times New Roman" pitchFamily="18" charset="0"/>
              </a:rPr>
              <a:t> </a:t>
            </a:r>
            <a:r>
              <a:rPr lang="hr-HR" sz="2400" dirty="0">
                <a:cs typeface="Times New Roman" pitchFamily="18" charset="0"/>
              </a:rPr>
              <a:t>korištenje godišnjeg odmora</a:t>
            </a:r>
          </a:p>
          <a:p>
            <a:pPr marL="452438" indent="-452438" eaLnBrk="1" hangingPunct="1">
              <a:lnSpc>
                <a:spcPct val="90000"/>
              </a:lnSpc>
              <a:buFontTx/>
              <a:buNone/>
              <a:defRPr/>
            </a:pPr>
            <a:r>
              <a:rPr lang="hr-HR" sz="2400" dirty="0">
                <a:cs typeface="Times New Roman" pitchFamily="18" charset="0"/>
              </a:rPr>
              <a:t>    - pravo na regres za svakog radnika koji ostvari pravo na godišnji odmor</a:t>
            </a:r>
          </a:p>
          <a:p>
            <a:pPr>
              <a:lnSpc>
                <a:spcPct val="90000"/>
              </a:lnSpc>
              <a:defRPr/>
            </a:pPr>
            <a:r>
              <a:rPr lang="hr-HR" dirty="0">
                <a:cs typeface="Times New Roman" pitchFamily="18" charset="0"/>
              </a:rPr>
              <a:t>U kolektivnim ugovorima i pravilnicima o radu se visina regresa u pravilu određuje u jednakom iznosu za svakog radnika i ne ovisi o svoti radnikove mjesečne plaće.</a:t>
            </a:r>
          </a:p>
          <a:p>
            <a:pPr>
              <a:lnSpc>
                <a:spcPct val="90000"/>
              </a:lnSpc>
              <a:defRPr/>
            </a:pPr>
            <a:r>
              <a:rPr lang="hr-HR" sz="2400" i="1" dirty="0">
                <a:cs typeface="Times New Roman" pitchFamily="18" charset="0"/>
              </a:rPr>
              <a:t>Pitanje: </a:t>
            </a:r>
            <a:r>
              <a:rPr lang="hr-HR" sz="2400" dirty="0">
                <a:cs typeface="Times New Roman" pitchFamily="18" charset="0"/>
              </a:rPr>
              <a:t>Ima li radnik koji ostvaruje pravo na razmjerni dio godišnjeg odmora, pravo na punu svotu regresa ili samo na razmjerni dio regresa? </a:t>
            </a:r>
          </a:p>
          <a:p>
            <a:pPr>
              <a:lnSpc>
                <a:spcPct val="90000"/>
              </a:lnSpc>
              <a:defRPr/>
            </a:pPr>
            <a:r>
              <a:rPr lang="hr-HR" sz="2400" i="1" dirty="0">
                <a:cs typeface="Times New Roman" pitchFamily="18" charset="0"/>
              </a:rPr>
              <a:t>Odgovor: </a:t>
            </a:r>
            <a:r>
              <a:rPr lang="hr-HR" dirty="0">
                <a:cs typeface="Times New Roman" pitchFamily="18" charset="0"/>
              </a:rPr>
              <a:t>Ovisno o tome k</a:t>
            </a:r>
            <a:r>
              <a:rPr lang="hr-HR" sz="2400" dirty="0">
                <a:cs typeface="Times New Roman" pitchFamily="18" charset="0"/>
              </a:rPr>
              <a:t>ako je regulirano aktom kojom je uređeno pravo radnika na regres</a:t>
            </a:r>
          </a:p>
          <a:p>
            <a:pPr marL="627063" indent="-627063" eaLnBrk="1" hangingPunct="1">
              <a:lnSpc>
                <a:spcPct val="90000"/>
              </a:lnSpc>
              <a:buFontTx/>
              <a:buNone/>
              <a:defRPr/>
            </a:pPr>
            <a:endParaRPr lang="hr-HR" sz="2400" dirty="0"/>
          </a:p>
          <a:p>
            <a:pPr eaLnBrk="1" hangingPunct="1">
              <a:lnSpc>
                <a:spcPct val="90000"/>
              </a:lnSpc>
              <a:buFontTx/>
              <a:buNone/>
              <a:defRPr/>
            </a:pPr>
            <a:r>
              <a:rPr lang="hr-HR" sz="2800" dirty="0"/>
              <a:t>     </a:t>
            </a:r>
            <a:endParaRPr lang="hr-HR" sz="2400" dirty="0"/>
          </a:p>
        </p:txBody>
      </p:sp>
    </p:spTree>
    <p:extLst>
      <p:ext uri="{BB962C8B-B14F-4D97-AF65-F5344CB8AC3E}">
        <p14:creationId xmlns:p14="http://schemas.microsoft.com/office/powerpoint/2010/main" val="153350566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476672"/>
            <a:ext cx="8229600" cy="990600"/>
          </a:xfrm>
        </p:spPr>
        <p:txBody>
          <a:bodyPr>
            <a:noAutofit/>
          </a:bodyPr>
          <a:lstStyle/>
          <a:p>
            <a:pPr algn="ctr"/>
            <a:r>
              <a:rPr lang="hr-HR" altLang="sr-Latn-RS" sz="3600" dirty="0"/>
              <a:t/>
            </a:r>
            <a:br>
              <a:rPr lang="hr-HR" altLang="sr-Latn-RS" sz="3600" dirty="0"/>
            </a:br>
            <a:r>
              <a:rPr lang="hr-HR" altLang="sr-Latn-RS" sz="3600" dirty="0"/>
              <a:t>Izvori prava zaposlenih</a:t>
            </a:r>
            <a:endParaRPr lang="en-US" altLang="sr-Latn-RS" sz="3200" dirty="0"/>
          </a:p>
        </p:txBody>
      </p:sp>
      <p:sp>
        <p:nvSpPr>
          <p:cNvPr id="3075" name="Rectangle 3"/>
          <p:cNvSpPr>
            <a:spLocks noGrp="1" noChangeArrowheads="1"/>
          </p:cNvSpPr>
          <p:nvPr>
            <p:ph type="body" idx="1"/>
          </p:nvPr>
        </p:nvSpPr>
        <p:spPr>
          <a:xfrm>
            <a:off x="457200" y="1772816"/>
            <a:ext cx="8435280" cy="4353347"/>
          </a:xfrm>
        </p:spPr>
        <p:txBody>
          <a:bodyPr>
            <a:normAutofit fontScale="92500" lnSpcReduction="10000"/>
          </a:bodyPr>
          <a:lstStyle/>
          <a:p>
            <a:pPr eaLnBrk="1" hangingPunct="1">
              <a:lnSpc>
                <a:spcPct val="90000"/>
              </a:lnSpc>
              <a:defRPr/>
            </a:pPr>
            <a:r>
              <a:rPr lang="hr-HR" altLang="sr-Latn-RS" dirty="0"/>
              <a:t>Zakon o radu, NN, 93/14., 127/17. i 98/19.</a:t>
            </a:r>
          </a:p>
          <a:p>
            <a:pPr marL="517525" indent="-517525" eaLnBrk="1" hangingPunct="1">
              <a:lnSpc>
                <a:spcPct val="90000"/>
              </a:lnSpc>
              <a:buFontTx/>
              <a:buNone/>
              <a:defRPr/>
            </a:pPr>
            <a:r>
              <a:rPr lang="hr-HR" altLang="sr-Latn-RS" dirty="0"/>
              <a:t>    + autonomni izvori radnog prava (kolektivni ugovor, pravilnik o radu, ugovor o radu)</a:t>
            </a:r>
          </a:p>
          <a:p>
            <a:pPr>
              <a:lnSpc>
                <a:spcPct val="90000"/>
              </a:lnSpc>
              <a:defRPr/>
            </a:pPr>
            <a:r>
              <a:rPr lang="hr-HR" b="1" dirty="0">
                <a:cs typeface="Arial" pitchFamily="34" charset="0"/>
              </a:rPr>
              <a:t>Temeljni </a:t>
            </a:r>
            <a:r>
              <a:rPr lang="hr-HR" dirty="0">
                <a:cs typeface="Arial" pitchFamily="34" charset="0"/>
              </a:rPr>
              <a:t>kolektivni ugovor za službenike i namještenike u javnim službama, NN, 128/17., 47/18.- Dodatak I., 66/20.-Dodatak II.) – istekao; </a:t>
            </a:r>
            <a:r>
              <a:rPr lang="hr-HR" dirty="0"/>
              <a:t>njime propisana prava primjenjuju se na temelju Odluke Vlade RH (NN, 23/22.)</a:t>
            </a:r>
          </a:p>
          <a:p>
            <a:pPr marL="228600" indent="-228600"/>
            <a:r>
              <a:rPr lang="hr-HR" sz="2400" dirty="0"/>
              <a:t>Kolektivni ugovor za zaposlenike u </a:t>
            </a:r>
            <a:r>
              <a:rPr lang="hr-HR" sz="2400" b="1" dirty="0"/>
              <a:t>osnovnoškolskim</a:t>
            </a:r>
            <a:r>
              <a:rPr lang="hr-HR" sz="2400" dirty="0"/>
              <a:t> ustanovama, NN, 51/18., primjenjuje se od 1. svibnja 2018., na snazi do 1. ožujka 2022. – produžena primjena još tri mjeseca  </a:t>
            </a:r>
          </a:p>
          <a:p>
            <a:pPr marL="228600" indent="-228600"/>
            <a:r>
              <a:rPr lang="hr-HR" sz="2400" dirty="0"/>
              <a:t>Kolektivni ugovor za zaposlenike u </a:t>
            </a:r>
            <a:r>
              <a:rPr lang="hr-HR" sz="2400" b="1" dirty="0"/>
              <a:t>srednjoškolskim</a:t>
            </a:r>
            <a:r>
              <a:rPr lang="hr-HR" sz="2400" dirty="0"/>
              <a:t> ustanovama, NN, 51/18., primjenjuje se od 1. svibnja 2018., na snazi do 1. ožujka 2022. - – produžena primjena još tri mjeseca  </a:t>
            </a:r>
          </a:p>
          <a:p>
            <a:pPr marL="228600" lvl="0" indent="-228600"/>
            <a:endParaRPr lang="hr-HR" sz="2400" dirty="0"/>
          </a:p>
          <a:p>
            <a:pPr marL="0" indent="0">
              <a:lnSpc>
                <a:spcPct val="90000"/>
              </a:lnSpc>
              <a:buNone/>
              <a:defRPr/>
            </a:pPr>
            <a:endParaRPr lang="hr-HR" dirty="0">
              <a:cs typeface="Arial" pitchFamily="34" charset="0"/>
            </a:endParaRPr>
          </a:p>
          <a:p>
            <a:pPr>
              <a:lnSpc>
                <a:spcPct val="90000"/>
              </a:lnSpc>
              <a:defRPr/>
            </a:pPr>
            <a:endParaRPr lang="hr-HR" altLang="sr-Latn-RS" dirty="0"/>
          </a:p>
          <a:p>
            <a:pPr eaLnBrk="1" hangingPunct="1">
              <a:lnSpc>
                <a:spcPct val="90000"/>
              </a:lnSpc>
              <a:buFontTx/>
              <a:buNone/>
              <a:defRPr/>
            </a:pPr>
            <a:endParaRPr lang="en-US" altLang="sr-Latn-RS" sz="2000" dirty="0"/>
          </a:p>
        </p:txBody>
      </p:sp>
    </p:spTree>
    <p:extLst>
      <p:ext uri="{BB962C8B-B14F-4D97-AF65-F5344CB8AC3E}">
        <p14:creationId xmlns:p14="http://schemas.microsoft.com/office/powerpoint/2010/main" val="67147540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3600" dirty="0"/>
              <a:t>Regres u javnim službama</a:t>
            </a:r>
          </a:p>
        </p:txBody>
      </p:sp>
      <p:sp>
        <p:nvSpPr>
          <p:cNvPr id="3" name="Content Placeholder 2"/>
          <p:cNvSpPr>
            <a:spLocks noGrp="1"/>
          </p:cNvSpPr>
          <p:nvPr>
            <p:ph idx="1"/>
          </p:nvPr>
        </p:nvSpPr>
        <p:spPr>
          <a:xfrm>
            <a:off x="457200" y="1700808"/>
            <a:ext cx="8229600" cy="4776192"/>
          </a:xfrm>
        </p:spPr>
        <p:txBody>
          <a:bodyPr/>
          <a:lstStyle/>
          <a:p>
            <a:pPr marL="0" indent="0">
              <a:lnSpc>
                <a:spcPct val="90000"/>
              </a:lnSpc>
              <a:buNone/>
              <a:defRPr/>
            </a:pPr>
            <a:r>
              <a:rPr lang="hr-HR" b="1" dirty="0"/>
              <a:t>Državne i javne službe:</a:t>
            </a:r>
          </a:p>
          <a:p>
            <a:pPr>
              <a:lnSpc>
                <a:spcPct val="90000"/>
              </a:lnSpc>
              <a:defRPr/>
            </a:pPr>
            <a:r>
              <a:rPr lang="hr-HR" dirty="0"/>
              <a:t>TKU za službenike i namještenike u javnim službama (NN, 128/17. – 66/20. ) – za 2021. godinu pravo na regres u iznosu </a:t>
            </a:r>
            <a:r>
              <a:rPr lang="hr-HR" b="1" dirty="0"/>
              <a:t>1.500,00 k</a:t>
            </a:r>
            <a:r>
              <a:rPr lang="hr-HR" dirty="0"/>
              <a:t>n</a:t>
            </a:r>
          </a:p>
          <a:p>
            <a:pPr marL="0" indent="0">
              <a:buNone/>
            </a:pPr>
            <a:r>
              <a:rPr lang="hr-HR" i="1" dirty="0"/>
              <a:t>Napomena:</a:t>
            </a:r>
          </a:p>
          <a:p>
            <a:pPr marL="0" indent="0">
              <a:buNone/>
            </a:pPr>
            <a:r>
              <a:rPr lang="hr-HR" dirty="0"/>
              <a:t>U TKU za javne službe izrijekom je određeno da zaposleniku pripada pravo na regres </a:t>
            </a:r>
            <a:r>
              <a:rPr lang="hr-HR" u="sng" dirty="0"/>
              <a:t>za </a:t>
            </a:r>
            <a:r>
              <a:rPr lang="hr-HR" b="1" u="sng" dirty="0"/>
              <a:t>korištenje </a:t>
            </a:r>
            <a:r>
              <a:rPr lang="hr-HR" u="sng" dirty="0"/>
              <a:t>godišnjeg odmora</a:t>
            </a:r>
            <a:r>
              <a:rPr lang="hr-HR" dirty="0"/>
              <a:t>. Pri tome, pravo na regres ima svaki zaposlenik koji u tekućoj godini koristi makar i razmjerni dio godišnjeg odmora.</a:t>
            </a:r>
          </a:p>
        </p:txBody>
      </p:sp>
    </p:spTree>
    <p:extLst>
      <p:ext uri="{BB962C8B-B14F-4D97-AF65-F5344CB8AC3E}">
        <p14:creationId xmlns:p14="http://schemas.microsoft.com/office/powerpoint/2010/main" val="285263969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hr-HR" sz="3600" dirty="0"/>
              <a:t>Regres za godišnji odmor radnika koji radi s nepunim radnim vremenom</a:t>
            </a:r>
          </a:p>
        </p:txBody>
      </p:sp>
      <p:sp>
        <p:nvSpPr>
          <p:cNvPr id="3" name="Content Placeholder 2"/>
          <p:cNvSpPr>
            <a:spLocks noGrp="1"/>
          </p:cNvSpPr>
          <p:nvPr>
            <p:ph idx="1"/>
          </p:nvPr>
        </p:nvSpPr>
        <p:spPr>
          <a:xfrm>
            <a:off x="457200" y="1772816"/>
            <a:ext cx="8229600" cy="4704184"/>
          </a:xfrm>
        </p:spPr>
        <p:txBody>
          <a:bodyPr>
            <a:normAutofit lnSpcReduction="10000"/>
          </a:bodyPr>
          <a:lstStyle/>
          <a:p>
            <a:pPr marL="0" indent="0" algn="ctr">
              <a:buNone/>
            </a:pPr>
            <a:r>
              <a:rPr lang="hr-HR" i="1" dirty="0"/>
              <a:t>Čl. 62. st. 6. Zakona o radu:</a:t>
            </a:r>
          </a:p>
          <a:p>
            <a:pPr marL="0" indent="0">
              <a:buNone/>
            </a:pPr>
            <a:r>
              <a:rPr lang="hr-HR" dirty="0"/>
              <a:t>Plaća i druga materijalna prava radnika (jubilarna nagrada, regres, nagrada za božićne blagdane i slično) utvrđuju se i isplaćuju razmjerno ugovorenom radnom vremenu, osim ako kolektivnim ugovorom, pravilnikom o radu ili ugovorom o radu nije drukčije uređeno.</a:t>
            </a:r>
          </a:p>
          <a:p>
            <a:r>
              <a:rPr lang="hr-HR" dirty="0"/>
              <a:t>Pravo radnika – ovisno o aktima radnog prava koji obvezuju odnosnog poslodavca</a:t>
            </a:r>
          </a:p>
          <a:p>
            <a:pPr marL="0" indent="0">
              <a:buNone/>
            </a:pPr>
            <a:r>
              <a:rPr lang="hr-HR" i="1" dirty="0"/>
              <a:t>Zaključak:</a:t>
            </a:r>
          </a:p>
          <a:p>
            <a:pPr marL="457200" indent="-457200">
              <a:buFont typeface="+mj-lt"/>
              <a:buAutoNum type="arabicPeriod"/>
            </a:pPr>
            <a:r>
              <a:rPr lang="hr-HR" dirty="0"/>
              <a:t>Prema ZR-u, radnik koji radi s nepunim radnim vremenom ostvaruje pravo na razmjerni iznos regresa za godišnji odmor.</a:t>
            </a:r>
          </a:p>
          <a:p>
            <a:pPr marL="457200" indent="-457200">
              <a:buFont typeface="+mj-lt"/>
              <a:buAutoNum type="arabicPeriod"/>
            </a:pPr>
            <a:r>
              <a:rPr lang="hr-HR" dirty="0"/>
              <a:t>Poslodavac može pravo radnika utvrditi u povoljnijem iznosu.</a:t>
            </a:r>
          </a:p>
          <a:p>
            <a:endParaRPr lang="hr-HR" dirty="0"/>
          </a:p>
        </p:txBody>
      </p:sp>
    </p:spTree>
    <p:extLst>
      <p:ext uri="{BB962C8B-B14F-4D97-AF65-F5344CB8AC3E}">
        <p14:creationId xmlns:p14="http://schemas.microsoft.com/office/powerpoint/2010/main" val="332331158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8229600" cy="1023392"/>
          </a:xfrm>
        </p:spPr>
        <p:txBody>
          <a:bodyPr>
            <a:normAutofit fontScale="90000"/>
          </a:bodyPr>
          <a:lstStyle/>
          <a:p>
            <a:pPr algn="ctr" eaLnBrk="1" hangingPunct="1"/>
            <a:r>
              <a:rPr lang="hr-HR" altLang="sr-Latn-RS" dirty="0"/>
              <a:t/>
            </a:r>
            <a:br>
              <a:rPr lang="hr-HR" altLang="sr-Latn-RS" dirty="0"/>
            </a:br>
            <a:r>
              <a:rPr lang="hr-HR" altLang="sr-Latn-RS" dirty="0"/>
              <a:t>Neoporezivi i oporezivi regres za godišnji odmor</a:t>
            </a:r>
            <a:br>
              <a:rPr lang="hr-HR" altLang="sr-Latn-RS" dirty="0"/>
            </a:br>
            <a:endParaRPr lang="hr-HR" altLang="sr-Latn-RS" dirty="0"/>
          </a:p>
        </p:txBody>
      </p:sp>
      <p:sp>
        <p:nvSpPr>
          <p:cNvPr id="31747" name="Rectangle 3"/>
          <p:cNvSpPr>
            <a:spLocks noGrp="1" noChangeArrowheads="1"/>
          </p:cNvSpPr>
          <p:nvPr>
            <p:ph type="body" idx="1"/>
          </p:nvPr>
        </p:nvSpPr>
        <p:spPr>
          <a:xfrm>
            <a:off x="323850" y="1700808"/>
            <a:ext cx="8640763" cy="5157192"/>
          </a:xfrm>
        </p:spPr>
        <p:txBody>
          <a:bodyPr/>
          <a:lstStyle/>
          <a:p>
            <a:pPr marL="609600" indent="-609600" algn="just" eaLnBrk="1" hangingPunct="1">
              <a:buFontTx/>
              <a:buNone/>
            </a:pPr>
            <a:r>
              <a:rPr lang="hr-HR" altLang="sr-Latn-RS" sz="2400" dirty="0"/>
              <a:t>R</a:t>
            </a:r>
            <a:r>
              <a:rPr lang="hr-HR" altLang="sr-Latn-RS" sz="2400" dirty="0">
                <a:cs typeface="Times New Roman" panose="02020603050405020304" pitchFamily="18" charset="0"/>
              </a:rPr>
              <a:t>egres se može isplatiti kao:</a:t>
            </a:r>
            <a:r>
              <a:rPr lang="hr-HR" altLang="sr-Latn-RS" sz="2400" dirty="0">
                <a:solidFill>
                  <a:srgbClr val="000000"/>
                </a:solidFill>
              </a:rPr>
              <a:t> </a:t>
            </a:r>
            <a:endParaRPr lang="hr-HR" altLang="sr-Latn-RS" dirty="0">
              <a:solidFill>
                <a:srgbClr val="000000"/>
              </a:solidFill>
            </a:endParaRPr>
          </a:p>
          <a:p>
            <a:pPr marL="609600" indent="-609600" algn="just" eaLnBrk="1" hangingPunct="1">
              <a:buFontTx/>
              <a:buAutoNum type="arabicPeriod"/>
            </a:pPr>
            <a:r>
              <a:rPr lang="hr-HR" altLang="sr-Latn-RS" b="1" dirty="0">
                <a:cs typeface="Times New Roman" panose="02020603050405020304" pitchFamily="18" charset="0"/>
              </a:rPr>
              <a:t>neoporeziva prigodna nagrada </a:t>
            </a:r>
            <a:r>
              <a:rPr lang="hr-HR" altLang="sr-Latn-RS" dirty="0">
                <a:cs typeface="Times New Roman" panose="02020603050405020304" pitchFamily="18" charset="0"/>
              </a:rPr>
              <a:t>u iznosu od najviše </a:t>
            </a:r>
            <a:r>
              <a:rPr lang="hr-HR" altLang="sr-Latn-RS" b="1" dirty="0">
                <a:cs typeface="Times New Roman" panose="02020603050405020304" pitchFamily="18" charset="0"/>
              </a:rPr>
              <a:t>3.000,00</a:t>
            </a:r>
            <a:r>
              <a:rPr lang="hr-HR" altLang="sr-Latn-RS" dirty="0">
                <a:cs typeface="Times New Roman" panose="02020603050405020304" pitchFamily="18" charset="0"/>
              </a:rPr>
              <a:t> kn po radniku godišnje</a:t>
            </a:r>
            <a:r>
              <a:rPr lang="hr-HR" altLang="sr-Latn-RS" dirty="0"/>
              <a:t>,</a:t>
            </a:r>
            <a:r>
              <a:rPr lang="hr-HR" altLang="sr-Latn-RS" b="1" dirty="0"/>
              <a:t> </a:t>
            </a:r>
            <a:r>
              <a:rPr lang="hr-HR" altLang="sr-Latn-RS" dirty="0">
                <a:cs typeface="Times New Roman" panose="02020603050405020304" pitchFamily="18" charset="0"/>
              </a:rPr>
              <a:t>ili</a:t>
            </a:r>
            <a:endParaRPr lang="hr-HR" altLang="sr-Latn-RS" dirty="0"/>
          </a:p>
          <a:p>
            <a:pPr marL="609600" indent="-609600" algn="just" eaLnBrk="1" hangingPunct="1">
              <a:buFontTx/>
              <a:buAutoNum type="arabicPeriod"/>
            </a:pPr>
            <a:r>
              <a:rPr lang="hr-HR" altLang="sr-Latn-RS" b="1" dirty="0">
                <a:cs typeface="Times New Roman" panose="02020603050405020304" pitchFamily="18" charset="0"/>
              </a:rPr>
              <a:t>kao plaća, </a:t>
            </a:r>
            <a:r>
              <a:rPr lang="hr-HR" altLang="sr-Latn-RS" dirty="0">
                <a:cs typeface="Times New Roman" panose="02020603050405020304" pitchFamily="18" charset="0"/>
              </a:rPr>
              <a:t>u kojem slučaju podliježe obračunu i uplati doprinosa iz i na plaće, a porez na dohodak obračunava se kumulativno s isplatom redovne plaće isplaćene u mjesecu u kojem se isplaćuje regres, ili</a:t>
            </a:r>
            <a:endParaRPr lang="hr-HR" altLang="sr-Latn-RS" dirty="0"/>
          </a:p>
          <a:p>
            <a:pPr marL="609600" indent="-609600" algn="just" eaLnBrk="1" hangingPunct="1">
              <a:buFontTx/>
              <a:buAutoNum type="arabicPeriod"/>
            </a:pPr>
            <a:r>
              <a:rPr lang="hr-HR" altLang="sr-Latn-RS" b="1" dirty="0">
                <a:cs typeface="Times New Roman" panose="02020603050405020304" pitchFamily="18" charset="0"/>
              </a:rPr>
              <a:t>kombinirano</a:t>
            </a:r>
            <a:r>
              <a:rPr lang="hr-HR" altLang="sr-Latn-RS" dirty="0">
                <a:cs typeface="Times New Roman" panose="02020603050405020304" pitchFamily="18" charset="0"/>
              </a:rPr>
              <a:t>, dio kao neoporezivi primitak, a dio kao plaća</a:t>
            </a:r>
            <a:r>
              <a:rPr lang="hr-HR" altLang="sr-Latn-RS" dirty="0"/>
              <a:t> </a:t>
            </a:r>
          </a:p>
        </p:txBody>
      </p:sp>
    </p:spTree>
    <p:extLst>
      <p:ext uri="{BB962C8B-B14F-4D97-AF65-F5344CB8AC3E}">
        <p14:creationId xmlns:p14="http://schemas.microsoft.com/office/powerpoint/2010/main" val="77641797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hr-HR" sz="3600" dirty="0"/>
              <a:t>Regres koji se isplaćuje kao prigodna neoporeziva nagrada</a:t>
            </a:r>
          </a:p>
        </p:txBody>
      </p:sp>
      <p:sp>
        <p:nvSpPr>
          <p:cNvPr id="3" name="Content Placeholder 2"/>
          <p:cNvSpPr>
            <a:spLocks noGrp="1"/>
          </p:cNvSpPr>
          <p:nvPr>
            <p:ph idx="1"/>
          </p:nvPr>
        </p:nvSpPr>
        <p:spPr>
          <a:xfrm>
            <a:off x="457200" y="1844824"/>
            <a:ext cx="8229600" cy="4824536"/>
          </a:xfrm>
        </p:spPr>
        <p:txBody>
          <a:bodyPr>
            <a:normAutofit/>
          </a:bodyPr>
          <a:lstStyle/>
          <a:p>
            <a:pPr marL="0" indent="0" algn="ctr">
              <a:buNone/>
            </a:pPr>
            <a:r>
              <a:rPr lang="hr-HR" dirty="0"/>
              <a:t>Pravilnik o porezu na dohodak – čl. 7.:</a:t>
            </a:r>
          </a:p>
          <a:p>
            <a:r>
              <a:rPr lang="hr-HR" dirty="0"/>
              <a:t>Prigodne nagrade (božićnica, naknada za godišnji odmor i sl.) – neoporezivo do </a:t>
            </a:r>
            <a:r>
              <a:rPr lang="hr-HR" b="1" dirty="0"/>
              <a:t>3.000,00 kn </a:t>
            </a:r>
            <a:r>
              <a:rPr lang="hr-HR" dirty="0"/>
              <a:t>po poreznom obvezniku godišnje, </a:t>
            </a:r>
            <a:r>
              <a:rPr lang="hr-HR" b="1" dirty="0"/>
              <a:t>ukupno od svih isplatitelja </a:t>
            </a:r>
            <a:r>
              <a:rPr lang="hr-HR" dirty="0"/>
              <a:t>(poslodavaca) </a:t>
            </a:r>
          </a:p>
          <a:p>
            <a:pPr marL="533400" indent="-358775"/>
            <a:r>
              <a:rPr lang="hr-HR" dirty="0"/>
              <a:t>Putem sustava </a:t>
            </a:r>
            <a:r>
              <a:rPr lang="hr-HR" dirty="0" err="1"/>
              <a:t>ePorezna</a:t>
            </a:r>
            <a:r>
              <a:rPr lang="hr-HR" dirty="0"/>
              <a:t>, Porezna uprava omogućava poslodavcima  </a:t>
            </a:r>
            <a:r>
              <a:rPr lang="hr-HR" b="1" dirty="0"/>
              <a:t>uvid u podatke</a:t>
            </a:r>
            <a:r>
              <a:rPr lang="hr-HR" dirty="0"/>
              <a:t> koji se odnose na isplaćene neoporezive primitke ograničene na godišnjoj razini po radniku, uključujući primitak po osnovi prigodne godišnje nagrade</a:t>
            </a:r>
          </a:p>
          <a:p>
            <a:pPr marL="0" indent="0">
              <a:buNone/>
            </a:pPr>
            <a:endParaRPr lang="hr-HR" dirty="0">
              <a:ea typeface="Times New Roman"/>
              <a:cs typeface="Times New Roman"/>
            </a:endParaRPr>
          </a:p>
          <a:p>
            <a:pPr marL="0" indent="0">
              <a:buNone/>
            </a:pPr>
            <a:endParaRPr lang="hr-HR" dirty="0"/>
          </a:p>
        </p:txBody>
      </p:sp>
    </p:spTree>
    <p:extLst>
      <p:ext uri="{BB962C8B-B14F-4D97-AF65-F5344CB8AC3E}">
        <p14:creationId xmlns:p14="http://schemas.microsoft.com/office/powerpoint/2010/main" val="376430962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23392"/>
          </a:xfrm>
        </p:spPr>
        <p:txBody>
          <a:bodyPr>
            <a:noAutofit/>
          </a:bodyPr>
          <a:lstStyle/>
          <a:p>
            <a:pPr algn="ctr"/>
            <a:r>
              <a:rPr lang="hr-HR" sz="3600" dirty="0"/>
              <a:t>Način isplate regresa kao dijela prigodne godišnje neoporezive nagrade</a:t>
            </a:r>
          </a:p>
        </p:txBody>
      </p:sp>
      <p:sp>
        <p:nvSpPr>
          <p:cNvPr id="3" name="Content Placeholder 2"/>
          <p:cNvSpPr>
            <a:spLocks noGrp="1"/>
          </p:cNvSpPr>
          <p:nvPr>
            <p:ph idx="1"/>
          </p:nvPr>
        </p:nvSpPr>
        <p:spPr>
          <a:xfrm>
            <a:off x="457200" y="2132856"/>
            <a:ext cx="8229600" cy="4344144"/>
          </a:xfrm>
        </p:spPr>
        <p:txBody>
          <a:bodyPr>
            <a:normAutofit/>
          </a:bodyPr>
          <a:lstStyle/>
          <a:p>
            <a:r>
              <a:rPr lang="hr-HR" dirty="0"/>
              <a:t>prema čl. 92. Pravilnika o porezu na dohodak, dozvoljena je isplata u gotovu novcu</a:t>
            </a:r>
          </a:p>
          <a:p>
            <a:r>
              <a:rPr lang="hr-HR" dirty="0"/>
              <a:t>prema čl. 172. Ovršnog zakona – </a:t>
            </a:r>
            <a:r>
              <a:rPr lang="hr-HR" b="1" dirty="0"/>
              <a:t>primitak zaštićen od ovrhe</a:t>
            </a:r>
            <a:r>
              <a:rPr lang="hr-HR" dirty="0"/>
              <a:t>; radnicima koji imaju otvoren zaštićeni račun, isplaćuje se na zaštićeni račun </a:t>
            </a:r>
          </a:p>
        </p:txBody>
      </p:sp>
    </p:spTree>
    <p:extLst>
      <p:ext uri="{BB962C8B-B14F-4D97-AF65-F5344CB8AC3E}">
        <p14:creationId xmlns:p14="http://schemas.microsoft.com/office/powerpoint/2010/main" val="12060004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5016B1A-38D4-4D0C-8F0C-1F063873CF68}"/>
              </a:ext>
            </a:extLst>
          </p:cNvPr>
          <p:cNvSpPr>
            <a:spLocks noGrp="1"/>
          </p:cNvSpPr>
          <p:nvPr>
            <p:ph type="title"/>
          </p:nvPr>
        </p:nvSpPr>
        <p:spPr>
          <a:xfrm>
            <a:off x="457200" y="533400"/>
            <a:ext cx="8229600" cy="951384"/>
          </a:xfrm>
        </p:spPr>
        <p:txBody>
          <a:bodyPr>
            <a:normAutofit fontScale="90000"/>
          </a:bodyPr>
          <a:lstStyle/>
          <a:p>
            <a:pPr algn="ctr"/>
            <a:r>
              <a:rPr lang="hr-HR" dirty="0"/>
              <a:t>Obrazac JOPPD za neoporezivi dio regresa</a:t>
            </a:r>
          </a:p>
        </p:txBody>
      </p:sp>
      <p:sp>
        <p:nvSpPr>
          <p:cNvPr id="3" name="Rezervirano mjesto sadržaja 2">
            <a:extLst>
              <a:ext uri="{FF2B5EF4-FFF2-40B4-BE49-F238E27FC236}">
                <a16:creationId xmlns:a16="http://schemas.microsoft.com/office/drawing/2014/main" id="{81100439-AC9B-4F09-B3C2-F399783A10E3}"/>
              </a:ext>
            </a:extLst>
          </p:cNvPr>
          <p:cNvSpPr>
            <a:spLocks noGrp="1"/>
          </p:cNvSpPr>
          <p:nvPr>
            <p:ph idx="1"/>
          </p:nvPr>
        </p:nvSpPr>
        <p:spPr>
          <a:xfrm>
            <a:off x="457200" y="1772816"/>
            <a:ext cx="8229600" cy="4704184"/>
          </a:xfrm>
        </p:spPr>
        <p:txBody>
          <a:bodyPr/>
          <a:lstStyle/>
          <a:p>
            <a:r>
              <a:rPr lang="hr-HR" dirty="0"/>
              <a:t>Rok dostavljanja JOPPD obrasca:</a:t>
            </a:r>
          </a:p>
          <a:p>
            <a:pPr marL="354013" indent="-354013">
              <a:buNone/>
            </a:pPr>
            <a:r>
              <a:rPr lang="hr-HR" dirty="0"/>
              <a:t>   - </a:t>
            </a:r>
            <a:r>
              <a:rPr lang="hr-HR" b="1" dirty="0"/>
              <a:t>na dan isplate </a:t>
            </a:r>
            <a:r>
              <a:rPr lang="hr-HR" dirty="0"/>
              <a:t>prigodne godišnje nagrade ili najkasnije sljedeći radni dan</a:t>
            </a:r>
          </a:p>
          <a:p>
            <a:r>
              <a:rPr lang="hr-HR" dirty="0"/>
              <a:t>Razdoblje na stranici B:</a:t>
            </a:r>
          </a:p>
          <a:p>
            <a:pPr marL="0" indent="0">
              <a:buNone/>
            </a:pPr>
            <a:r>
              <a:rPr lang="hr-HR" dirty="0"/>
              <a:t>   - mjesec u kojemu je radniku isplaćen neoporezivi primitak</a:t>
            </a:r>
          </a:p>
          <a:p>
            <a:r>
              <a:rPr lang="hr-HR" dirty="0"/>
              <a:t>Oznaka pod 15.1. na stranici B – iz </a:t>
            </a:r>
            <a:r>
              <a:rPr lang="hr-HR" dirty="0" err="1"/>
              <a:t>Šifrarnika</a:t>
            </a:r>
            <a:r>
              <a:rPr lang="hr-HR" dirty="0"/>
              <a:t> 4. - Neoporezivi primici:</a:t>
            </a:r>
          </a:p>
          <a:p>
            <a:pPr marL="0" indent="0">
              <a:buNone/>
            </a:pPr>
            <a:r>
              <a:rPr lang="hr-HR" dirty="0"/>
              <a:t>    </a:t>
            </a:r>
            <a:r>
              <a:rPr lang="hr-HR" b="1" dirty="0"/>
              <a:t>22</a:t>
            </a:r>
            <a:r>
              <a:rPr lang="hr-HR" dirty="0"/>
              <a:t> – godišnja nagrada isplaćena za tekuću poreznu godinu</a:t>
            </a:r>
          </a:p>
          <a:p>
            <a:pPr marL="895350" indent="-895350">
              <a:buNone/>
            </a:pPr>
            <a:r>
              <a:rPr lang="hr-HR" b="1" dirty="0"/>
              <a:t>    61 </a:t>
            </a:r>
            <a:r>
              <a:rPr lang="hr-HR" dirty="0"/>
              <a:t>– godišnja nagrada isplaćena za tekuću poreznu godinu na koju je radnik stekao pravo u prethodnoj (ili u prethodnim) godinama</a:t>
            </a:r>
          </a:p>
          <a:p>
            <a:endParaRPr lang="hr-HR" dirty="0"/>
          </a:p>
        </p:txBody>
      </p:sp>
    </p:spTree>
    <p:extLst>
      <p:ext uri="{BB962C8B-B14F-4D97-AF65-F5344CB8AC3E}">
        <p14:creationId xmlns:p14="http://schemas.microsoft.com/office/powerpoint/2010/main" val="48241101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51520" y="533400"/>
            <a:ext cx="8435280" cy="990600"/>
          </a:xfrm>
        </p:spPr>
        <p:txBody>
          <a:bodyPr>
            <a:normAutofit/>
          </a:bodyPr>
          <a:lstStyle/>
          <a:p>
            <a:pPr algn="ctr"/>
            <a:r>
              <a:rPr lang="hr-HR" altLang="sr-Latn-RS" sz="3600" dirty="0"/>
              <a:t>Regres koji se isplaćuje kao plaća </a:t>
            </a:r>
            <a:endParaRPr lang="en-US" altLang="sr-Latn-RS" sz="3600" dirty="0"/>
          </a:p>
        </p:txBody>
      </p:sp>
      <p:sp>
        <p:nvSpPr>
          <p:cNvPr id="32771" name="Rectangle 3"/>
          <p:cNvSpPr>
            <a:spLocks noGrp="1" noChangeArrowheads="1"/>
          </p:cNvSpPr>
          <p:nvPr>
            <p:ph type="body" idx="1"/>
          </p:nvPr>
        </p:nvSpPr>
        <p:spPr/>
        <p:txBody>
          <a:bodyPr>
            <a:normAutofit fontScale="92500" lnSpcReduction="10000"/>
          </a:bodyPr>
          <a:lstStyle/>
          <a:p>
            <a:pPr>
              <a:lnSpc>
                <a:spcPct val="90000"/>
              </a:lnSpc>
            </a:pPr>
            <a:r>
              <a:rPr lang="hr-HR" altLang="sr-Latn-RS" b="1" dirty="0"/>
              <a:t>Obračun doprinosa:</a:t>
            </a:r>
          </a:p>
          <a:p>
            <a:pPr marL="354013" indent="-354013">
              <a:lnSpc>
                <a:spcPct val="90000"/>
              </a:lnSpc>
              <a:buNone/>
            </a:pPr>
            <a:r>
              <a:rPr lang="hr-HR" altLang="sr-Latn-RS" b="1" dirty="0"/>
              <a:t>   - </a:t>
            </a:r>
            <a:r>
              <a:rPr lang="hr-HR" altLang="sr-Latn-RS" dirty="0"/>
              <a:t>primitak koji se odnosi na godinu – nema mogućnosti primjene najviše mjesečne osnovice za obračun doprinosa za mirovinsko osiguranje</a:t>
            </a:r>
          </a:p>
          <a:p>
            <a:pPr marL="354013" indent="-354013">
              <a:lnSpc>
                <a:spcPct val="90000"/>
              </a:lnSpc>
              <a:buNone/>
            </a:pPr>
            <a:r>
              <a:rPr lang="hr-HR" altLang="sr-Latn-RS" dirty="0"/>
              <a:t>   - ako se isplaćuje radniku za kojega poslodavac koristi oslobođenje od obveze doprinosa na plaću, na taj se primitak ne primjenjuje ne odnosi oslobođenje (plaćaju se svi doprinosi)</a:t>
            </a:r>
          </a:p>
          <a:p>
            <a:pPr>
              <a:lnSpc>
                <a:spcPct val="90000"/>
              </a:lnSpc>
            </a:pPr>
            <a:r>
              <a:rPr lang="hr-HR" altLang="sr-Latn-RS" b="1" dirty="0"/>
              <a:t>Obračun poreza na dohodak</a:t>
            </a:r>
            <a:r>
              <a:rPr lang="hr-HR" altLang="sr-Latn-RS" dirty="0"/>
              <a:t> – kumulativno, zajedno s ostalim primicima plaće u mjesecu isplate</a:t>
            </a:r>
          </a:p>
          <a:p>
            <a:r>
              <a:rPr lang="hr-HR" altLang="sr-Latn-RS" b="1" dirty="0"/>
              <a:t>Utjecaj na prava u mirovinskom osiguranju</a:t>
            </a:r>
            <a:r>
              <a:rPr lang="hr-HR" altLang="sr-Latn-RS" dirty="0"/>
              <a:t> – povećava mirovinsku osnovicu</a:t>
            </a:r>
          </a:p>
          <a:p>
            <a:r>
              <a:rPr lang="hr-HR" altLang="sr-Latn-RS" b="1" dirty="0"/>
              <a:t>Utjecaj na prava u zdravstvenom osiguranju</a:t>
            </a:r>
            <a:r>
              <a:rPr lang="hr-HR" altLang="sr-Latn-RS" dirty="0"/>
              <a:t> – ne utječe na visinu naknade plaće za bolovanje na teret HZZO-a</a:t>
            </a:r>
          </a:p>
          <a:p>
            <a:r>
              <a:rPr lang="hr-HR" altLang="sr-Latn-RS" b="1" dirty="0"/>
              <a:t>NAČIN ISPLATE: </a:t>
            </a:r>
            <a:r>
              <a:rPr lang="hr-HR" altLang="sr-Latn-RS" dirty="0"/>
              <a:t>obveza isplate na tekući račun</a:t>
            </a:r>
          </a:p>
        </p:txBody>
      </p:sp>
    </p:spTree>
    <p:extLst>
      <p:ext uri="{BB962C8B-B14F-4D97-AF65-F5344CB8AC3E}">
        <p14:creationId xmlns:p14="http://schemas.microsoft.com/office/powerpoint/2010/main" val="110601528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hr-HR" sz="3600" dirty="0"/>
              <a:t>Isplata regresa radniku kojemu je prestao radni odnos kod poslodavca</a:t>
            </a:r>
          </a:p>
        </p:txBody>
      </p:sp>
      <p:sp>
        <p:nvSpPr>
          <p:cNvPr id="3" name="Content Placeholder 2"/>
          <p:cNvSpPr>
            <a:spLocks noGrp="1"/>
          </p:cNvSpPr>
          <p:nvPr>
            <p:ph idx="1"/>
          </p:nvPr>
        </p:nvSpPr>
        <p:spPr/>
        <p:txBody>
          <a:bodyPr>
            <a:normAutofit/>
          </a:bodyPr>
          <a:lstStyle/>
          <a:p>
            <a:pPr marL="0" indent="0">
              <a:buNone/>
            </a:pPr>
            <a:r>
              <a:rPr lang="pl-PL" dirty="0"/>
              <a:t>Porez na dohodak ne plaća se na:</a:t>
            </a:r>
          </a:p>
          <a:p>
            <a:pPr>
              <a:buFontTx/>
              <a:buChar char="-"/>
            </a:pPr>
            <a:r>
              <a:rPr lang="hr-HR" u="sng" dirty="0"/>
              <a:t>primitke bivših radnika i nasljednika</a:t>
            </a:r>
            <a:r>
              <a:rPr lang="hr-HR" dirty="0"/>
              <a:t> bivših radnika po osnovi naknada, potpora i nagrada koje isplaćuje poslodavac, a koje su dospjele na isplatu za vrijeme trajanja radnog odnosa ili je pravo na isplatu nastalo za vrijeme trajanja radnog odnosa do propisanih iznosa</a:t>
            </a:r>
          </a:p>
          <a:p>
            <a:pPr marL="0" indent="0">
              <a:buNone/>
            </a:pPr>
            <a:r>
              <a:rPr lang="hr-HR" dirty="0"/>
              <a:t>Dakle, ako je pravo na regres stečeno u vrijeme trajanja radnog odnosa, a isplaćuje se nakon prestanka radnog odnosa, regres se isplaćuje:</a:t>
            </a:r>
          </a:p>
          <a:p>
            <a:pPr marL="446088" indent="-271463">
              <a:buFont typeface="Wingdings" panose="05000000000000000000" pitchFamily="2" charset="2"/>
              <a:buChar char="Ø"/>
            </a:pPr>
            <a:r>
              <a:rPr lang="hr-HR" dirty="0"/>
              <a:t>neoporezivi dio – jednako kao i radnicima koji su i nadalje u radnom odnosu kod toga poslodavca </a:t>
            </a:r>
          </a:p>
          <a:p>
            <a:pPr marL="446088" indent="-271463">
              <a:buFont typeface="Wingdings" panose="05000000000000000000" pitchFamily="2" charset="2"/>
              <a:buChar char="Ø"/>
            </a:pPr>
            <a:r>
              <a:rPr lang="hr-HR" dirty="0"/>
              <a:t>oporezivi dio – kao plaća</a:t>
            </a:r>
          </a:p>
        </p:txBody>
      </p:sp>
    </p:spTree>
    <p:extLst>
      <p:ext uri="{BB962C8B-B14F-4D97-AF65-F5344CB8AC3E}">
        <p14:creationId xmlns:p14="http://schemas.microsoft.com/office/powerpoint/2010/main" val="404518612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BADE6-58CF-4414-980D-48C611C9D9CB}"/>
              </a:ext>
            </a:extLst>
          </p:cNvPr>
          <p:cNvSpPr>
            <a:spLocks noGrp="1"/>
          </p:cNvSpPr>
          <p:nvPr>
            <p:ph type="title"/>
          </p:nvPr>
        </p:nvSpPr>
        <p:spPr>
          <a:xfrm>
            <a:off x="457200" y="533400"/>
            <a:ext cx="8229600" cy="1383432"/>
          </a:xfrm>
        </p:spPr>
        <p:txBody>
          <a:bodyPr>
            <a:noAutofit/>
          </a:bodyPr>
          <a:lstStyle/>
          <a:p>
            <a:pPr algn="ctr"/>
            <a:r>
              <a:rPr lang="hr-HR" sz="3400" dirty="0"/>
              <a:t>Isplata regresa osobi koja je na stručnom osposobljavanju bez zasnovanog radnog odnosa</a:t>
            </a:r>
          </a:p>
        </p:txBody>
      </p:sp>
      <p:sp>
        <p:nvSpPr>
          <p:cNvPr id="3" name="Content Placeholder 2">
            <a:extLst>
              <a:ext uri="{FF2B5EF4-FFF2-40B4-BE49-F238E27FC236}">
                <a16:creationId xmlns:a16="http://schemas.microsoft.com/office/drawing/2014/main" id="{9A551F1A-3A86-49BE-88DD-55A79241D9F3}"/>
              </a:ext>
            </a:extLst>
          </p:cNvPr>
          <p:cNvSpPr>
            <a:spLocks noGrp="1"/>
          </p:cNvSpPr>
          <p:nvPr>
            <p:ph idx="1"/>
          </p:nvPr>
        </p:nvSpPr>
        <p:spPr>
          <a:xfrm>
            <a:off x="457200" y="1988840"/>
            <a:ext cx="8229600" cy="4488160"/>
          </a:xfrm>
        </p:spPr>
        <p:txBody>
          <a:bodyPr>
            <a:normAutofit fontScale="92500" lnSpcReduction="10000"/>
          </a:bodyPr>
          <a:lstStyle/>
          <a:p>
            <a:r>
              <a:rPr lang="hr-HR" dirty="0"/>
              <a:t>Pravilnikom o porezu na dohodak </a:t>
            </a:r>
            <a:r>
              <a:rPr lang="hr-HR" u="sng" dirty="0"/>
              <a:t>nije predviđena  mogućnost isplate neoporezive prigodne nagrade</a:t>
            </a:r>
            <a:r>
              <a:rPr lang="hr-HR" dirty="0"/>
              <a:t> osobi koja je kod isplatitelja na stručnom osposobljavanju bez zasnovanog radnog odnosa</a:t>
            </a:r>
          </a:p>
          <a:p>
            <a:r>
              <a:rPr lang="hr-HR" dirty="0"/>
              <a:t>Ako se isplaćuje:</a:t>
            </a:r>
          </a:p>
          <a:p>
            <a:pPr marL="714375" indent="-357188">
              <a:buFont typeface="Wingdings" panose="05000000000000000000" pitchFamily="2" charset="2"/>
              <a:buChar char="ü"/>
            </a:pPr>
            <a:r>
              <a:rPr lang="hr-HR" dirty="0"/>
              <a:t>drugi dohodak</a:t>
            </a:r>
          </a:p>
          <a:p>
            <a:pPr marL="714375" indent="-357188">
              <a:buFont typeface="Wingdings" panose="05000000000000000000" pitchFamily="2" charset="2"/>
              <a:buChar char="ü"/>
            </a:pPr>
            <a:r>
              <a:rPr lang="hr-HR" dirty="0"/>
              <a:t>doprinosi iz primitka: 10% (7,5% + 2,5%)</a:t>
            </a:r>
          </a:p>
          <a:p>
            <a:pPr marL="714375" indent="-357188">
              <a:buFont typeface="Wingdings" panose="05000000000000000000" pitchFamily="2" charset="2"/>
              <a:buChar char="ü"/>
            </a:pPr>
            <a:r>
              <a:rPr lang="hr-HR" dirty="0"/>
              <a:t>doprinos na primitak: 7,5% (čak i kad se isplaćuje osobi za koju je poslodavac oslobođen plaćanja doprinosa za zdravstveno osiguranje na mjesečnu osnovicu)</a:t>
            </a:r>
          </a:p>
          <a:p>
            <a:pPr marL="714375" indent="-357188">
              <a:buFont typeface="Wingdings" panose="05000000000000000000" pitchFamily="2" charset="2"/>
              <a:buChar char="ü"/>
            </a:pPr>
            <a:r>
              <a:rPr lang="hr-HR" dirty="0"/>
              <a:t>porez na dohodak: 20% + prirez</a:t>
            </a:r>
          </a:p>
          <a:p>
            <a:pPr marL="714375" indent="-357188">
              <a:buFont typeface="Wingdings" panose="05000000000000000000" pitchFamily="2" charset="2"/>
              <a:buChar char="ü"/>
            </a:pPr>
            <a:r>
              <a:rPr lang="hr-HR" dirty="0"/>
              <a:t>JOPPD obrazac na dan isplate</a:t>
            </a:r>
          </a:p>
          <a:p>
            <a:pPr marL="714375" indent="-357188">
              <a:buFont typeface="Wingdings" panose="05000000000000000000" pitchFamily="2" charset="2"/>
              <a:buChar char="ü"/>
            </a:pPr>
            <a:r>
              <a:rPr lang="hr-HR" dirty="0"/>
              <a:t>obveza isplate neto iznosa na žiro-račun primatelja</a:t>
            </a:r>
          </a:p>
        </p:txBody>
      </p:sp>
    </p:spTree>
    <p:extLst>
      <p:ext uri="{BB962C8B-B14F-4D97-AF65-F5344CB8AC3E}">
        <p14:creationId xmlns:p14="http://schemas.microsoft.com/office/powerpoint/2010/main" val="365424607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8EC8819-0F7B-483B-9BA8-A7E454C4867C}"/>
              </a:ext>
            </a:extLst>
          </p:cNvPr>
          <p:cNvSpPr>
            <a:spLocks noGrp="1"/>
          </p:cNvSpPr>
          <p:nvPr>
            <p:ph type="title"/>
          </p:nvPr>
        </p:nvSpPr>
        <p:spPr/>
        <p:txBody>
          <a:bodyPr/>
          <a:lstStyle/>
          <a:p>
            <a:endParaRPr lang="hr-HR"/>
          </a:p>
        </p:txBody>
      </p:sp>
      <p:sp>
        <p:nvSpPr>
          <p:cNvPr id="3" name="Rezervirano mjesto sadržaja 2">
            <a:extLst>
              <a:ext uri="{FF2B5EF4-FFF2-40B4-BE49-F238E27FC236}">
                <a16:creationId xmlns:a16="http://schemas.microsoft.com/office/drawing/2014/main" id="{4580C521-C6A9-4EB9-9ECB-52764F9F6D36}"/>
              </a:ext>
            </a:extLst>
          </p:cNvPr>
          <p:cNvSpPr>
            <a:spLocks noGrp="1"/>
          </p:cNvSpPr>
          <p:nvPr>
            <p:ph idx="1"/>
          </p:nvPr>
        </p:nvSpPr>
        <p:spPr/>
        <p:txBody>
          <a:bodyPr>
            <a:normAutofit/>
          </a:bodyPr>
          <a:lstStyle/>
          <a:p>
            <a:pPr marL="0" indent="0" algn="ctr">
              <a:buNone/>
            </a:pPr>
            <a:endParaRPr lang="hr-HR" sz="4000" dirty="0"/>
          </a:p>
          <a:p>
            <a:pPr marL="0" indent="0" algn="ctr">
              <a:buNone/>
            </a:pPr>
            <a:r>
              <a:rPr lang="hr-HR" sz="4000" dirty="0"/>
              <a:t>Hrvatska turistička kartica i mogućnost omogućavanja radniku neoporezivog primitka namijenjenog odmoru</a:t>
            </a:r>
          </a:p>
        </p:txBody>
      </p:sp>
    </p:spTree>
    <p:extLst>
      <p:ext uri="{BB962C8B-B14F-4D97-AF65-F5344CB8AC3E}">
        <p14:creationId xmlns:p14="http://schemas.microsoft.com/office/powerpoint/2010/main" val="113554381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A5C68-52F5-4058-9CDF-62004AB42497}"/>
              </a:ext>
            </a:extLst>
          </p:cNvPr>
          <p:cNvSpPr>
            <a:spLocks noGrp="1"/>
          </p:cNvSpPr>
          <p:nvPr>
            <p:ph type="title"/>
          </p:nvPr>
        </p:nvSpPr>
        <p:spPr/>
        <p:txBody>
          <a:bodyPr/>
          <a:lstStyle/>
          <a:p>
            <a:pPr algn="ctr"/>
            <a:r>
              <a:rPr lang="hr-HR" dirty="0"/>
              <a:t>Pravni izvori – fiskalne obveze isplatitelja</a:t>
            </a:r>
          </a:p>
        </p:txBody>
      </p:sp>
      <p:sp>
        <p:nvSpPr>
          <p:cNvPr id="3" name="Content Placeholder 2">
            <a:extLst>
              <a:ext uri="{FF2B5EF4-FFF2-40B4-BE49-F238E27FC236}">
                <a16:creationId xmlns:a16="http://schemas.microsoft.com/office/drawing/2014/main" id="{828D1F36-B0CF-4B19-AA04-0A647E493AB2}"/>
              </a:ext>
            </a:extLst>
          </p:cNvPr>
          <p:cNvSpPr>
            <a:spLocks noGrp="1"/>
          </p:cNvSpPr>
          <p:nvPr>
            <p:ph idx="1"/>
          </p:nvPr>
        </p:nvSpPr>
        <p:spPr>
          <a:xfrm>
            <a:off x="457200" y="1988840"/>
            <a:ext cx="8229600" cy="4488160"/>
          </a:xfrm>
        </p:spPr>
        <p:txBody>
          <a:bodyPr/>
          <a:lstStyle/>
          <a:p>
            <a:pPr algn="just">
              <a:lnSpc>
                <a:spcPct val="80000"/>
              </a:lnSpc>
              <a:defRPr/>
            </a:pPr>
            <a:r>
              <a:rPr lang="hr-HR" dirty="0"/>
              <a:t>Zakon o porezu na dohodak, NN, 115/16.-138/20.</a:t>
            </a:r>
          </a:p>
          <a:p>
            <a:pPr marL="447675" indent="0" algn="just">
              <a:lnSpc>
                <a:spcPct val="80000"/>
              </a:lnSpc>
              <a:buFont typeface="Wingdings" panose="05000000000000000000" pitchFamily="2" charset="2"/>
              <a:buChar char="ü"/>
              <a:defRPr/>
            </a:pPr>
            <a:r>
              <a:rPr lang="hr-HR" dirty="0"/>
              <a:t>    Pravilnik o porezu na dohodak, NN, 10/17. -1/21.</a:t>
            </a:r>
          </a:p>
          <a:p>
            <a:pPr marL="447675" indent="0" algn="just">
              <a:lnSpc>
                <a:spcPct val="80000"/>
              </a:lnSpc>
              <a:buNone/>
              <a:defRPr/>
            </a:pPr>
            <a:endParaRPr lang="hr-HR" dirty="0"/>
          </a:p>
          <a:p>
            <a:pPr>
              <a:lnSpc>
                <a:spcPct val="80000"/>
              </a:lnSpc>
              <a:defRPr/>
            </a:pPr>
            <a:r>
              <a:rPr lang="hr-HR" dirty="0"/>
              <a:t> Zakon o doprinosima, NN, 84/08.-106/18.</a:t>
            </a:r>
          </a:p>
          <a:p>
            <a:pPr marL="893763" indent="-355600" algn="just">
              <a:lnSpc>
                <a:spcPct val="80000"/>
              </a:lnSpc>
              <a:buFont typeface="Wingdings" panose="05000000000000000000" pitchFamily="2" charset="2"/>
              <a:buChar char="ü"/>
              <a:tabLst>
                <a:tab pos="444500" algn="l"/>
                <a:tab pos="1076325" algn="l"/>
              </a:tabLst>
              <a:defRPr/>
            </a:pPr>
            <a:r>
              <a:rPr lang="hr-HR" dirty="0"/>
              <a:t>Pravilnik o doprinosima, NN, 2/09.- 1/19.</a:t>
            </a:r>
          </a:p>
          <a:p>
            <a:pPr marL="0" indent="0">
              <a:buNone/>
            </a:pPr>
            <a:endParaRPr lang="hr-HR" dirty="0"/>
          </a:p>
        </p:txBody>
      </p:sp>
    </p:spTree>
    <p:extLst>
      <p:ext uri="{BB962C8B-B14F-4D97-AF65-F5344CB8AC3E}">
        <p14:creationId xmlns:p14="http://schemas.microsoft.com/office/powerpoint/2010/main" val="229270624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9F795-AD28-4AD5-806B-F0B0CCB5D5DF}"/>
              </a:ext>
            </a:extLst>
          </p:cNvPr>
          <p:cNvSpPr>
            <a:spLocks noGrp="1"/>
          </p:cNvSpPr>
          <p:nvPr>
            <p:ph type="title"/>
          </p:nvPr>
        </p:nvSpPr>
        <p:spPr/>
        <p:txBody>
          <a:bodyPr/>
          <a:lstStyle/>
          <a:p>
            <a:pPr algn="ctr"/>
            <a:r>
              <a:rPr lang="hr-HR" dirty="0"/>
              <a:t>Hrvatska turistička kartica</a:t>
            </a:r>
          </a:p>
        </p:txBody>
      </p:sp>
      <p:sp>
        <p:nvSpPr>
          <p:cNvPr id="3" name="Content Placeholder 2">
            <a:extLst>
              <a:ext uri="{FF2B5EF4-FFF2-40B4-BE49-F238E27FC236}">
                <a16:creationId xmlns:a16="http://schemas.microsoft.com/office/drawing/2014/main" id="{88238A02-08CB-4B1F-A60C-18E791653E47}"/>
              </a:ext>
            </a:extLst>
          </p:cNvPr>
          <p:cNvSpPr>
            <a:spLocks noGrp="1"/>
          </p:cNvSpPr>
          <p:nvPr>
            <p:ph idx="1"/>
          </p:nvPr>
        </p:nvSpPr>
        <p:spPr/>
        <p:txBody>
          <a:bodyPr>
            <a:normAutofit fontScale="92500" lnSpcReduction="20000"/>
          </a:bodyPr>
          <a:lstStyle/>
          <a:p>
            <a:pPr fontAlgn="base"/>
            <a:r>
              <a:rPr lang="hr-HR" dirty="0"/>
              <a:t>Odluka o uvođenju mjere za poticanje potrošnje u ugostiteljstvu i turizmu u Republici Hrvatskoj (Nar. nov., br. 125/19. i 68/20.)</a:t>
            </a:r>
          </a:p>
          <a:p>
            <a:pPr fontAlgn="base"/>
            <a:r>
              <a:rPr lang="hr-HR" dirty="0"/>
              <a:t>poticajna mjera se ostvaruje se kroz naknadu za podmirivanje troškova ugostiteljskih i turističkih usluga namijenjenih odmoru, koje poslodavac može isplatiti svojim radnicima </a:t>
            </a:r>
          </a:p>
          <a:p>
            <a:pPr fontAlgn="base"/>
            <a:r>
              <a:rPr lang="hr-HR" dirty="0"/>
              <a:t>KORISNICI:  radnici koji u radnom odnosu, obrtnici, djelatnici slobodnih zanimanja koji su po toj osnovi obvezno osigurani i poljoprivrednici</a:t>
            </a:r>
          </a:p>
          <a:p>
            <a:pPr marL="0" indent="0" fontAlgn="base">
              <a:buNone/>
            </a:pPr>
            <a:r>
              <a:rPr lang="hr-HR" dirty="0"/>
              <a:t>HRVATSKA TURISTIČKA KARTICA:</a:t>
            </a:r>
          </a:p>
          <a:p>
            <a:pPr fontAlgn="base"/>
            <a:r>
              <a:rPr lang="hr-HR" dirty="0"/>
              <a:t>platni instrument koji korisniku omogućava plaćanje roba i/ili usluga preko prodajnog mjesta poslovnih subjekata koji mogu prihvatiti karticu </a:t>
            </a:r>
          </a:p>
          <a:p>
            <a:pPr fontAlgn="base"/>
            <a:r>
              <a:rPr lang="hr-HR" dirty="0"/>
              <a:t>izdaje je poslovna banka na ime korisnika s rokom valjanosti od minimalno četiri godine</a:t>
            </a:r>
          </a:p>
          <a:p>
            <a:pPr fontAlgn="base"/>
            <a:r>
              <a:rPr lang="hr-HR" dirty="0"/>
              <a:t>transakcije koje se obavljaju autorizirat će se tajnim brojem ili PIN brojem </a:t>
            </a:r>
          </a:p>
          <a:p>
            <a:pPr fontAlgn="base"/>
            <a:endParaRPr lang="hr-HR" dirty="0"/>
          </a:p>
          <a:p>
            <a:pPr marL="0" indent="0">
              <a:buNone/>
            </a:pPr>
            <a:endParaRPr lang="hr-HR" dirty="0"/>
          </a:p>
        </p:txBody>
      </p:sp>
    </p:spTree>
    <p:extLst>
      <p:ext uri="{BB962C8B-B14F-4D97-AF65-F5344CB8AC3E}">
        <p14:creationId xmlns:p14="http://schemas.microsoft.com/office/powerpoint/2010/main" val="323473860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600235B-76D7-4B94-8A33-99C696A2EAB7}"/>
              </a:ext>
            </a:extLst>
          </p:cNvPr>
          <p:cNvSpPr>
            <a:spLocks noGrp="1"/>
          </p:cNvSpPr>
          <p:nvPr>
            <p:ph type="title"/>
          </p:nvPr>
        </p:nvSpPr>
        <p:spPr>
          <a:xfrm>
            <a:off x="457200" y="533400"/>
            <a:ext cx="8229600" cy="1527448"/>
          </a:xfrm>
        </p:spPr>
        <p:txBody>
          <a:bodyPr>
            <a:normAutofit fontScale="90000"/>
          </a:bodyPr>
          <a:lstStyle/>
          <a:p>
            <a:pPr algn="ctr"/>
            <a:r>
              <a:rPr lang="hr-HR" dirty="0"/>
              <a:t>Poslovni subjekti koji mogu prihvatiti plaćanje robe i/ili usluga Hrvatskom turističkom karticom</a:t>
            </a:r>
          </a:p>
        </p:txBody>
      </p:sp>
      <p:sp>
        <p:nvSpPr>
          <p:cNvPr id="3" name="Rezervirano mjesto sadržaja 2">
            <a:extLst>
              <a:ext uri="{FF2B5EF4-FFF2-40B4-BE49-F238E27FC236}">
                <a16:creationId xmlns:a16="http://schemas.microsoft.com/office/drawing/2014/main" id="{AADF892A-7010-4F23-835C-10D47B9B7F78}"/>
              </a:ext>
            </a:extLst>
          </p:cNvPr>
          <p:cNvSpPr>
            <a:spLocks noGrp="1"/>
          </p:cNvSpPr>
          <p:nvPr>
            <p:ph idx="1"/>
          </p:nvPr>
        </p:nvSpPr>
        <p:spPr>
          <a:xfrm>
            <a:off x="457200" y="2060848"/>
            <a:ext cx="8229600" cy="4416152"/>
          </a:xfrm>
        </p:spPr>
        <p:txBody>
          <a:bodyPr>
            <a:normAutofit fontScale="92500" lnSpcReduction="20000"/>
          </a:bodyPr>
          <a:lstStyle/>
          <a:p>
            <a:r>
              <a:rPr lang="hr-HR" dirty="0"/>
              <a:t>pravne i fizičke osobe koje ispunjavaju uvjete i registrirane su za pružanje usluga u skladu s propisima kojima se uređuje ugostiteljska djelatnost i pružanje usluga u turizmu </a:t>
            </a:r>
          </a:p>
          <a:p>
            <a:r>
              <a:rPr lang="hr-HR" dirty="0"/>
              <a:t>samo ako je elektronički uređaj na prodajnom mjestu namijenjen izvršenju platnih transakcija plaćanja robe i/ili usluga </a:t>
            </a:r>
            <a:r>
              <a:rPr lang="pl-PL" dirty="0"/>
              <a:t>u odjeljcima, skupinama ili razredima NKD-a:</a:t>
            </a:r>
          </a:p>
          <a:p>
            <a:pPr marL="1436688" indent="-717550" fontAlgn="base">
              <a:buNone/>
              <a:tabLst>
                <a:tab pos="1349375" algn="l"/>
              </a:tabLst>
            </a:pPr>
            <a:r>
              <a:rPr lang="hr-HR" dirty="0"/>
              <a:t>55       Smještaj</a:t>
            </a:r>
          </a:p>
          <a:p>
            <a:pPr marL="1436688" indent="-717550" fontAlgn="base">
              <a:buNone/>
              <a:tabLst>
                <a:tab pos="1349375" algn="l"/>
              </a:tabLst>
            </a:pPr>
            <a:r>
              <a:rPr lang="hr-HR" dirty="0"/>
              <a:t>56       Djelatnosti pripreme i usluživanja hrane i pića</a:t>
            </a:r>
          </a:p>
          <a:p>
            <a:pPr marL="1436688" indent="-717550" fontAlgn="base">
              <a:buNone/>
              <a:tabLst>
                <a:tab pos="1349375" algn="l"/>
              </a:tabLst>
            </a:pPr>
            <a:r>
              <a:rPr lang="hr-HR" dirty="0"/>
              <a:t>77.34 Iznajmljivanje i davanje u zakup (leasing) plovnih prijevoznih sredstava</a:t>
            </a:r>
          </a:p>
          <a:p>
            <a:pPr marL="1436688" indent="-717550" fontAlgn="base">
              <a:buNone/>
              <a:tabLst>
                <a:tab pos="1349375" algn="l"/>
              </a:tabLst>
            </a:pPr>
            <a:r>
              <a:rPr lang="hr-HR" dirty="0"/>
              <a:t>79.1   Djelatnosti putničkih agencija i organizatora putovanja (turoperatora) – isključivo za usluge koje se pružaju na području RH </a:t>
            </a:r>
          </a:p>
          <a:p>
            <a:pPr marL="0" indent="0">
              <a:buNone/>
            </a:pPr>
            <a:r>
              <a:rPr lang="hr-HR" dirty="0"/>
              <a:t> </a:t>
            </a:r>
          </a:p>
        </p:txBody>
      </p:sp>
    </p:spTree>
    <p:extLst>
      <p:ext uri="{BB962C8B-B14F-4D97-AF65-F5344CB8AC3E}">
        <p14:creationId xmlns:p14="http://schemas.microsoft.com/office/powerpoint/2010/main" val="277735408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D5749-5C9D-4564-B49A-45140F96E1AB}"/>
              </a:ext>
            </a:extLst>
          </p:cNvPr>
          <p:cNvSpPr>
            <a:spLocks noGrp="1"/>
          </p:cNvSpPr>
          <p:nvPr>
            <p:ph type="title"/>
          </p:nvPr>
        </p:nvSpPr>
        <p:spPr/>
        <p:txBody>
          <a:bodyPr>
            <a:normAutofit fontScale="90000"/>
          </a:bodyPr>
          <a:lstStyle/>
          <a:p>
            <a:pPr algn="ctr"/>
            <a:r>
              <a:rPr lang="hr-HR" dirty="0"/>
              <a:t>Porezna obilježja primitka po osnovu Hrvatske turističke kartice kao platnog instrumenta</a:t>
            </a:r>
          </a:p>
        </p:txBody>
      </p:sp>
      <p:sp>
        <p:nvSpPr>
          <p:cNvPr id="3" name="Content Placeholder 2">
            <a:extLst>
              <a:ext uri="{FF2B5EF4-FFF2-40B4-BE49-F238E27FC236}">
                <a16:creationId xmlns:a16="http://schemas.microsoft.com/office/drawing/2014/main" id="{8E41DB6F-4640-4527-B77F-E031F839EB57}"/>
              </a:ext>
            </a:extLst>
          </p:cNvPr>
          <p:cNvSpPr>
            <a:spLocks noGrp="1"/>
          </p:cNvSpPr>
          <p:nvPr>
            <p:ph idx="1"/>
          </p:nvPr>
        </p:nvSpPr>
        <p:spPr>
          <a:xfrm>
            <a:off x="457200" y="1844824"/>
            <a:ext cx="8229600" cy="4632176"/>
          </a:xfrm>
        </p:spPr>
        <p:txBody>
          <a:bodyPr/>
          <a:lstStyle/>
          <a:p>
            <a:r>
              <a:rPr lang="hr-HR" dirty="0"/>
              <a:t>Naknada za podmirivanje ugostiteljskih i turističkih usluga namijenjenih odmoru radnika – neoporezivi primitak do </a:t>
            </a:r>
            <a:r>
              <a:rPr lang="hr-HR" b="1" dirty="0"/>
              <a:t>2.500,00 kn godišnje</a:t>
            </a:r>
          </a:p>
          <a:p>
            <a:r>
              <a:rPr lang="hr-HR" dirty="0"/>
              <a:t>Ograničeno po poreznom obvezniku na godišnjoj razini </a:t>
            </a:r>
          </a:p>
          <a:p>
            <a:r>
              <a:rPr lang="hr-HR" dirty="0"/>
              <a:t>Poslodavcu je u sustavu </a:t>
            </a:r>
            <a:r>
              <a:rPr lang="hr-HR" dirty="0" err="1"/>
              <a:t>ePorezna</a:t>
            </a:r>
            <a:r>
              <a:rPr lang="hr-HR" dirty="0"/>
              <a:t> omogućen uvid u možebitne primitke koje je radniku u istoj poreznoj godini omogućio drugi poslodavac </a:t>
            </a:r>
          </a:p>
          <a:p>
            <a:r>
              <a:rPr lang="hr-HR" dirty="0"/>
              <a:t>Iskazuje se u obrascu JOPPD – pod 15.1., na stranici B, za oznaku vrste primitka koristi se šifra </a:t>
            </a:r>
            <a:r>
              <a:rPr lang="hr-HR" b="1" dirty="0"/>
              <a:t>69</a:t>
            </a:r>
          </a:p>
          <a:p>
            <a:pPr marL="0" indent="0">
              <a:buNone/>
            </a:pPr>
            <a:endParaRPr lang="hr-HR" dirty="0"/>
          </a:p>
        </p:txBody>
      </p:sp>
    </p:spTree>
    <p:extLst>
      <p:ext uri="{BB962C8B-B14F-4D97-AF65-F5344CB8AC3E}">
        <p14:creationId xmlns:p14="http://schemas.microsoft.com/office/powerpoint/2010/main" val="297154684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CFDD4-1903-4981-AA4E-CDCBF84E44C1}"/>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1C3FC431-6282-42BB-8F02-CB903DC2E616}"/>
              </a:ext>
            </a:extLst>
          </p:cNvPr>
          <p:cNvSpPr>
            <a:spLocks noGrp="1"/>
          </p:cNvSpPr>
          <p:nvPr>
            <p:ph idx="1"/>
          </p:nvPr>
        </p:nvSpPr>
        <p:spPr/>
        <p:txBody>
          <a:bodyPr>
            <a:normAutofit/>
          </a:bodyPr>
          <a:lstStyle/>
          <a:p>
            <a:pPr marL="0" indent="0" algn="ctr">
              <a:buNone/>
            </a:pPr>
            <a:endParaRPr lang="hr-HR" sz="4000" dirty="0"/>
          </a:p>
          <a:p>
            <a:pPr marL="0" indent="0" algn="ctr">
              <a:buNone/>
            </a:pPr>
            <a:r>
              <a:rPr lang="hr-HR" sz="4400" dirty="0"/>
              <a:t>Neiskorišteni godišnji odmor na koji je radnik stekao pravo</a:t>
            </a:r>
          </a:p>
        </p:txBody>
      </p:sp>
    </p:spTree>
    <p:extLst>
      <p:ext uri="{BB962C8B-B14F-4D97-AF65-F5344CB8AC3E}">
        <p14:creationId xmlns:p14="http://schemas.microsoft.com/office/powerpoint/2010/main" val="288538316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Autofit/>
          </a:bodyPr>
          <a:lstStyle/>
          <a:p>
            <a:pPr algn="ctr"/>
            <a:r>
              <a:rPr lang="hr-HR" altLang="sr-Latn-RS" sz="3600" dirty="0">
                <a:cs typeface="Arial" panose="020B0604020202020204" pitchFamily="34" charset="0"/>
              </a:rPr>
              <a:t>Prestanak radnog odnosa i pravo na godišnji odmor  </a:t>
            </a:r>
          </a:p>
        </p:txBody>
      </p:sp>
      <p:sp>
        <p:nvSpPr>
          <p:cNvPr id="11267" name="Content Placeholder 2"/>
          <p:cNvSpPr>
            <a:spLocks noGrp="1"/>
          </p:cNvSpPr>
          <p:nvPr>
            <p:ph idx="1"/>
          </p:nvPr>
        </p:nvSpPr>
        <p:spPr>
          <a:xfrm>
            <a:off x="250825" y="1600200"/>
            <a:ext cx="8713788" cy="5257800"/>
          </a:xfrm>
        </p:spPr>
        <p:txBody>
          <a:bodyPr/>
          <a:lstStyle/>
          <a:p>
            <a:pPr marL="0" indent="0">
              <a:spcBef>
                <a:spcPts val="1200"/>
              </a:spcBef>
              <a:buNone/>
            </a:pPr>
            <a:r>
              <a:rPr lang="hr-HR" altLang="sr-Latn-RS" sz="2400" dirty="0">
                <a:cs typeface="Arial" panose="020B0604020202020204" pitchFamily="34" charset="0"/>
              </a:rPr>
              <a:t>Načini prestanka radnog odnosa:</a:t>
            </a:r>
          </a:p>
          <a:p>
            <a:pPr>
              <a:spcBef>
                <a:spcPts val="1200"/>
              </a:spcBef>
            </a:pPr>
            <a:r>
              <a:rPr lang="hr-HR" altLang="sr-Latn-RS" sz="2400" dirty="0">
                <a:cs typeface="Arial" panose="020B0604020202020204" pitchFamily="34" charset="0"/>
              </a:rPr>
              <a:t>SPORAZUM – kako se radnik i poslodavac dogovore </a:t>
            </a:r>
          </a:p>
          <a:p>
            <a:pPr>
              <a:spcBef>
                <a:spcPts val="1200"/>
              </a:spcBef>
            </a:pPr>
            <a:r>
              <a:rPr lang="hr-HR" altLang="sr-Latn-RS" sz="2400" dirty="0">
                <a:cs typeface="Arial" panose="020B0604020202020204" pitchFamily="34" charset="0"/>
              </a:rPr>
              <a:t>PRESTANAK PO SILI ZAKONA – ako nema mogućnosti korištenja godišnjeg odmora, radnik ima pravo na naknadu za neiskorišteni godišnji odmor</a:t>
            </a:r>
          </a:p>
          <a:p>
            <a:pPr>
              <a:spcBef>
                <a:spcPts val="1200"/>
              </a:spcBef>
            </a:pPr>
            <a:r>
              <a:rPr lang="hr-HR" altLang="sr-Latn-RS" sz="2400" dirty="0">
                <a:cs typeface="Arial" panose="020B0604020202020204" pitchFamily="34" charset="0"/>
              </a:rPr>
              <a:t>OTKAZ RADNIKA – poslodavac ne mora osigurati korištenje godišnjeg odmora, ali mora isplatiti naknadu za neiskorišteni godišnji odmor</a:t>
            </a:r>
          </a:p>
          <a:p>
            <a:pPr>
              <a:spcBef>
                <a:spcPts val="1200"/>
              </a:spcBef>
            </a:pPr>
            <a:r>
              <a:rPr lang="hr-HR" altLang="sr-Latn-RS" sz="2400" dirty="0">
                <a:cs typeface="Arial" panose="020B0604020202020204" pitchFamily="34" charset="0"/>
              </a:rPr>
              <a:t>OTKAZ POSLODAVCA – radnik ima pravo na godišnji odmor; prema Zakonu o radu godišnji odmor ne </a:t>
            </a:r>
            <a:r>
              <a:rPr lang="hr-HR" altLang="sr-Latn-RS" sz="2600" dirty="0">
                <a:cs typeface="Arial" panose="020B0604020202020204" pitchFamily="34" charset="0"/>
              </a:rPr>
              <a:t>produžuje tijek otkaznog roka</a:t>
            </a:r>
          </a:p>
          <a:p>
            <a:endParaRPr lang="hr-HR" altLang="sr-Latn-RS" dirty="0"/>
          </a:p>
        </p:txBody>
      </p:sp>
    </p:spTree>
    <p:extLst>
      <p:ext uri="{BB962C8B-B14F-4D97-AF65-F5344CB8AC3E}">
        <p14:creationId xmlns:p14="http://schemas.microsoft.com/office/powerpoint/2010/main" val="244773718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Autofit/>
          </a:bodyPr>
          <a:lstStyle/>
          <a:p>
            <a:pPr algn="ctr" eaLnBrk="1" hangingPunct="1"/>
            <a:r>
              <a:rPr lang="hr-HR" altLang="sr-Latn-RS" sz="3600" dirty="0"/>
              <a:t>Naknada za neiskorišteni godišnji odmor</a:t>
            </a:r>
            <a:endParaRPr lang="en-US" altLang="sr-Latn-RS" sz="3600" dirty="0"/>
          </a:p>
        </p:txBody>
      </p:sp>
      <p:sp>
        <p:nvSpPr>
          <p:cNvPr id="27651" name="Rectangle 3"/>
          <p:cNvSpPr>
            <a:spLocks noGrp="1" noChangeArrowheads="1"/>
          </p:cNvSpPr>
          <p:nvPr>
            <p:ph type="body" idx="1"/>
          </p:nvPr>
        </p:nvSpPr>
        <p:spPr/>
        <p:txBody>
          <a:bodyPr/>
          <a:lstStyle/>
          <a:p>
            <a:pPr algn="ctr" eaLnBrk="1" hangingPunct="1">
              <a:lnSpc>
                <a:spcPct val="80000"/>
              </a:lnSpc>
              <a:buFontTx/>
              <a:buNone/>
            </a:pPr>
            <a:r>
              <a:rPr lang="hr-HR" altLang="sr-Latn-RS" sz="2400" dirty="0"/>
              <a:t>čl. 82. Zakona o radu:</a:t>
            </a:r>
          </a:p>
          <a:p>
            <a:pPr eaLnBrk="1" hangingPunct="1">
              <a:buFont typeface="Wingdings" panose="05000000000000000000" pitchFamily="2" charset="2"/>
              <a:buChar char="§"/>
            </a:pPr>
            <a:r>
              <a:rPr lang="hr-HR" altLang="sr-Latn-RS" sz="2400" dirty="0"/>
              <a:t>PRAVO RADNIKA: u slučaju prestanka ugovora o radu, ako radnik nije iskoristio godišnji odmor na koji je stekao pravo za razdoblje trajanja radnog odnosa ili ga nije iskoristio u cijelosti</a:t>
            </a:r>
          </a:p>
          <a:p>
            <a:pPr eaLnBrk="1" hangingPunct="1">
              <a:buFont typeface="Wingdings" panose="05000000000000000000" pitchFamily="2" charset="2"/>
              <a:buChar char="§"/>
            </a:pPr>
            <a:r>
              <a:rPr lang="hr-HR" altLang="sr-Latn-RS" sz="2400" dirty="0"/>
              <a:t>IZNOS: u visini naknade plaće na koju bi imao pravo da je koristio godišnji odmor (najmanje prosječna plaća u posljednja tri mjeseca – prema borju dana godišnjeg odmora na koji je stekao pravo, a nije ga koristio)</a:t>
            </a:r>
          </a:p>
          <a:p>
            <a:pPr eaLnBrk="1" hangingPunct="1">
              <a:buFont typeface="Wingdings" panose="05000000000000000000" pitchFamily="2" charset="2"/>
              <a:buChar char="§"/>
            </a:pPr>
            <a:r>
              <a:rPr lang="hr-HR" altLang="sr-Latn-RS" sz="2400" dirty="0"/>
              <a:t>ODJAVA RADNIKA: na dan prestanka radnog odnosa</a:t>
            </a:r>
          </a:p>
          <a:p>
            <a:pPr eaLnBrk="1" hangingPunct="1">
              <a:buFont typeface="Wingdings" panose="05000000000000000000" pitchFamily="2" charset="2"/>
              <a:buChar char="§"/>
            </a:pPr>
            <a:r>
              <a:rPr lang="hr-HR" altLang="sr-Latn-RS" dirty="0"/>
              <a:t>U SLUČAJU SMRTI RADNIKA – pravo na naknadu za neiskorišteni godišnji odmor; isplata nasljednicima </a:t>
            </a:r>
            <a:endParaRPr lang="hr-HR" altLang="sr-Latn-RS" sz="2400" dirty="0"/>
          </a:p>
          <a:p>
            <a:pPr eaLnBrk="1" hangingPunct="1">
              <a:buFont typeface="Wingdings" panose="05000000000000000000" pitchFamily="2" charset="2"/>
              <a:buChar char="§"/>
            </a:pPr>
            <a:endParaRPr lang="hr-HR" altLang="sr-Latn-RS" sz="2400" dirty="0"/>
          </a:p>
        </p:txBody>
      </p:sp>
    </p:spTree>
    <p:extLst>
      <p:ext uri="{BB962C8B-B14F-4D97-AF65-F5344CB8AC3E}">
        <p14:creationId xmlns:p14="http://schemas.microsoft.com/office/powerpoint/2010/main" val="3470548299"/>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algn="ctr" eaLnBrk="1" hangingPunct="1"/>
            <a:r>
              <a:rPr lang="hr-HR" altLang="sr-Latn-RS" sz="3600" dirty="0"/>
              <a:t>Naknada za neiskorišteni godišnji odmor </a:t>
            </a:r>
          </a:p>
        </p:txBody>
      </p:sp>
      <p:sp>
        <p:nvSpPr>
          <p:cNvPr id="28675" name="Rectangle 3"/>
          <p:cNvSpPr>
            <a:spLocks noGrp="1" noChangeArrowheads="1"/>
          </p:cNvSpPr>
          <p:nvPr>
            <p:ph type="body" idx="1"/>
          </p:nvPr>
        </p:nvSpPr>
        <p:spPr/>
        <p:txBody>
          <a:bodyPr>
            <a:normAutofit/>
          </a:bodyPr>
          <a:lstStyle/>
          <a:p>
            <a:pPr marL="452438" indent="-452438" eaLnBrk="1" hangingPunct="1">
              <a:lnSpc>
                <a:spcPct val="90000"/>
              </a:lnSpc>
              <a:buFont typeface="Wingdings" panose="05000000000000000000" pitchFamily="2" charset="2"/>
              <a:buChar char="ü"/>
            </a:pPr>
            <a:r>
              <a:rPr lang="hr-HR" altLang="sr-Latn-RS" dirty="0"/>
              <a:t>za ostatak (neiskorišteni dio) godišnjeg odmora za prethodnu godinu </a:t>
            </a:r>
          </a:p>
          <a:p>
            <a:pPr marL="452438" indent="-452438" eaLnBrk="1" hangingPunct="1">
              <a:lnSpc>
                <a:spcPct val="90000"/>
              </a:lnSpc>
              <a:buFont typeface="Wingdings" panose="05000000000000000000" pitchFamily="2" charset="2"/>
              <a:buChar char="ü"/>
            </a:pPr>
            <a:r>
              <a:rPr lang="hr-HR" altLang="sr-Latn-RS" dirty="0"/>
              <a:t>za puni godišnji odmor za prethodnu godinu, ako ga nije koristio zbog bolesti ili korištenja prava na </a:t>
            </a:r>
            <a:r>
              <a:rPr lang="hr-HR" altLang="sr-Latn-RS" dirty="0" err="1"/>
              <a:t>rodiljni</a:t>
            </a:r>
            <a:r>
              <a:rPr lang="hr-HR" altLang="sr-Latn-RS" dirty="0"/>
              <a:t> odnosno roditeljski dopust </a:t>
            </a:r>
          </a:p>
          <a:p>
            <a:pPr marL="452438" indent="-452438" eaLnBrk="1" hangingPunct="1">
              <a:lnSpc>
                <a:spcPct val="90000"/>
              </a:lnSpc>
              <a:buFont typeface="Wingdings" panose="05000000000000000000" pitchFamily="2" charset="2"/>
              <a:buChar char="ü"/>
            </a:pPr>
            <a:r>
              <a:rPr lang="hr-HR" altLang="sr-Latn-RS" dirty="0"/>
              <a:t>za razmjerni dio godišnjeg odmora za tekuću godinu (ako mu radni odnos prestaje u tekućoj godini, te uz uvjet da je radio više od polovine mjeseca)</a:t>
            </a:r>
          </a:p>
          <a:p>
            <a:pPr marL="452438" indent="-452438" eaLnBrk="1" hangingPunct="1">
              <a:lnSpc>
                <a:spcPct val="90000"/>
              </a:lnSpc>
              <a:buFont typeface="Wingdings" panose="05000000000000000000" pitchFamily="2" charset="2"/>
              <a:buChar char="ü"/>
            </a:pPr>
            <a:r>
              <a:rPr lang="hr-HR" altLang="sr-Latn-RS" dirty="0"/>
              <a:t>za puni godišnji odmor za tekuću godinu (ukoliko mu radni odnos prestaje 16. prosinca tekuće godine ili kasnije)</a:t>
            </a:r>
          </a:p>
        </p:txBody>
      </p:sp>
    </p:spTree>
    <p:extLst>
      <p:ext uri="{BB962C8B-B14F-4D97-AF65-F5344CB8AC3E}">
        <p14:creationId xmlns:p14="http://schemas.microsoft.com/office/powerpoint/2010/main" val="341706521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7F5B9-AA9E-41B5-9616-96CAFB37F5EE}"/>
              </a:ext>
            </a:extLst>
          </p:cNvPr>
          <p:cNvSpPr>
            <a:spLocks noGrp="1"/>
          </p:cNvSpPr>
          <p:nvPr>
            <p:ph type="title"/>
          </p:nvPr>
        </p:nvSpPr>
        <p:spPr/>
        <p:txBody>
          <a:bodyPr>
            <a:noAutofit/>
          </a:bodyPr>
          <a:lstStyle/>
          <a:p>
            <a:pPr algn="ctr"/>
            <a:r>
              <a:rPr lang="hr-HR" sz="3600" dirty="0"/>
              <a:t>Porezna obilježja naknade za neiskorišteni godišnji odmor</a:t>
            </a:r>
          </a:p>
        </p:txBody>
      </p:sp>
      <p:sp>
        <p:nvSpPr>
          <p:cNvPr id="3" name="Content Placeholder 2">
            <a:extLst>
              <a:ext uri="{FF2B5EF4-FFF2-40B4-BE49-F238E27FC236}">
                <a16:creationId xmlns:a16="http://schemas.microsoft.com/office/drawing/2014/main" id="{1F3FBA25-6A67-4757-9190-210841511BA2}"/>
              </a:ext>
            </a:extLst>
          </p:cNvPr>
          <p:cNvSpPr>
            <a:spLocks noGrp="1"/>
          </p:cNvSpPr>
          <p:nvPr>
            <p:ph idx="1"/>
          </p:nvPr>
        </p:nvSpPr>
        <p:spPr/>
        <p:txBody>
          <a:bodyPr>
            <a:normAutofit/>
          </a:bodyPr>
          <a:lstStyle/>
          <a:p>
            <a:r>
              <a:rPr lang="hr-HR" dirty="0"/>
              <a:t>u poreznom se smislu smatra </a:t>
            </a:r>
            <a:r>
              <a:rPr lang="hr-HR" b="1" dirty="0"/>
              <a:t>bruto plaćom,</a:t>
            </a:r>
            <a:r>
              <a:rPr lang="hr-HR" dirty="0"/>
              <a:t> isplaćuje se zajedno s pripadajućim doprinosima iz plaće i na plaću, porezom na dohodak i možebitnim prirezom</a:t>
            </a:r>
          </a:p>
          <a:p>
            <a:r>
              <a:rPr lang="hr-HR" dirty="0"/>
              <a:t>nije dozvoljeno korištenje najviše mjesečne osnovice za obračun mirovinskih doprinosa</a:t>
            </a:r>
          </a:p>
          <a:p>
            <a:r>
              <a:rPr lang="hr-HR" dirty="0"/>
              <a:t> ne može se primijeniti oslobođenje od obveze doprinosa na plaću za određene radnike (za mladog radnika, za radnika kojemu je to bilo prvo zaposlenje, za radnika starijeg od 29 godina koji je dijete poginulog ili nestalog hrvatskog branitelja i za radnika s pravom na minimalnu plaću)</a:t>
            </a:r>
          </a:p>
          <a:p>
            <a:r>
              <a:rPr lang="hr-HR" b="1" dirty="0"/>
              <a:t>ne smije se isplatiti u gotovu novcu</a:t>
            </a:r>
            <a:r>
              <a:rPr lang="hr-HR" dirty="0"/>
              <a:t>, već se obvezno doznačuje na radnikov tekući račun </a:t>
            </a:r>
          </a:p>
          <a:p>
            <a:endParaRPr lang="hr-HR" dirty="0"/>
          </a:p>
        </p:txBody>
      </p:sp>
    </p:spTree>
    <p:extLst>
      <p:ext uri="{BB962C8B-B14F-4D97-AF65-F5344CB8AC3E}">
        <p14:creationId xmlns:p14="http://schemas.microsoft.com/office/powerpoint/2010/main" val="407087201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Autofit/>
          </a:bodyPr>
          <a:lstStyle/>
          <a:p>
            <a:pPr algn="ctr"/>
            <a:r>
              <a:rPr lang="hr-HR" altLang="sr-Latn-RS" sz="3600" dirty="0"/>
              <a:t>Naknada za neiskorišteni godišnji odmor u obrascu JOPPD</a:t>
            </a:r>
          </a:p>
        </p:txBody>
      </p:sp>
      <p:sp>
        <p:nvSpPr>
          <p:cNvPr id="3" name="Content Placeholder 2"/>
          <p:cNvSpPr>
            <a:spLocks noGrp="1"/>
          </p:cNvSpPr>
          <p:nvPr>
            <p:ph idx="1"/>
          </p:nvPr>
        </p:nvSpPr>
        <p:spPr>
          <a:xfrm>
            <a:off x="457200" y="1676400"/>
            <a:ext cx="8507288" cy="4648200"/>
          </a:xfrm>
        </p:spPr>
        <p:txBody>
          <a:bodyPr>
            <a:normAutofit fontScale="92500"/>
          </a:bodyPr>
          <a:lstStyle/>
          <a:p>
            <a:pPr>
              <a:defRPr/>
            </a:pPr>
            <a:r>
              <a:rPr lang="hr-HR" dirty="0"/>
              <a:t>Obrazac JOPPD se dostavlja na dan isplate primitka</a:t>
            </a:r>
          </a:p>
          <a:p>
            <a:pPr>
              <a:buFontTx/>
              <a:buNone/>
              <a:defRPr/>
            </a:pPr>
            <a:r>
              <a:rPr lang="hr-HR" dirty="0"/>
              <a:t>PODACI na stranici b obrasca JOPPD:</a:t>
            </a:r>
          </a:p>
          <a:p>
            <a:pPr>
              <a:defRPr/>
            </a:pPr>
            <a:r>
              <a:rPr lang="hr-HR" dirty="0"/>
              <a:t>Šifra općine rada: DA</a:t>
            </a:r>
          </a:p>
          <a:p>
            <a:pPr>
              <a:defRPr/>
            </a:pPr>
            <a:r>
              <a:rPr lang="hr-HR" dirty="0"/>
              <a:t>Oznaka radnog vremena: DA</a:t>
            </a:r>
          </a:p>
          <a:p>
            <a:pPr>
              <a:defRPr/>
            </a:pPr>
            <a:r>
              <a:rPr lang="hr-HR" dirty="0"/>
              <a:t>pod B-8: šifra </a:t>
            </a:r>
            <a:r>
              <a:rPr lang="hr-HR" b="1" dirty="0"/>
              <a:t>5 </a:t>
            </a:r>
            <a:r>
              <a:rPr lang="hr-HR" dirty="0"/>
              <a:t>(primici koji se isplaćuju nakon prestanka radnog odnosa)</a:t>
            </a:r>
            <a:endParaRPr lang="hr-HR" b="1" dirty="0"/>
          </a:p>
          <a:p>
            <a:pPr>
              <a:defRPr/>
            </a:pPr>
            <a:r>
              <a:rPr lang="hr-HR" dirty="0"/>
              <a:t>Razdoblje:</a:t>
            </a:r>
          </a:p>
          <a:p>
            <a:pPr>
              <a:buFontTx/>
              <a:buNone/>
              <a:defRPr/>
            </a:pPr>
            <a:r>
              <a:rPr lang="hr-HR" dirty="0"/>
              <a:t>    - </a:t>
            </a:r>
            <a:r>
              <a:rPr lang="hr-HR" b="1" dirty="0"/>
              <a:t>cijela godina </a:t>
            </a:r>
            <a:r>
              <a:rPr lang="hr-HR" dirty="0"/>
              <a:t>na koju se odnosi primitak – od 1.1. 20xx do 31.12.20xx</a:t>
            </a:r>
          </a:p>
          <a:p>
            <a:pPr marL="182563" indent="0">
              <a:buFontTx/>
              <a:buNone/>
              <a:defRPr/>
            </a:pPr>
            <a:r>
              <a:rPr lang="hr-HR" dirty="0"/>
              <a:t> - primitak se odnosi na godinu u kojoj je prestao radni donos</a:t>
            </a:r>
          </a:p>
          <a:p>
            <a:pPr>
              <a:defRPr/>
            </a:pPr>
            <a:r>
              <a:rPr lang="hr-HR" dirty="0"/>
              <a:t>Sati: 0</a:t>
            </a:r>
          </a:p>
          <a:p>
            <a:pPr>
              <a:defRPr/>
            </a:pPr>
            <a:r>
              <a:rPr lang="hr-HR" dirty="0"/>
              <a:t>Podaci pod B- 17. – 0,00</a:t>
            </a:r>
          </a:p>
          <a:p>
            <a:pPr>
              <a:defRPr/>
            </a:pPr>
            <a:endParaRPr lang="hr-HR" dirty="0"/>
          </a:p>
        </p:txBody>
      </p:sp>
    </p:spTree>
    <p:extLst>
      <p:ext uri="{BB962C8B-B14F-4D97-AF65-F5344CB8AC3E}">
        <p14:creationId xmlns:p14="http://schemas.microsoft.com/office/powerpoint/2010/main" val="69695965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Autofit/>
          </a:bodyPr>
          <a:lstStyle/>
          <a:p>
            <a:pPr algn="ctr" eaLnBrk="1" hangingPunct="1"/>
            <a:r>
              <a:rPr lang="hr-HR" altLang="sr-Latn-RS" sz="3400" dirty="0">
                <a:cs typeface="Times New Roman" panose="02020603050405020304" pitchFamily="18" charset="0"/>
              </a:rPr>
              <a:t>Naknada štete radniku kojemu poslodavac nije omogućio korištenje godišnjeg odmora</a:t>
            </a:r>
            <a:endParaRPr lang="hr-HR" altLang="sr-Latn-RS" sz="3400" dirty="0"/>
          </a:p>
        </p:txBody>
      </p:sp>
      <p:sp>
        <p:nvSpPr>
          <p:cNvPr id="34819" name="Rectangle 3"/>
          <p:cNvSpPr>
            <a:spLocks noGrp="1" noChangeArrowheads="1"/>
          </p:cNvSpPr>
          <p:nvPr>
            <p:ph type="body" idx="1"/>
          </p:nvPr>
        </p:nvSpPr>
        <p:spPr>
          <a:xfrm>
            <a:off x="179388" y="1844824"/>
            <a:ext cx="8785225" cy="5013176"/>
          </a:xfrm>
        </p:spPr>
        <p:txBody>
          <a:bodyPr/>
          <a:lstStyle/>
          <a:p>
            <a:pPr algn="ctr" eaLnBrk="1" hangingPunct="1">
              <a:lnSpc>
                <a:spcPct val="90000"/>
              </a:lnSpc>
              <a:buFontTx/>
              <a:buNone/>
            </a:pPr>
            <a:r>
              <a:rPr lang="hr-HR" altLang="sr-Latn-RS" sz="2400" dirty="0">
                <a:cs typeface="Times New Roman" panose="02020603050405020304" pitchFamily="18" charset="0"/>
              </a:rPr>
              <a:t>čl. </a:t>
            </a:r>
            <a:r>
              <a:rPr lang="hr-HR" altLang="sr-Latn-RS" sz="2400" dirty="0"/>
              <a:t>80</a:t>
            </a:r>
            <a:r>
              <a:rPr lang="hr-HR" altLang="sr-Latn-RS" sz="2400" dirty="0">
                <a:cs typeface="Times New Roman" panose="02020603050405020304" pitchFamily="18" charset="0"/>
              </a:rPr>
              <a:t>. Zakona o radu</a:t>
            </a:r>
            <a:r>
              <a:rPr lang="hr-HR" altLang="sr-Latn-RS" sz="2400" dirty="0"/>
              <a:t>:</a:t>
            </a:r>
          </a:p>
          <a:p>
            <a:pPr eaLnBrk="1" hangingPunct="1">
              <a:lnSpc>
                <a:spcPct val="90000"/>
              </a:lnSpc>
              <a:buFontTx/>
              <a:buNone/>
            </a:pPr>
            <a:r>
              <a:rPr lang="hr-HR" altLang="sr-Latn-RS" dirty="0"/>
              <a:t>   </a:t>
            </a:r>
            <a:r>
              <a:rPr lang="hr-HR" altLang="sr-Latn-RS" b="1" i="1" dirty="0" err="1"/>
              <a:t>N</a:t>
            </a:r>
            <a:r>
              <a:rPr lang="hr-HR" altLang="sr-Latn-RS" b="1" i="1" dirty="0" err="1">
                <a:cs typeface="Times New Roman" panose="02020603050405020304" pitchFamily="18" charset="0"/>
              </a:rPr>
              <a:t>išt</a:t>
            </a:r>
            <a:r>
              <a:rPr lang="hr-HR" altLang="sr-Latn-RS" b="1" i="1" dirty="0" err="1"/>
              <a:t>etan</a:t>
            </a:r>
            <a:r>
              <a:rPr lang="hr-HR" altLang="sr-Latn-RS" b="1" i="1" dirty="0">
                <a:cs typeface="Times New Roman" panose="02020603050405020304" pitchFamily="18" charset="0"/>
              </a:rPr>
              <a:t> je sporazum radnika i poslodavca o odricanju od prava na godišnji odmor i isplati novčane naknade u zamjenu za to pravo.</a:t>
            </a:r>
            <a:endParaRPr lang="hr-HR" altLang="sr-Latn-RS" b="1" i="1" dirty="0"/>
          </a:p>
          <a:p>
            <a:pPr eaLnBrk="1" hangingPunct="1">
              <a:lnSpc>
                <a:spcPct val="90000"/>
              </a:lnSpc>
              <a:buFontTx/>
              <a:buNone/>
            </a:pPr>
            <a:endParaRPr lang="hr-HR" altLang="sr-Latn-RS" i="1" dirty="0"/>
          </a:p>
          <a:p>
            <a:pPr eaLnBrk="1" hangingPunct="1">
              <a:lnSpc>
                <a:spcPct val="90000"/>
              </a:lnSpc>
              <a:buFont typeface="Wingdings" panose="05000000000000000000" pitchFamily="2" charset="2"/>
              <a:buChar char="§"/>
            </a:pPr>
            <a:r>
              <a:rPr lang="hr-HR" altLang="sr-Latn-RS" dirty="0">
                <a:cs typeface="Times New Roman" panose="02020603050405020304" pitchFamily="18" charset="0"/>
              </a:rPr>
              <a:t>Ako poslodavac s radnikom sklopi sporazum o isplati novčane naknade umjesto korištenja godišnjeg odmora, čini najteži prekršaj i izlaže se plaćanju prekršajne kazne u iznosu od 100.000,00 kn</a:t>
            </a:r>
            <a:r>
              <a:rPr lang="hr-HR" altLang="sr-Latn-RS" dirty="0"/>
              <a:t>.</a:t>
            </a:r>
          </a:p>
          <a:p>
            <a:pPr eaLnBrk="1" hangingPunct="1">
              <a:lnSpc>
                <a:spcPct val="90000"/>
              </a:lnSpc>
              <a:buFont typeface="Wingdings" panose="05000000000000000000" pitchFamily="2" charset="2"/>
              <a:buChar char="§"/>
            </a:pPr>
            <a:r>
              <a:rPr lang="hr-HR" altLang="sr-Latn-RS" dirty="0"/>
              <a:t>Ako unatoč ovim zakonskim odredbama, poslodavac ipak radniku isplaćuje naknadu štete – u poreznom smislu: PLAĆA</a:t>
            </a:r>
          </a:p>
        </p:txBody>
      </p:sp>
    </p:spTree>
    <p:extLst>
      <p:ext uri="{BB962C8B-B14F-4D97-AF65-F5344CB8AC3E}">
        <p14:creationId xmlns:p14="http://schemas.microsoft.com/office/powerpoint/2010/main" val="24532482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pPr algn="ctr"/>
            <a:r>
              <a:rPr lang="hr-HR" altLang="sr-Latn-RS" sz="3600" dirty="0"/>
              <a:t>Novčani primici radnika povezani s godišnjim odmorom</a:t>
            </a:r>
            <a:endParaRPr lang="en-US" altLang="sr-Latn-RS" sz="3600" dirty="0"/>
          </a:p>
        </p:txBody>
      </p:sp>
      <p:sp>
        <p:nvSpPr>
          <p:cNvPr id="22531" name="Rectangle 3"/>
          <p:cNvSpPr>
            <a:spLocks noGrp="1" noChangeArrowheads="1"/>
          </p:cNvSpPr>
          <p:nvPr>
            <p:ph type="body" idx="1"/>
          </p:nvPr>
        </p:nvSpPr>
        <p:spPr>
          <a:xfrm>
            <a:off x="457200" y="1916832"/>
            <a:ext cx="8229600" cy="4560168"/>
          </a:xfrm>
        </p:spPr>
        <p:txBody>
          <a:bodyPr/>
          <a:lstStyle/>
          <a:p>
            <a:pPr marL="609600" indent="-609600">
              <a:buFontTx/>
              <a:buAutoNum type="arabicPeriod"/>
            </a:pPr>
            <a:r>
              <a:rPr lang="hr-HR" altLang="sr-Latn-RS" sz="2400" b="1" dirty="0"/>
              <a:t>Naknada plaće</a:t>
            </a:r>
            <a:r>
              <a:rPr lang="hr-HR" altLang="sr-Latn-RS" sz="2400" dirty="0"/>
              <a:t> – za razdoblje korištenja godišnjeg odmora</a:t>
            </a:r>
          </a:p>
          <a:p>
            <a:pPr marL="609600" indent="-609600">
              <a:buFontTx/>
              <a:buAutoNum type="arabicPeriod"/>
            </a:pPr>
            <a:r>
              <a:rPr lang="hr-HR" altLang="sr-Latn-RS" sz="2400" b="1" dirty="0"/>
              <a:t>Naknada za neiskorišteni godišnji odmor</a:t>
            </a:r>
          </a:p>
          <a:p>
            <a:pPr marL="609600" indent="-609600">
              <a:buFontTx/>
              <a:buAutoNum type="arabicPeriod"/>
            </a:pPr>
            <a:r>
              <a:rPr lang="hr-HR" altLang="sr-Latn-RS" sz="2400" b="1" dirty="0"/>
              <a:t>Regres</a:t>
            </a:r>
            <a:r>
              <a:rPr lang="hr-HR" altLang="sr-Latn-RS" sz="2400" dirty="0"/>
              <a:t> za godišnji odmor</a:t>
            </a:r>
          </a:p>
          <a:p>
            <a:pPr marL="609600" indent="-609600">
              <a:buFontTx/>
              <a:buAutoNum type="arabicPeriod"/>
            </a:pPr>
            <a:r>
              <a:rPr lang="hr-HR" altLang="sr-Latn-RS" sz="2400" b="1" dirty="0"/>
              <a:t>Naknada troškova</a:t>
            </a:r>
            <a:r>
              <a:rPr lang="hr-HR" altLang="sr-Latn-RS" sz="2400" dirty="0"/>
              <a:t> radniku koji na zahtjev poslodavca prekida godišnji odmor (mišljenje MF: troškovi prijevoza radnika radi povratka na rad po nalogu poslodavca mogu se isplatiti neoporezivo na temelju vjerodostojnih isprava)</a:t>
            </a:r>
          </a:p>
          <a:p>
            <a:pPr marL="609600" indent="-609600">
              <a:buFontTx/>
              <a:buAutoNum type="arabicPeriod"/>
            </a:pPr>
            <a:r>
              <a:rPr lang="hr-HR" altLang="sr-Latn-RS" sz="2400" b="1" dirty="0"/>
              <a:t>Naknada štete radniku</a:t>
            </a:r>
            <a:r>
              <a:rPr lang="hr-HR" altLang="sr-Latn-RS" sz="2400" dirty="0"/>
              <a:t> kojemu poslodavac nije omogućio korištenje godišnjeg odmora</a:t>
            </a:r>
            <a:endParaRPr lang="en-US" altLang="sr-Latn-RS" sz="2400" dirty="0"/>
          </a:p>
        </p:txBody>
      </p:sp>
    </p:spTree>
    <p:extLst>
      <p:ext uri="{BB962C8B-B14F-4D97-AF65-F5344CB8AC3E}">
        <p14:creationId xmlns:p14="http://schemas.microsoft.com/office/powerpoint/2010/main" val="244600056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104AE-AD02-4C52-9721-AD4C6ED33509}"/>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76C2CEC9-ED23-4BF4-862B-E8A35873A9F0}"/>
              </a:ext>
            </a:extLst>
          </p:cNvPr>
          <p:cNvSpPr>
            <a:spLocks noGrp="1"/>
          </p:cNvSpPr>
          <p:nvPr>
            <p:ph idx="1"/>
          </p:nvPr>
        </p:nvSpPr>
        <p:spPr/>
        <p:txBody>
          <a:bodyPr/>
          <a:lstStyle/>
          <a:p>
            <a:pPr marL="0" indent="0" algn="ctr">
              <a:buNone/>
            </a:pPr>
            <a:endParaRPr lang="hr-HR" dirty="0"/>
          </a:p>
          <a:p>
            <a:pPr marL="0" indent="0" algn="ctr">
              <a:buNone/>
            </a:pPr>
            <a:endParaRPr lang="hr-HR" dirty="0"/>
          </a:p>
          <a:p>
            <a:pPr marL="0" indent="0" algn="ctr">
              <a:buNone/>
            </a:pPr>
            <a:r>
              <a:rPr lang="hr-HR" sz="3600" dirty="0"/>
              <a:t>Hvala na pažnji!</a:t>
            </a:r>
          </a:p>
        </p:txBody>
      </p:sp>
    </p:spTree>
    <p:extLst>
      <p:ext uri="{BB962C8B-B14F-4D97-AF65-F5344CB8AC3E}">
        <p14:creationId xmlns:p14="http://schemas.microsoft.com/office/powerpoint/2010/main" val="102750761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algn="ctr"/>
            <a:r>
              <a:rPr lang="hr-HR" sz="2954" dirty="0">
                <a:latin typeface="Arial" charset="0"/>
                <a:cs typeface="Arial" charset="0"/>
              </a:rPr>
              <a:t/>
            </a:r>
            <a:br>
              <a:rPr lang="hr-HR" sz="2954" dirty="0">
                <a:latin typeface="Arial" charset="0"/>
                <a:cs typeface="Arial" charset="0"/>
              </a:rPr>
            </a:br>
            <a:r>
              <a:rPr lang="hr-HR" dirty="0">
                <a:latin typeface="+mn-lt"/>
                <a:cs typeface="Arial" charset="0"/>
              </a:rPr>
              <a:t>Radno vrijeme i pravo na plaću ili na naknadu plaće</a:t>
            </a:r>
            <a:r>
              <a:rPr lang="hr-HR" sz="2954" b="1" dirty="0">
                <a:latin typeface="Arial" charset="0"/>
                <a:cs typeface="Arial" charset="0"/>
              </a:rPr>
              <a:t/>
            </a:r>
            <a:br>
              <a:rPr lang="hr-HR" sz="2954" b="1" dirty="0">
                <a:latin typeface="Arial" charset="0"/>
                <a:cs typeface="Arial" charset="0"/>
              </a:rPr>
            </a:br>
            <a:endParaRPr lang="hr-HR" sz="2954" u="sng" dirty="0">
              <a:latin typeface="Arial" charset="0"/>
              <a:cs typeface="Arial" charset="0"/>
            </a:endParaRPr>
          </a:p>
        </p:txBody>
      </p:sp>
      <p:sp>
        <p:nvSpPr>
          <p:cNvPr id="27651" name="Rectangle 3"/>
          <p:cNvSpPr>
            <a:spLocks noGrp="1" noChangeArrowheads="1"/>
          </p:cNvSpPr>
          <p:nvPr>
            <p:ph type="body" idx="1"/>
          </p:nvPr>
        </p:nvSpPr>
        <p:spPr>
          <a:xfrm>
            <a:off x="457200" y="1767277"/>
            <a:ext cx="8229600" cy="4475262"/>
          </a:xfrm>
        </p:spPr>
        <p:txBody>
          <a:bodyPr/>
          <a:lstStyle/>
          <a:p>
            <a:pPr>
              <a:lnSpc>
                <a:spcPct val="90000"/>
              </a:lnSpc>
            </a:pPr>
            <a:r>
              <a:rPr lang="hr-HR" dirty="0">
                <a:cs typeface="Arial" charset="0"/>
              </a:rPr>
              <a:t>Razdoblja izvršavanja obveze rada – PRAVO NA PLAĆU</a:t>
            </a:r>
          </a:p>
          <a:p>
            <a:pPr>
              <a:lnSpc>
                <a:spcPct val="90000"/>
              </a:lnSpc>
            </a:pPr>
            <a:r>
              <a:rPr lang="hr-HR" dirty="0">
                <a:cs typeface="Arial" charset="0"/>
              </a:rPr>
              <a:t>Razdoblja u kojima radnik iz opravdanih razloga ne radi – PRAVO NA NAKNADU PLAĆE</a:t>
            </a:r>
          </a:p>
          <a:p>
            <a:pPr algn="ctr">
              <a:lnSpc>
                <a:spcPct val="90000"/>
              </a:lnSpc>
              <a:buFontTx/>
              <a:buNone/>
            </a:pPr>
            <a:endParaRPr lang="hr-HR" dirty="0">
              <a:cs typeface="Arial" charset="0"/>
            </a:endParaRPr>
          </a:p>
          <a:p>
            <a:pPr marL="0" indent="0">
              <a:buNone/>
            </a:pPr>
            <a:r>
              <a:rPr lang="hr-HR" dirty="0"/>
              <a:t>PRAVO NA NAKNADU PLAĆE – čl. 95. st. 1. Zakona o radu:</a:t>
            </a:r>
          </a:p>
          <a:p>
            <a:pPr marL="0" indent="0">
              <a:buNone/>
            </a:pPr>
            <a:r>
              <a:rPr lang="hr-HR" dirty="0"/>
              <a:t>Za razdoblja u kojima </a:t>
            </a:r>
            <a:r>
              <a:rPr lang="hr-HR" u="sng" dirty="0"/>
              <a:t>ne radi zbog opravdanih razloga </a:t>
            </a:r>
            <a:r>
              <a:rPr lang="hr-HR" dirty="0"/>
              <a:t>određenih zakonom, drugim propisom, kolektivnim ugovorom, pravilnikom o radu ili ugovorom o radu, radnik ima pravo na naknadu plaće.</a:t>
            </a:r>
          </a:p>
          <a:p>
            <a:pPr marL="627063" indent="-357188">
              <a:buFont typeface="Wingdings" panose="05000000000000000000" pitchFamily="2" charset="2"/>
              <a:buChar char="Ø"/>
            </a:pPr>
            <a:r>
              <a:rPr lang="hr-HR" dirty="0"/>
              <a:t>Naknadom plaće radnika se obeštećuje za izgubljenu zaradu jer iz opravdanih razloga nije radio.</a:t>
            </a:r>
          </a:p>
          <a:p>
            <a:pPr algn="ctr">
              <a:lnSpc>
                <a:spcPct val="90000"/>
              </a:lnSpc>
              <a:buFontTx/>
              <a:buNone/>
            </a:pPr>
            <a:endParaRPr lang="hr-HR" dirty="0">
              <a:cs typeface="Arial" charset="0"/>
            </a:endParaRPr>
          </a:p>
          <a:p>
            <a:pPr>
              <a:lnSpc>
                <a:spcPct val="90000"/>
              </a:lnSpc>
              <a:buFontTx/>
              <a:buNone/>
            </a:pPr>
            <a:endParaRPr lang="hr-HR" dirty="0"/>
          </a:p>
        </p:txBody>
      </p:sp>
    </p:spTree>
    <p:extLst>
      <p:ext uri="{BB962C8B-B14F-4D97-AF65-F5344CB8AC3E}">
        <p14:creationId xmlns:p14="http://schemas.microsoft.com/office/powerpoint/2010/main" val="26351243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pPr algn="ctr" eaLnBrk="1" hangingPunct="1"/>
            <a:r>
              <a:rPr lang="hr-HR" altLang="sr-Latn-RS" sz="3600" dirty="0"/>
              <a:t>Pravo na plaću i pravo na naknadu plaće</a:t>
            </a:r>
          </a:p>
        </p:txBody>
      </p:sp>
      <p:sp>
        <p:nvSpPr>
          <p:cNvPr id="21507" name="Rectangle 3"/>
          <p:cNvSpPr>
            <a:spLocks noGrp="1" noChangeArrowheads="1"/>
          </p:cNvSpPr>
          <p:nvPr>
            <p:ph idx="1"/>
          </p:nvPr>
        </p:nvSpPr>
        <p:spPr>
          <a:xfrm>
            <a:off x="228600" y="1828800"/>
            <a:ext cx="8763000" cy="5029200"/>
          </a:xfrm>
        </p:spPr>
        <p:txBody>
          <a:bodyPr/>
          <a:lstStyle/>
          <a:p>
            <a:pPr eaLnBrk="1" hangingPunct="1"/>
            <a:r>
              <a:rPr lang="hr-HR" altLang="sr-Latn-RS" sz="2400" dirty="0"/>
              <a:t>Radnik nema za isto razdoblje (za iste sate) pravo na plaću i pravo na naknadu plaće. </a:t>
            </a:r>
            <a:r>
              <a:rPr lang="hr-HR" altLang="sr-Latn-RS" sz="2400" i="1" u="sng" dirty="0"/>
              <a:t>Jedno isključuje drugo.</a:t>
            </a:r>
          </a:p>
          <a:p>
            <a:pPr eaLnBrk="1" hangingPunct="1">
              <a:buFontTx/>
              <a:buNone/>
            </a:pPr>
            <a:endParaRPr lang="hr-HR" altLang="sr-Latn-RS" sz="2400" b="1" i="1" u="sng" dirty="0"/>
          </a:p>
          <a:p>
            <a:pPr eaLnBrk="1" hangingPunct="1"/>
            <a:r>
              <a:rPr lang="hr-HR" altLang="sr-Latn-RS" sz="2400" dirty="0"/>
              <a:t>Prema Zakonu o radu - radnik nema pravo na naknadu plaće za sate odnosno dane koje ne bi radio, niti da ne koristi određeno pravo (npr. dani blagdana koji padaju u neradni dan, neradne subote koje se računaju u trajanje godišnjeg odmora).</a:t>
            </a:r>
          </a:p>
          <a:p>
            <a:pPr eaLnBrk="1" hangingPunct="1"/>
            <a:r>
              <a:rPr lang="hr-HR" altLang="sr-Latn-RS" dirty="0"/>
              <a:t>U drugim izvorima radnog prava – ima primjera uređivanja prava na naknadu plaće i za dan blagdan koji za radnika koji toga dana, da nije blagdan, ne bi po rasporedu rada radio </a:t>
            </a:r>
            <a:endParaRPr lang="hr-HR" altLang="sr-Latn-RS" sz="2400" dirty="0"/>
          </a:p>
          <a:p>
            <a:pPr algn="ctr" eaLnBrk="1" hangingPunct="1">
              <a:buFontTx/>
              <a:buNone/>
            </a:pPr>
            <a:r>
              <a:rPr lang="hr-HR" altLang="sr-Latn-RS" sz="2400" b="1" dirty="0"/>
              <a:t> </a:t>
            </a:r>
            <a:endParaRPr lang="hr-HR" altLang="sr-Latn-RS" sz="2400" dirty="0"/>
          </a:p>
        </p:txBody>
      </p:sp>
    </p:spTree>
    <p:extLst>
      <p:ext uri="{BB962C8B-B14F-4D97-AF65-F5344CB8AC3E}">
        <p14:creationId xmlns:p14="http://schemas.microsoft.com/office/powerpoint/2010/main" val="74558766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3996AC7-D426-4249-B64B-966B42909D68}"/>
              </a:ext>
            </a:extLst>
          </p:cNvPr>
          <p:cNvSpPr>
            <a:spLocks noGrp="1" noChangeArrowheads="1"/>
          </p:cNvSpPr>
          <p:nvPr>
            <p:ph type="title"/>
          </p:nvPr>
        </p:nvSpPr>
        <p:spPr/>
        <p:txBody>
          <a:bodyPr>
            <a:normAutofit fontScale="90000"/>
          </a:bodyPr>
          <a:lstStyle/>
          <a:p>
            <a:pPr algn="ctr"/>
            <a:r>
              <a:rPr lang="hr-HR" altLang="sr-Latn-RS" sz="4000" b="1" dirty="0"/>
              <a:t/>
            </a:r>
            <a:br>
              <a:rPr lang="hr-HR" altLang="sr-Latn-RS" sz="4000" b="1" dirty="0"/>
            </a:br>
            <a:r>
              <a:rPr lang="hr-HR" altLang="sr-Latn-RS" sz="4000" b="1" dirty="0"/>
              <a:t/>
            </a:r>
            <a:br>
              <a:rPr lang="hr-HR" altLang="sr-Latn-RS" sz="4000" b="1" dirty="0"/>
            </a:br>
            <a:r>
              <a:rPr lang="hr-HR" altLang="sr-Latn-RS" dirty="0"/>
              <a:t>Razdoblja za koja radnik ima pravo na naknadu plaće za godišnji odmor</a:t>
            </a:r>
            <a:r>
              <a:rPr lang="hr-HR" altLang="sr-Latn-RS" sz="2800" b="1" dirty="0"/>
              <a:t/>
            </a:r>
            <a:br>
              <a:rPr lang="hr-HR" altLang="sr-Latn-RS" sz="2800" b="1" dirty="0"/>
            </a:br>
            <a:r>
              <a:rPr lang="hr-HR" altLang="sr-Latn-RS" sz="4000" dirty="0"/>
              <a:t/>
            </a:r>
            <a:br>
              <a:rPr lang="hr-HR" altLang="sr-Latn-RS" sz="4000" dirty="0"/>
            </a:br>
            <a:endParaRPr lang="en-US" altLang="sr-Latn-RS" sz="4000" dirty="0"/>
          </a:p>
        </p:txBody>
      </p:sp>
      <p:sp>
        <p:nvSpPr>
          <p:cNvPr id="7171" name="Rectangle 3">
            <a:extLst>
              <a:ext uri="{FF2B5EF4-FFF2-40B4-BE49-F238E27FC236}">
                <a16:creationId xmlns:a16="http://schemas.microsoft.com/office/drawing/2014/main" id="{D8CF59A6-2FC0-4F6A-AC4B-6E67ACED86BB}"/>
              </a:ext>
            </a:extLst>
          </p:cNvPr>
          <p:cNvSpPr>
            <a:spLocks noGrp="1" noChangeArrowheads="1"/>
          </p:cNvSpPr>
          <p:nvPr>
            <p:ph type="body" idx="1"/>
          </p:nvPr>
        </p:nvSpPr>
        <p:spPr>
          <a:xfrm>
            <a:off x="457200" y="1772816"/>
            <a:ext cx="8229600" cy="4551784"/>
          </a:xfrm>
        </p:spPr>
        <p:txBody>
          <a:bodyPr>
            <a:normAutofit lnSpcReduction="10000"/>
          </a:bodyPr>
          <a:lstStyle/>
          <a:p>
            <a:pPr>
              <a:lnSpc>
                <a:spcPct val="80000"/>
              </a:lnSpc>
            </a:pPr>
            <a:r>
              <a:rPr lang="hr-HR" altLang="sr-Latn-RS" dirty="0"/>
              <a:t>Radnik ima za svaku kalendarsku godinu pravo na puni ili na razmjerni dio godišnjeg odmora</a:t>
            </a:r>
          </a:p>
          <a:p>
            <a:pPr>
              <a:lnSpc>
                <a:spcPct val="80000"/>
              </a:lnSpc>
            </a:pPr>
            <a:r>
              <a:rPr lang="hr-HR" altLang="sr-Latn-RS" dirty="0"/>
              <a:t>Plaćeni godišnji odmor - za dane (sate) koje bi radnik radio da ne koristi pravo na godišnji odmor</a:t>
            </a:r>
          </a:p>
          <a:p>
            <a:pPr>
              <a:lnSpc>
                <a:spcPct val="80000"/>
              </a:lnSpc>
            </a:pPr>
            <a:r>
              <a:rPr lang="hr-HR" altLang="sr-Latn-RS" sz="2400" dirty="0"/>
              <a:t>Dužina godišnjeg </a:t>
            </a:r>
            <a:r>
              <a:rPr lang="hr-HR" altLang="sr-Latn-RS" dirty="0"/>
              <a:t>odmora</a:t>
            </a:r>
            <a:r>
              <a:rPr lang="hr-HR" altLang="sr-Latn-RS" sz="2400" dirty="0"/>
              <a:t> se određuje u danima, a radnik ima pravo na naknadu plaće određenu prema satima izostanka s rada</a:t>
            </a:r>
          </a:p>
          <a:p>
            <a:pPr>
              <a:lnSpc>
                <a:spcPct val="80000"/>
              </a:lnSpc>
              <a:buFontTx/>
              <a:buNone/>
            </a:pPr>
            <a:r>
              <a:rPr lang="hr-HR" altLang="sr-Latn-RS" sz="2000" u="sng" dirty="0"/>
              <a:t>Primjer 1.</a:t>
            </a:r>
          </a:p>
          <a:p>
            <a:pPr>
              <a:lnSpc>
                <a:spcPct val="80000"/>
              </a:lnSpc>
              <a:buFontTx/>
              <a:buChar char="-"/>
            </a:pPr>
            <a:r>
              <a:rPr lang="hr-HR" altLang="sr-Latn-RS" sz="2000" dirty="0"/>
              <a:t>radnik zaposlen s punim radnim vremenom, radi pet dana u tjednu – od ponedjeljka do petka</a:t>
            </a:r>
          </a:p>
          <a:p>
            <a:pPr>
              <a:lnSpc>
                <a:spcPct val="80000"/>
              </a:lnSpc>
              <a:buFontTx/>
              <a:buChar char="-"/>
            </a:pPr>
            <a:r>
              <a:rPr lang="hr-HR" altLang="sr-Latn-RS" sz="2000" b="1" dirty="0"/>
              <a:t>naknada plaće</a:t>
            </a:r>
            <a:r>
              <a:rPr lang="hr-HR" altLang="sr-Latn-RS" sz="2000" dirty="0"/>
              <a:t> – za sate od ponedjeljka do petka</a:t>
            </a:r>
          </a:p>
          <a:p>
            <a:pPr>
              <a:lnSpc>
                <a:spcPct val="80000"/>
              </a:lnSpc>
              <a:buFontTx/>
              <a:buNone/>
            </a:pPr>
            <a:r>
              <a:rPr lang="hr-HR" altLang="sr-Latn-RS" sz="2000" u="sng" dirty="0"/>
              <a:t>Primjer 2.</a:t>
            </a:r>
            <a:r>
              <a:rPr lang="hr-HR" altLang="sr-Latn-RS" sz="2000" dirty="0"/>
              <a:t> </a:t>
            </a:r>
          </a:p>
          <a:p>
            <a:pPr>
              <a:lnSpc>
                <a:spcPct val="80000"/>
              </a:lnSpc>
              <a:buFontTx/>
              <a:buChar char="-"/>
            </a:pPr>
            <a:r>
              <a:rPr lang="hr-HR" altLang="sr-Latn-RS" sz="2000" dirty="0"/>
              <a:t>radnik zaposlen s nepunim radnim vremenom, rasporedom rada radi samo tri dana – pon., ut. i sr.</a:t>
            </a:r>
          </a:p>
          <a:p>
            <a:pPr>
              <a:lnSpc>
                <a:spcPct val="80000"/>
              </a:lnSpc>
              <a:buFontTx/>
              <a:buChar char="-"/>
            </a:pPr>
            <a:r>
              <a:rPr lang="hr-HR" altLang="sr-Latn-RS" sz="2000" dirty="0"/>
              <a:t>jedan tjedan mu se računa kao pet dana godišnjeg odmora </a:t>
            </a:r>
          </a:p>
          <a:p>
            <a:pPr>
              <a:lnSpc>
                <a:spcPct val="80000"/>
              </a:lnSpc>
              <a:buFontTx/>
              <a:buChar char="-"/>
            </a:pPr>
            <a:r>
              <a:rPr lang="hr-HR" altLang="sr-Latn-RS" sz="2000" b="1" dirty="0"/>
              <a:t>naknada plaće</a:t>
            </a:r>
            <a:r>
              <a:rPr lang="hr-HR" altLang="sr-Latn-RS" sz="2000" dirty="0"/>
              <a:t> - za sate/dane koje bi radio da nije na godišnjem odmoru</a:t>
            </a:r>
          </a:p>
          <a:p>
            <a:pPr>
              <a:lnSpc>
                <a:spcPct val="80000"/>
              </a:lnSpc>
              <a:buFontTx/>
              <a:buChar char="-"/>
            </a:pPr>
            <a:endParaRPr lang="hr-HR" altLang="sr-Latn-RS" sz="2400" dirty="0"/>
          </a:p>
          <a:p>
            <a:pPr>
              <a:lnSpc>
                <a:spcPct val="80000"/>
              </a:lnSpc>
              <a:buFontTx/>
              <a:buNone/>
            </a:pPr>
            <a:endParaRPr lang="en-US" altLang="sr-Latn-RS" sz="2400" dirty="0"/>
          </a:p>
        </p:txBody>
      </p:sp>
    </p:spTree>
    <p:extLst>
      <p:ext uri="{BB962C8B-B14F-4D97-AF65-F5344CB8AC3E}">
        <p14:creationId xmlns:p14="http://schemas.microsoft.com/office/powerpoint/2010/main" val="399139886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E0940-E3B0-4415-B30D-BA5CD93EBF52}"/>
              </a:ext>
            </a:extLst>
          </p:cNvPr>
          <p:cNvSpPr>
            <a:spLocks noGrp="1"/>
          </p:cNvSpPr>
          <p:nvPr>
            <p:ph type="title"/>
          </p:nvPr>
        </p:nvSpPr>
        <p:spPr>
          <a:xfrm>
            <a:off x="457200" y="533400"/>
            <a:ext cx="8229600" cy="591344"/>
          </a:xfrm>
        </p:spPr>
        <p:txBody>
          <a:bodyPr>
            <a:noAutofit/>
          </a:bodyPr>
          <a:lstStyle/>
          <a:p>
            <a:pPr algn="ctr"/>
            <a:r>
              <a:rPr lang="hr-HR" sz="3600" dirty="0"/>
              <a:t>Visina i porezna obilježja naknade plaće</a:t>
            </a:r>
          </a:p>
        </p:txBody>
      </p:sp>
      <p:sp>
        <p:nvSpPr>
          <p:cNvPr id="3" name="Content Placeholder 2">
            <a:extLst>
              <a:ext uri="{FF2B5EF4-FFF2-40B4-BE49-F238E27FC236}">
                <a16:creationId xmlns:a16="http://schemas.microsoft.com/office/drawing/2014/main" id="{E741EED8-F011-4F93-9C15-44BE58CA9633}"/>
              </a:ext>
            </a:extLst>
          </p:cNvPr>
          <p:cNvSpPr>
            <a:spLocks noGrp="1"/>
          </p:cNvSpPr>
          <p:nvPr>
            <p:ph idx="1"/>
          </p:nvPr>
        </p:nvSpPr>
        <p:spPr>
          <a:xfrm>
            <a:off x="457200" y="1196752"/>
            <a:ext cx="8229600" cy="5280248"/>
          </a:xfrm>
        </p:spPr>
        <p:txBody>
          <a:bodyPr>
            <a:normAutofit fontScale="92500" lnSpcReduction="10000"/>
          </a:bodyPr>
          <a:lstStyle/>
          <a:p>
            <a:pPr marL="0" indent="0" algn="ctr">
              <a:buNone/>
            </a:pPr>
            <a:r>
              <a:rPr lang="hr-HR" i="1" dirty="0"/>
              <a:t>Čl. 81. Zakona o radu:</a:t>
            </a:r>
          </a:p>
          <a:p>
            <a:pPr marL="0" indent="0" algn="just">
              <a:buNone/>
            </a:pPr>
            <a:r>
              <a:rPr lang="hr-HR" dirty="0"/>
              <a:t>„Za vrijeme korištenja godišnjeg odmora radnik ima pravo na naknadu plaće u visini određenoj kolektivnim ugovorom, pravilnikom o radu ili ugovorom o radu, a najmanje u visini njegove prosječne mjesečne plaće u prethodna tri mjeseca (uračunavajući sva primanja u novcu i naravi koja predstavljaju naknadu za rad).”</a:t>
            </a:r>
            <a:endParaRPr lang="hr-HR" i="1" dirty="0"/>
          </a:p>
          <a:p>
            <a:r>
              <a:rPr lang="hr-HR" dirty="0"/>
              <a:t>Obveza poslodavca: primijeniti </a:t>
            </a:r>
            <a:r>
              <a:rPr lang="hr-HR" u="sng" dirty="0"/>
              <a:t>za radnika najpovoljnije pravo</a:t>
            </a:r>
            <a:r>
              <a:rPr lang="hr-HR" dirty="0"/>
              <a:t>:</a:t>
            </a:r>
          </a:p>
          <a:p>
            <a:pPr indent="195263">
              <a:buFontTx/>
              <a:buChar char="-"/>
              <a:defRPr/>
            </a:pPr>
            <a:r>
              <a:rPr lang="hr-HR" dirty="0"/>
              <a:t>čl. 81. Zakona o radu</a:t>
            </a:r>
          </a:p>
          <a:p>
            <a:pPr indent="195263">
              <a:buFontTx/>
              <a:buChar char="-"/>
              <a:defRPr/>
            </a:pPr>
            <a:r>
              <a:rPr lang="hr-HR" dirty="0"/>
              <a:t>kolektivni ugovor koji obvezuje poslodavca</a:t>
            </a:r>
          </a:p>
          <a:p>
            <a:pPr indent="195263">
              <a:buFontTx/>
              <a:buChar char="-"/>
              <a:defRPr/>
            </a:pPr>
            <a:r>
              <a:rPr lang="hr-HR" dirty="0"/>
              <a:t>pravilnik o radu</a:t>
            </a:r>
          </a:p>
          <a:p>
            <a:pPr indent="195263">
              <a:buFontTx/>
              <a:buChar char="-"/>
              <a:defRPr/>
            </a:pPr>
            <a:r>
              <a:rPr lang="hr-HR" dirty="0"/>
              <a:t>ugovor o radu</a:t>
            </a:r>
          </a:p>
          <a:p>
            <a:pPr marL="269875" indent="-269875"/>
            <a:r>
              <a:rPr lang="hr-HR" altLang="sr-Latn-RS" dirty="0"/>
              <a:t>Čl. 92. st. 4. Zakona o radu: naknadom plaće smatra se bruto iznos </a:t>
            </a:r>
          </a:p>
          <a:p>
            <a:pPr marL="269875" indent="-269875"/>
            <a:r>
              <a:rPr lang="hr-HR" altLang="sr-Latn-RS" dirty="0"/>
              <a:t>Čl. 21. Zakona o porezu na dohodak: naknada plaće za razdoblja korištenja godišnjeg  u poreznom se smislu smatra plaćom</a:t>
            </a:r>
          </a:p>
          <a:p>
            <a:pPr marL="0" indent="0">
              <a:buNone/>
            </a:pPr>
            <a:endParaRPr lang="hr-HR" dirty="0"/>
          </a:p>
        </p:txBody>
      </p:sp>
    </p:spTree>
    <p:extLst>
      <p:ext uri="{BB962C8B-B14F-4D97-AF65-F5344CB8AC3E}">
        <p14:creationId xmlns:p14="http://schemas.microsoft.com/office/powerpoint/2010/main" val="11252951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25F12-FA65-4BE5-A5AD-74EA0CAD1806}"/>
              </a:ext>
            </a:extLst>
          </p:cNvPr>
          <p:cNvSpPr>
            <a:spLocks noGrp="1"/>
          </p:cNvSpPr>
          <p:nvPr>
            <p:ph type="title"/>
          </p:nvPr>
        </p:nvSpPr>
        <p:spPr>
          <a:xfrm>
            <a:off x="472143" y="620688"/>
            <a:ext cx="8229600" cy="591344"/>
          </a:xfrm>
        </p:spPr>
        <p:txBody>
          <a:bodyPr>
            <a:noAutofit/>
          </a:bodyPr>
          <a:lstStyle/>
          <a:p>
            <a:pPr algn="ctr"/>
            <a:r>
              <a:rPr lang="hr-HR" sz="3600" dirty="0"/>
              <a:t>Visina naknade plaće prema Zakonu o radu</a:t>
            </a:r>
          </a:p>
        </p:txBody>
      </p:sp>
      <p:sp>
        <p:nvSpPr>
          <p:cNvPr id="3" name="Content Placeholder 2">
            <a:extLst>
              <a:ext uri="{FF2B5EF4-FFF2-40B4-BE49-F238E27FC236}">
                <a16:creationId xmlns:a16="http://schemas.microsoft.com/office/drawing/2014/main" id="{2AF3D73D-07AB-476B-BEA9-3BB3C3FC4B0B}"/>
              </a:ext>
            </a:extLst>
          </p:cNvPr>
          <p:cNvSpPr>
            <a:spLocks noGrp="1"/>
          </p:cNvSpPr>
          <p:nvPr>
            <p:ph idx="1"/>
          </p:nvPr>
        </p:nvSpPr>
        <p:spPr>
          <a:xfrm>
            <a:off x="457200" y="1340768"/>
            <a:ext cx="8229600" cy="5136232"/>
          </a:xfrm>
        </p:spPr>
        <p:txBody>
          <a:bodyPr>
            <a:normAutofit fontScale="92500" lnSpcReduction="10000"/>
          </a:bodyPr>
          <a:lstStyle/>
          <a:p>
            <a:pPr marL="168275" indent="-168275">
              <a:defRPr/>
            </a:pPr>
            <a:r>
              <a:rPr lang="hr-HR" dirty="0"/>
              <a:t>Određivanje naknade prema čl. 81. Zakona o radu:</a:t>
            </a:r>
          </a:p>
          <a:p>
            <a:pPr marL="625475" indent="-336550">
              <a:buFont typeface="Wingdings" panose="05000000000000000000" pitchFamily="2" charset="2"/>
              <a:buChar char="ü"/>
            </a:pPr>
            <a:r>
              <a:rPr lang="hr-HR" altLang="sr-Latn-RS" dirty="0"/>
              <a:t>prosječna plaća tri mjeseca prije korištenja godišnjeg odmora</a:t>
            </a:r>
          </a:p>
          <a:p>
            <a:pPr marL="625475" indent="-336550">
              <a:buFont typeface="Wingdings" panose="05000000000000000000" pitchFamily="2" charset="2"/>
              <a:buChar char="ü"/>
            </a:pPr>
            <a:r>
              <a:rPr lang="hr-HR" altLang="sr-Latn-RS" dirty="0"/>
              <a:t>u prosjek se uključuju svi primici u novcu i u naravi</a:t>
            </a:r>
          </a:p>
          <a:p>
            <a:pPr marL="625475" indent="-336550">
              <a:buFont typeface="Wingdings" panose="05000000000000000000" pitchFamily="2" charset="2"/>
              <a:buChar char="ü"/>
            </a:pPr>
            <a:r>
              <a:rPr lang="hr-HR" altLang="sr-Latn-RS" dirty="0"/>
              <a:t>uključuju se samo primici koji su isplaćeni za obavljeni rad</a:t>
            </a:r>
          </a:p>
          <a:p>
            <a:pPr marL="182563" indent="-182563"/>
            <a:r>
              <a:rPr lang="hr-HR" dirty="0"/>
              <a:t>Prosječna mjesečna plaća u prethodna tri mjeseca – je li:</a:t>
            </a:r>
          </a:p>
          <a:p>
            <a:pPr marL="627063" indent="-182563">
              <a:buFontTx/>
              <a:buChar char="-"/>
            </a:pPr>
            <a:r>
              <a:rPr lang="hr-HR" altLang="sr-Latn-RS" dirty="0"/>
              <a:t>prosječna plaća ostvarena </a:t>
            </a:r>
            <a:r>
              <a:rPr lang="hr-HR" altLang="sr-Latn-RS" b="1" u="sng" dirty="0">
                <a:solidFill>
                  <a:schemeClr val="tx1"/>
                </a:solidFill>
              </a:rPr>
              <a:t>za</a:t>
            </a:r>
            <a:r>
              <a:rPr lang="hr-HR" altLang="sr-Latn-RS" dirty="0"/>
              <a:t> prethodna tri mjeseca (ostvarena, zarađena)</a:t>
            </a:r>
          </a:p>
          <a:p>
            <a:pPr marL="444500" indent="95250">
              <a:buNone/>
            </a:pPr>
            <a:r>
              <a:rPr lang="hr-HR" altLang="sr-Latn-RS" dirty="0"/>
              <a:t>                                      ili</a:t>
            </a:r>
          </a:p>
          <a:p>
            <a:pPr marL="627063" indent="-174625">
              <a:buFontTx/>
              <a:buChar char="-"/>
            </a:pPr>
            <a:r>
              <a:rPr lang="hr-HR" altLang="sr-Latn-RS" dirty="0"/>
              <a:t>prosječna plaća isplaćena </a:t>
            </a:r>
            <a:r>
              <a:rPr lang="hr-HR" altLang="sr-Latn-RS" b="1" u="sng" dirty="0"/>
              <a:t>u</a:t>
            </a:r>
            <a:r>
              <a:rPr lang="hr-HR" altLang="sr-Latn-RS" dirty="0"/>
              <a:t> prethodna tri mjeseca</a:t>
            </a:r>
          </a:p>
          <a:p>
            <a:pPr marL="182563" indent="-182563">
              <a:defRPr/>
            </a:pPr>
            <a:r>
              <a:rPr lang="hr-HR" dirty="0"/>
              <a:t>Način izračunavanja prosječne plaće:</a:t>
            </a:r>
          </a:p>
          <a:p>
            <a:pPr marL="1436688" indent="174625">
              <a:buFontTx/>
              <a:buChar char="-"/>
              <a:tabLst>
                <a:tab pos="1524000" algn="l"/>
              </a:tabLst>
              <a:defRPr/>
            </a:pPr>
            <a:r>
              <a:rPr lang="hr-HR" dirty="0"/>
              <a:t>kao mjesečni prosjek </a:t>
            </a:r>
          </a:p>
          <a:p>
            <a:pPr marL="444500" indent="992188">
              <a:buNone/>
              <a:defRPr/>
            </a:pPr>
            <a:r>
              <a:rPr lang="hr-HR" dirty="0"/>
              <a:t>                         ili </a:t>
            </a:r>
          </a:p>
          <a:p>
            <a:pPr marL="0" indent="1436688">
              <a:buNone/>
              <a:defRPr/>
            </a:pPr>
            <a:r>
              <a:rPr lang="hr-HR" dirty="0"/>
              <a:t>- kao satni prosjek (prosjek po satu) </a:t>
            </a:r>
          </a:p>
          <a:p>
            <a:pPr marL="0" indent="0">
              <a:buNone/>
            </a:pPr>
            <a:endParaRPr lang="hr-HR" dirty="0"/>
          </a:p>
        </p:txBody>
      </p:sp>
    </p:spTree>
    <p:extLst>
      <p:ext uri="{BB962C8B-B14F-4D97-AF65-F5344CB8AC3E}">
        <p14:creationId xmlns:p14="http://schemas.microsoft.com/office/powerpoint/2010/main" val="116770431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if-mod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Rif-model</Template>
  <TotalTime>2482</TotalTime>
  <Words>3338</Words>
  <Application>Microsoft Office PowerPoint</Application>
  <PresentationFormat>Prikaz na zaslonu (4:3)</PresentationFormat>
  <Paragraphs>299</Paragraphs>
  <Slides>40</Slides>
  <Notes>0</Notes>
  <HiddenSlides>0</HiddenSlides>
  <MMClips>0</MMClips>
  <ScaleCrop>false</ScaleCrop>
  <HeadingPairs>
    <vt:vector size="6" baseType="variant">
      <vt:variant>
        <vt:lpstr>Korišteni fontovi</vt:lpstr>
      </vt:variant>
      <vt:variant>
        <vt:i4>4</vt:i4>
      </vt:variant>
      <vt:variant>
        <vt:lpstr>Tema</vt:lpstr>
      </vt:variant>
      <vt:variant>
        <vt:i4>1</vt:i4>
      </vt:variant>
      <vt:variant>
        <vt:lpstr>Naslovi slajdova</vt:lpstr>
      </vt:variant>
      <vt:variant>
        <vt:i4>40</vt:i4>
      </vt:variant>
    </vt:vector>
  </HeadingPairs>
  <TitlesOfParts>
    <vt:vector size="45" baseType="lpstr">
      <vt:lpstr>Arial</vt:lpstr>
      <vt:lpstr>Calibri</vt:lpstr>
      <vt:lpstr>Times New Roman</vt:lpstr>
      <vt:lpstr>Wingdings</vt:lpstr>
      <vt:lpstr>Rif-model</vt:lpstr>
      <vt:lpstr>PRIMICI ZAPOSLENIH U ŠKOLSTVU POVEZANI S PRAVOM NA GODIŠNJI ODMOR</vt:lpstr>
      <vt:lpstr> Izvori prava zaposlenih</vt:lpstr>
      <vt:lpstr>Pravni izvori – fiskalne obveze isplatitelja</vt:lpstr>
      <vt:lpstr>Novčani primici radnika povezani s godišnjim odmorom</vt:lpstr>
      <vt:lpstr> Radno vrijeme i pravo na plaću ili na naknadu plaće </vt:lpstr>
      <vt:lpstr>Pravo na plaću i pravo na naknadu plaće</vt:lpstr>
      <vt:lpstr>  Razdoblja za koja radnik ima pravo na naknadu plaće za godišnji odmor  </vt:lpstr>
      <vt:lpstr>Visina i porezna obilježja naknade plaće</vt:lpstr>
      <vt:lpstr>Visina naknade plaće prema Zakonu o radu</vt:lpstr>
      <vt:lpstr>Prosječna plaća prethodna tri mjeseca</vt:lpstr>
      <vt:lpstr>  Određivanje visine naknade plaće prema mjesečnom prosjeku  </vt:lpstr>
      <vt:lpstr>Naknada plaće za godišnji odmor prema  kolektivnim ugovorima koji se primjenjuju u školstvu</vt:lpstr>
      <vt:lpstr>Naknada plaće radnika koji radi s nepunim radnim vremenom</vt:lpstr>
      <vt:lpstr>Naknada plaće za godišnji odmor radnika kojemu je tjedno radno vrijeme  promijenjeno  s nepunog na puno</vt:lpstr>
      <vt:lpstr>Naknada plaće za godišnji odmor radnika kojemu je tjedno radno vrijeme  promijenjeno  s punog na nepuno</vt:lpstr>
      <vt:lpstr>Određivanje visine naknade plaće za godišnji odmor ako radnik u prethodna tri mjeseca nije primao plaću</vt:lpstr>
      <vt:lpstr>Naknada plaće za godišnji odmor u JOPPD obrascu</vt:lpstr>
      <vt:lpstr>PowerPoint prezentacija</vt:lpstr>
      <vt:lpstr>Regres za godišnji odmor</vt:lpstr>
      <vt:lpstr>Regres u javnim službama</vt:lpstr>
      <vt:lpstr>Regres za godišnji odmor radnika koji radi s nepunim radnim vremenom</vt:lpstr>
      <vt:lpstr> Neoporezivi i oporezivi regres za godišnji odmor </vt:lpstr>
      <vt:lpstr>Regres koji se isplaćuje kao prigodna neoporeziva nagrada</vt:lpstr>
      <vt:lpstr>Način isplate regresa kao dijela prigodne godišnje neoporezive nagrade</vt:lpstr>
      <vt:lpstr>Obrazac JOPPD za neoporezivi dio regresa</vt:lpstr>
      <vt:lpstr>Regres koji se isplaćuje kao plaća </vt:lpstr>
      <vt:lpstr>Isplata regresa radniku kojemu je prestao radni odnos kod poslodavca</vt:lpstr>
      <vt:lpstr>Isplata regresa osobi koja je na stručnom osposobljavanju bez zasnovanog radnog odnosa</vt:lpstr>
      <vt:lpstr>PowerPoint prezentacija</vt:lpstr>
      <vt:lpstr>Hrvatska turistička kartica</vt:lpstr>
      <vt:lpstr>Poslovni subjekti koji mogu prihvatiti plaćanje robe i/ili usluga Hrvatskom turističkom karticom</vt:lpstr>
      <vt:lpstr>Porezna obilježja primitka po osnovu Hrvatske turističke kartice kao platnog instrumenta</vt:lpstr>
      <vt:lpstr>PowerPoint prezentacija</vt:lpstr>
      <vt:lpstr>Prestanak radnog odnosa i pravo na godišnji odmor  </vt:lpstr>
      <vt:lpstr>Naknada za neiskorišteni godišnji odmor</vt:lpstr>
      <vt:lpstr>Naknada za neiskorišteni godišnji odmor </vt:lpstr>
      <vt:lpstr>Porezna obilježja naknade za neiskorišteni godišnji odmor</vt:lpstr>
      <vt:lpstr>Naknada za neiskorišteni godišnji odmor u obrascu JOPPD</vt:lpstr>
      <vt:lpstr>Naknada štete radniku kojemu poslodavac nije omogućio korištenje godišnjeg odmora</vt:lpstr>
      <vt:lpstr>PowerPoint prezentacija</vt:lpstr>
    </vt:vector>
  </TitlesOfParts>
  <Company>RIF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xxx</dc:creator>
  <cp:lastModifiedBy>PC</cp:lastModifiedBy>
  <cp:revision>192</cp:revision>
  <cp:lastPrinted>2019-06-07T10:12:39Z</cp:lastPrinted>
  <dcterms:created xsi:type="dcterms:W3CDTF">2012-09-19T13:04:13Z</dcterms:created>
  <dcterms:modified xsi:type="dcterms:W3CDTF">2022-03-30T21:42:09Z</dcterms:modified>
</cp:coreProperties>
</file>