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9" r:id="rId3"/>
    <p:sldId id="270" r:id="rId4"/>
    <p:sldId id="271" r:id="rId5"/>
    <p:sldId id="272" r:id="rId6"/>
    <p:sldId id="273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85" r:id="rId18"/>
    <p:sldId id="276" r:id="rId19"/>
    <p:sldId id="277" r:id="rId20"/>
    <p:sldId id="275" r:id="rId21"/>
    <p:sldId id="278" r:id="rId22"/>
    <p:sldId id="281" r:id="rId23"/>
    <p:sldId id="282" r:id="rId24"/>
    <p:sldId id="280" r:id="rId25"/>
    <p:sldId id="289" r:id="rId26"/>
    <p:sldId id="290" r:id="rId27"/>
    <p:sldId id="279" r:id="rId28"/>
    <p:sldId id="284" r:id="rId29"/>
    <p:sldId id="286" r:id="rId30"/>
    <p:sldId id="287" r:id="rId31"/>
    <p:sldId id="288" r:id="rId32"/>
    <p:sldId id="283" r:id="rId33"/>
    <p:sldId id="267" r:id="rId34"/>
  </p:sldIdLst>
  <p:sldSz cx="12192000" cy="6858000"/>
  <p:notesSz cx="6669088" cy="97536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9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9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F311E-559D-42BB-9724-E77EF7C39BF6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264228"/>
            <a:ext cx="2889938" cy="489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777607" y="9264228"/>
            <a:ext cx="2889938" cy="489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7A80A-C8DE-494E-A5AE-B7223745BB6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08649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9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9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E5395-86DD-4040-A3EE-2D034BC1373F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19200"/>
            <a:ext cx="5853112" cy="3292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66909" y="4693920"/>
            <a:ext cx="5335270" cy="38404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264228"/>
            <a:ext cx="2889938" cy="489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777607" y="9264228"/>
            <a:ext cx="2889938" cy="489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2D80F-6845-4AFA-B266-91DD3603043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329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5911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4204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3496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datuma 2">
            <a:extLst>
              <a:ext uri="{FF2B5EF4-FFF2-40B4-BE49-F238E27FC236}">
                <a16:creationId xmlns:a16="http://schemas.microsoft.com/office/drawing/2014/main" id="{76ADB15E-9F94-4293-A7E1-417CECB29A82}"/>
              </a:ext>
            </a:extLst>
          </p:cNvPr>
          <p:cNvSpPr txBox="1">
            <a:spLocks/>
          </p:cNvSpPr>
          <p:nvPr userDrawn="1"/>
        </p:nvSpPr>
        <p:spPr>
          <a:xfrm>
            <a:off x="609600" y="19051"/>
            <a:ext cx="3860800" cy="328613"/>
          </a:xfrm>
          <a:prstGeom prst="rect">
            <a:avLst/>
          </a:prstGeom>
        </p:spPr>
        <p:txBody>
          <a:bodyPr anchor="ctr"/>
          <a:lstStyle>
            <a:defPPr>
              <a:defRPr lang="sr-Latn-RS"/>
            </a:defPPr>
            <a:lvl1pPr marL="0" algn="l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RS" sz="1200" dirty="0"/>
              <a:t>TIM4PIN</a:t>
            </a:r>
            <a:endParaRPr lang="hr-HR" sz="12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>
          <a:xfrm>
            <a:off x="623392" y="1628800"/>
            <a:ext cx="10945216" cy="4824536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aseline="0"/>
            </a:lvl1pPr>
            <a:lvl2pPr>
              <a:defRPr baseline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0A009B42-55B6-4A2F-B316-6465563FED5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47C2AB8A-0BFC-4605-BDF0-355D76330D5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0118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3185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711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333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0366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187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64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628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228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000">
              <a:schemeClr val="bg1">
                <a:lumMod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0087E-35F8-4978-AF25-F7B2AF18B8E3}" type="datetimeFigureOut">
              <a:rPr lang="hr-HR" smtClean="0"/>
              <a:t>30.3.2022.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6290A-9DE1-464A-803D-AC8F7C9D32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710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arodne-novine.nn.hr/clanci/sluzbeni/2022_03_37_443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14399" y="1245324"/>
            <a:ext cx="10293531" cy="3483429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solidFill>
                  <a:srgbClr val="002060"/>
                </a:solidFill>
              </a:rPr>
              <a:t>AKTUALNOSTI U SUSTAVU </a:t>
            </a:r>
            <a:r>
              <a:rPr lang="hr-HR" sz="4400" b="1" dirty="0" smtClean="0">
                <a:solidFill>
                  <a:srgbClr val="002060"/>
                </a:solidFill>
              </a:rPr>
              <a:t>PRORAČUNA</a:t>
            </a:r>
            <a:br>
              <a:rPr lang="hr-HR" sz="4400" b="1" dirty="0" smtClean="0">
                <a:solidFill>
                  <a:srgbClr val="002060"/>
                </a:solidFill>
              </a:rPr>
            </a:b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Kovačić konzalting d.o.o. – </a:t>
            </a:r>
            <a:r>
              <a:rPr lang="hr-HR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Tučepi</a:t>
            </a:r>
            <a:r>
              <a:rPr lang="hr-HR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ožujak 2022.</a:t>
            </a:r>
            <a:endParaRPr lang="hr-HR" sz="3200" b="1" dirty="0">
              <a:solidFill>
                <a:srgbClr val="002060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7306887" y="4890510"/>
            <a:ext cx="4364182" cy="994901"/>
          </a:xfrm>
        </p:spPr>
        <p:txBody>
          <a:bodyPr/>
          <a:lstStyle/>
          <a:p>
            <a:r>
              <a:rPr lang="en-US" dirty="0"/>
              <a:t>Martina </a:t>
            </a:r>
            <a:r>
              <a:rPr lang="en-US" dirty="0" err="1" smtClean="0"/>
              <a:t>Štefkovi</a:t>
            </a:r>
            <a:r>
              <a:rPr lang="hr-HR" dirty="0" smtClean="0"/>
              <a:t>ć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7885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 37/2022)</a:t>
            </a:r>
            <a:endParaRPr lang="hr-HR" sz="32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1638" y="1778924"/>
            <a:ext cx="11104418" cy="38737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>
                <a:solidFill>
                  <a:srgbClr val="FF0000"/>
                </a:solidFill>
              </a:rPr>
              <a:t>Glavne promjene </a:t>
            </a:r>
            <a:r>
              <a:rPr lang="hr-HR" dirty="0" smtClean="0">
                <a:solidFill>
                  <a:srgbClr val="FF0000"/>
                </a:solidFill>
              </a:rPr>
              <a:t>:</a:t>
            </a:r>
          </a:p>
          <a:p>
            <a:pPr marL="0" indent="0" algn="just">
              <a:buNone/>
            </a:pPr>
            <a:endParaRPr lang="hr-HR" dirty="0" smtClean="0"/>
          </a:p>
          <a:p>
            <a:pPr marL="0" indent="0" algn="just">
              <a:buNone/>
            </a:pPr>
            <a:r>
              <a:rPr lang="hr-HR" dirty="0" smtClean="0"/>
              <a:t>•</a:t>
            </a:r>
            <a:r>
              <a:rPr lang="hr-HR" dirty="0"/>
              <a:t>	usklađen je s odredbama novog Zakona o </a:t>
            </a:r>
            <a:r>
              <a:rPr lang="hr-HR" dirty="0" smtClean="0"/>
              <a:t>proračunu</a:t>
            </a:r>
          </a:p>
          <a:p>
            <a:pPr marL="0" indent="0" algn="just">
              <a:buNone/>
            </a:pPr>
            <a:endParaRPr lang="hr-HR" dirty="0"/>
          </a:p>
          <a:p>
            <a:pPr marL="0" indent="0" algn="just">
              <a:buNone/>
            </a:pPr>
            <a:r>
              <a:rPr lang="hr-HR" dirty="0"/>
              <a:t>•	postojeći sustav </a:t>
            </a:r>
            <a:r>
              <a:rPr lang="hr-HR" b="1" dirty="0">
                <a:solidFill>
                  <a:srgbClr val="FF0000"/>
                </a:solidFill>
              </a:rPr>
              <a:t>prikupljanja i obrade financijskih izvještaja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hr-HR" dirty="0"/>
              <a:t>putem </a:t>
            </a:r>
            <a:r>
              <a:rPr lang="hr-HR" dirty="0" smtClean="0"/>
              <a:t>	FINA-e </a:t>
            </a:r>
            <a:r>
              <a:rPr lang="hr-HR" dirty="0"/>
              <a:t>zamjenjuje se </a:t>
            </a:r>
            <a:r>
              <a:rPr lang="hr-HR" b="1" dirty="0">
                <a:solidFill>
                  <a:srgbClr val="FF0000"/>
                </a:solidFill>
              </a:rPr>
              <a:t>novom web aplikacijom </a:t>
            </a:r>
            <a:r>
              <a:rPr lang="hr-HR" b="1" dirty="0" err="1">
                <a:solidFill>
                  <a:srgbClr val="FF0000"/>
                </a:solidFill>
              </a:rPr>
              <a:t>MFINa</a:t>
            </a: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dirty="0"/>
              <a:t>za predaju </a:t>
            </a:r>
            <a:r>
              <a:rPr lang="hr-HR" dirty="0" smtClean="0"/>
              <a:t>	financijskih </a:t>
            </a:r>
            <a:r>
              <a:rPr lang="hr-HR" dirty="0"/>
              <a:t>izvještaja i vođenje Registra proračunskih i </a:t>
            </a:r>
            <a:r>
              <a:rPr lang="hr-HR" dirty="0" smtClean="0"/>
              <a:t>	izvanproračunskih korisnika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266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</a:t>
            </a:r>
            <a:r>
              <a:rPr lang="hr-HR" sz="3200" dirty="0">
                <a:latin typeface="+mn-lt"/>
              </a:rPr>
              <a:t>br. 37/22)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1638" y="1778924"/>
            <a:ext cx="11104418" cy="38737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>
                <a:solidFill>
                  <a:srgbClr val="FF0000"/>
                </a:solidFill>
              </a:rPr>
              <a:t>Glavne promjene </a:t>
            </a:r>
            <a:r>
              <a:rPr lang="hr-HR" dirty="0" smtClean="0">
                <a:solidFill>
                  <a:srgbClr val="FF0000"/>
                </a:solidFill>
              </a:rPr>
              <a:t>:</a:t>
            </a:r>
          </a:p>
          <a:p>
            <a:pPr marL="0" indent="0" algn="just">
              <a:buNone/>
            </a:pPr>
            <a:endParaRPr lang="hr-HR" dirty="0" smtClean="0"/>
          </a:p>
          <a:p>
            <a:pPr marL="0" indent="0" algn="just">
              <a:buNone/>
            </a:pPr>
            <a:r>
              <a:rPr lang="hr-HR" dirty="0" smtClean="0"/>
              <a:t>•</a:t>
            </a:r>
            <a:r>
              <a:rPr lang="hr-HR" dirty="0"/>
              <a:t>	</a:t>
            </a:r>
            <a:r>
              <a:rPr lang="hr-HR" dirty="0" smtClean="0"/>
              <a:t>uvedene </a:t>
            </a:r>
            <a:r>
              <a:rPr lang="hr-HR" dirty="0"/>
              <a:t>su definicije financijskih izvještaja, tj. što sadrži koji </a:t>
            </a:r>
            <a:r>
              <a:rPr lang="hr-HR" dirty="0" smtClean="0"/>
              <a:t>izvještaj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hr-HR" dirty="0" smtClean="0"/>
              <a:t> </a:t>
            </a:r>
            <a:r>
              <a:rPr lang="hr-HR" sz="2400" dirty="0" smtClean="0"/>
              <a:t>Bilanca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hr-HR" sz="2400" dirty="0"/>
              <a:t> </a:t>
            </a:r>
            <a:r>
              <a:rPr lang="hr-HR" sz="2400" dirty="0" smtClean="0"/>
              <a:t>Izvještaj </a:t>
            </a:r>
            <a:r>
              <a:rPr lang="hr-HR" sz="2400" dirty="0"/>
              <a:t>o prihodima i rashodima, primicima i </a:t>
            </a:r>
            <a:r>
              <a:rPr lang="hr-HR" sz="2400" dirty="0" smtClean="0"/>
              <a:t>izdacima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hr-HR" sz="2400" dirty="0"/>
              <a:t> </a:t>
            </a:r>
            <a:r>
              <a:rPr lang="hr-HR" sz="2400" dirty="0" smtClean="0"/>
              <a:t>Izvještaj </a:t>
            </a:r>
            <a:r>
              <a:rPr lang="hr-HR" sz="2400" dirty="0"/>
              <a:t>o promjenama u vrijednosti i obujmu imovine i </a:t>
            </a:r>
            <a:r>
              <a:rPr lang="hr-HR" sz="2400" dirty="0" smtClean="0"/>
              <a:t>obveza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hr-HR" sz="2400" dirty="0"/>
              <a:t> </a:t>
            </a:r>
            <a:r>
              <a:rPr lang="hr-HR" sz="2400" dirty="0" smtClean="0"/>
              <a:t>Izvještaj </a:t>
            </a:r>
            <a:r>
              <a:rPr lang="hr-HR" sz="2400" dirty="0"/>
              <a:t>o rashodima po </a:t>
            </a:r>
            <a:r>
              <a:rPr lang="hr-HR" sz="2400" dirty="0" smtClean="0"/>
              <a:t>funkcijskoj klasifikaciji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hr-HR" sz="2400" dirty="0"/>
              <a:t> </a:t>
            </a:r>
            <a:r>
              <a:rPr lang="hr-HR" sz="2400" dirty="0" smtClean="0"/>
              <a:t>Izvještaj </a:t>
            </a:r>
            <a:r>
              <a:rPr lang="hr-HR" sz="2400" dirty="0"/>
              <a:t>o </a:t>
            </a:r>
            <a:r>
              <a:rPr lang="hr-HR" sz="2400" dirty="0" smtClean="0"/>
              <a:t>obvezama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3739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</a:t>
            </a:r>
            <a:r>
              <a:rPr lang="hr-HR" sz="3200" dirty="0">
                <a:latin typeface="+mn-lt"/>
              </a:rPr>
              <a:t>br. 37/22)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1638" y="1778924"/>
            <a:ext cx="11104418" cy="38737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>
                <a:solidFill>
                  <a:srgbClr val="FF0000"/>
                </a:solidFill>
              </a:rPr>
              <a:t>Glavne promjene </a:t>
            </a:r>
            <a:r>
              <a:rPr lang="hr-HR" dirty="0" smtClean="0">
                <a:solidFill>
                  <a:srgbClr val="FF0000"/>
                </a:solidFill>
              </a:rPr>
              <a:t>:</a:t>
            </a:r>
          </a:p>
          <a:p>
            <a:pPr marL="0" indent="0" algn="just">
              <a:buNone/>
            </a:pPr>
            <a:endParaRPr lang="hr-HR" dirty="0" smtClean="0"/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uvedena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 i </a:t>
            </a:r>
            <a:r>
              <a:rPr lang="hr-HR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obveza izrade bilješki uz Izvještaj o obvezama </a:t>
            </a:r>
            <a:endParaRPr lang="hr-HR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hr-H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 bilješkama treba obrazložiti </a:t>
            </a:r>
            <a:r>
              <a:rPr lang="hr-H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razloge koji dovode do stanja dospjelih obveza i prekoračenja rokova plaćanja </a:t>
            </a:r>
            <a:r>
              <a:rPr lang="hr-H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obveza</a:t>
            </a:r>
            <a:endParaRPr lang="hr-H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35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br. 37/22)</a:t>
            </a:r>
            <a:endParaRPr lang="hr-HR" sz="32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1638" y="1778924"/>
            <a:ext cx="11104418" cy="46966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>
                <a:solidFill>
                  <a:srgbClr val="FF0000"/>
                </a:solidFill>
              </a:rPr>
              <a:t>Glavne promjene </a:t>
            </a:r>
            <a:r>
              <a:rPr lang="hr-HR" dirty="0" smtClean="0">
                <a:solidFill>
                  <a:srgbClr val="FF0000"/>
                </a:solidFill>
              </a:rPr>
              <a:t>:</a:t>
            </a:r>
          </a:p>
          <a:p>
            <a:pPr marL="0" indent="0" algn="just">
              <a:buNone/>
            </a:pPr>
            <a:endParaRPr lang="hr-HR" dirty="0" smtClean="0"/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ugrađene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 odredbe </a:t>
            </a: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vezano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 </a:t>
            </a:r>
            <a:r>
              <a:rPr lang="hr-HR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izvještavanje o dospjelim i nedospjelim potraživanjima i </a:t>
            </a:r>
            <a:r>
              <a:rPr lang="hr-HR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obvezama </a:t>
            </a: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(izvještaj Bilanca)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hr-H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Podaci o dospjelim i nedospjelim potraživanjima u obveznim analitičkim podacima prikazuju se u bruto iznosu odnosno ne umanjuju se za iznos ispravka </a:t>
            </a:r>
            <a:r>
              <a:rPr lang="hr-H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vrijednosti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hr-H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Potraživanja proračunskih korisnika za sredstva uplaćena na račun nadležnog proračuna smatraju se nedospjelim </a:t>
            </a:r>
            <a:r>
              <a:rPr lang="hr-H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potraživanjima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hr-H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Obveze proračuna za naplaćena sredstva proračunskog korisnika smatraju se nedospjelim </a:t>
            </a:r>
            <a:r>
              <a:rPr lang="hr-H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obvezama</a:t>
            </a:r>
            <a:endParaRPr lang="hr-H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38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br. 37/22)</a:t>
            </a:r>
            <a:endParaRPr lang="hr-HR" sz="32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1638" y="1778924"/>
            <a:ext cx="11104418" cy="46966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>
                <a:solidFill>
                  <a:srgbClr val="FF0000"/>
                </a:solidFill>
              </a:rPr>
              <a:t>Glavne promjene </a:t>
            </a:r>
            <a:r>
              <a:rPr lang="hr-HR" dirty="0" smtClean="0">
                <a:solidFill>
                  <a:srgbClr val="FF0000"/>
                </a:solidFill>
              </a:rPr>
              <a:t>:</a:t>
            </a:r>
          </a:p>
          <a:p>
            <a:pPr marL="0" indent="0" algn="just">
              <a:buNone/>
            </a:pPr>
            <a:endParaRPr lang="hr-HR" dirty="0" smtClean="0"/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ugrađene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 odredbe </a:t>
            </a: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vezano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 </a:t>
            </a: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sadržaj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bilješki uz </a:t>
            </a: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bilancu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hr-H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bilješkama </a:t>
            </a:r>
            <a:r>
              <a:rPr lang="hr-H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uz Bilancu potrebno je navesti podatke o vrijednosno značajnoj imovini i obvezama te objašnjenja o značajnim promjenama u stanju u odnosu na prethodno </a:t>
            </a:r>
            <a:r>
              <a:rPr lang="hr-H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razdoblje</a:t>
            </a:r>
          </a:p>
        </p:txBody>
      </p:sp>
    </p:spTree>
    <p:extLst>
      <p:ext uri="{BB962C8B-B14F-4D97-AF65-F5344CB8AC3E}">
        <p14:creationId xmlns:p14="http://schemas.microsoft.com/office/powerpoint/2010/main" val="53020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br. 37/2022)</a:t>
            </a:r>
            <a:endParaRPr lang="hr-HR" sz="32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83325" y="2344190"/>
            <a:ext cx="11179925" cy="30341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 smtClean="0">
                <a:solidFill>
                  <a:srgbClr val="FF0000"/>
                </a:solidFill>
              </a:rPr>
              <a:t>Primjena odredbi novog Pravilnika:</a:t>
            </a: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hr-HR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financijski izvještaji za izvještajno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razdoblje od 1. siječnja do 31. ožujka 2022.</a:t>
            </a:r>
            <a:endParaRPr lang="hr-H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03617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br. 37/2022)</a:t>
            </a:r>
            <a:endParaRPr lang="hr-HR" sz="3200" dirty="0">
              <a:latin typeface="+mn-lt"/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/>
          </p:nvPr>
        </p:nvGraphicFramePr>
        <p:xfrm>
          <a:off x="847899" y="2685009"/>
          <a:ext cx="10747763" cy="3671099"/>
        </p:xfrm>
        <a:graphic>
          <a:graphicData uri="http://schemas.openxmlformats.org/drawingml/2006/table">
            <a:tbl>
              <a:tblPr/>
              <a:tblGrid>
                <a:gridCol w="2668385">
                  <a:extLst>
                    <a:ext uri="{9D8B030D-6E8A-4147-A177-3AD203B41FA5}">
                      <a16:colId xmlns:a16="http://schemas.microsoft.com/office/drawing/2014/main" val="3575967988"/>
                    </a:ext>
                  </a:extLst>
                </a:gridCol>
                <a:gridCol w="4912230">
                  <a:extLst>
                    <a:ext uri="{9D8B030D-6E8A-4147-A177-3AD203B41FA5}">
                      <a16:colId xmlns:a16="http://schemas.microsoft.com/office/drawing/2014/main" val="859508845"/>
                    </a:ext>
                  </a:extLst>
                </a:gridCol>
                <a:gridCol w="1300424">
                  <a:extLst>
                    <a:ext uri="{9D8B030D-6E8A-4147-A177-3AD203B41FA5}">
                      <a16:colId xmlns:a16="http://schemas.microsoft.com/office/drawing/2014/main" val="1952200831"/>
                    </a:ext>
                  </a:extLst>
                </a:gridCol>
                <a:gridCol w="1866724">
                  <a:extLst>
                    <a:ext uri="{9D8B030D-6E8A-4147-A177-3AD203B41FA5}">
                      <a16:colId xmlns:a16="http://schemas.microsoft.com/office/drawing/2014/main" val="1334333057"/>
                    </a:ext>
                  </a:extLst>
                </a:gridCol>
              </a:tblGrid>
              <a:tr h="3562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hr-HR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Obveznik unosa izvještaja u </a:t>
                      </a:r>
                      <a:endParaRPr lang="hr-HR" sz="1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Aplikaciju </a:t>
                      </a:r>
                      <a:r>
                        <a:rPr lang="hr-HR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RKPFI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Financijski izvještaji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Rok predaje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Primatelj izvještaja u </a:t>
                      </a:r>
                      <a:r>
                        <a:rPr lang="hr-HR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Aplikaciji </a:t>
                      </a:r>
                      <a:r>
                        <a:rPr lang="hr-HR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RKPFI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5559520"/>
                  </a:ext>
                </a:extLst>
              </a:tr>
              <a:tr h="3562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proračunski korisnici državnog proračuna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prihodima i rashodima, primicima i izdacima (Obrazac: PR-RAS)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11. travnja 2022.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 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86991"/>
                  </a:ext>
                </a:extLst>
              </a:tr>
              <a:tr h="253443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obvezama (Obrazac: OBVEZE)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Nadležni razdjel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 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960116"/>
                  </a:ext>
                </a:extLst>
              </a:tr>
              <a:tr h="3616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razdjeli državnog proračuna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Konsolidirani izvještaj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obvezama (Obrazac: OBVEZE)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15. travnja 2022.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 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76783"/>
                  </a:ext>
                </a:extLst>
              </a:tr>
              <a:tr h="3562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proračunski korisnici proračuna jedinica lokalne i područne (regionalne) samouprave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prihodima i rashodima, primicima i izdacima (Obrazac: PR-RAS)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11. travnja 2022.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 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150481"/>
                  </a:ext>
                </a:extLst>
              </a:tr>
              <a:tr h="7125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jedinice lokalne i područne (regionalne) samouprave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prihodima i rashodima, primicima i izdacima (Obrazac: PR-RAS)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obvezama (Obrazac: OBVEZE)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Bilješke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11. travnja 2022.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(Obrazac: PR-RAS i Obrazac: OBVEZE)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070439"/>
                  </a:ext>
                </a:extLst>
              </a:tr>
              <a:tr h="7125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izvanproračunski korisnici državnog proračuna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prihodima i rashodima, primicima i izdacima (Obrazac: PR-RAS)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obvezama (Obrazac: OBVEZE)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Bilješke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20. travnja 2022.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 (Obrazac: PR-RAS i Obrazac: OBVEZE)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5600830"/>
                  </a:ext>
                </a:extLst>
              </a:tr>
              <a:tr h="3562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izvanproračunski korisnici proračuna jedinica lokalne i područne (regionalne) samouprave 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139065" algn="l"/>
                          <a:tab pos="1398905" algn="l"/>
                        </a:tabLs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Izvještaj o prihodima i rashodima, primicima i izdacima (Obrazac: PR-RAS)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20. travnja 2022.</a:t>
                      </a:r>
                      <a:endParaRPr lang="hr-H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800"/>
                        <a:buFont typeface="Wingdings" panose="05000000000000000000" pitchFamily="2" charset="2"/>
                        <a:buChar char=""/>
                        <a:tabLst>
                          <a:tab pos="228600" algn="l"/>
                        </a:tabLst>
                      </a:pPr>
                      <a:r>
                        <a:rPr lang="hr-H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MFIN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81" marR="676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394519"/>
                  </a:ext>
                </a:extLst>
              </a:tr>
            </a:tbl>
          </a:graphicData>
        </a:graphic>
      </p:graphicFrame>
      <p:sp>
        <p:nvSpPr>
          <p:cNvPr id="5" name="Rezervirano mjesto sadržaja 2"/>
          <p:cNvSpPr txBox="1">
            <a:spLocks/>
          </p:cNvSpPr>
          <p:nvPr/>
        </p:nvSpPr>
        <p:spPr>
          <a:xfrm>
            <a:off x="291638" y="1778924"/>
            <a:ext cx="11104418" cy="681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dirty="0" smtClean="0">
                <a:solidFill>
                  <a:srgbClr val="FF0000"/>
                </a:solidFill>
              </a:rPr>
              <a:t>Financijski izvještaji za izvještajno razdoblje 01.siječnja do 31. ožujka 2022.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0886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Autofit/>
          </a:bodyPr>
          <a:lstStyle/>
          <a:p>
            <a:r>
              <a:rPr lang="hr-HR" sz="2800" b="1" dirty="0">
                <a:solidFill>
                  <a:schemeClr val="accent5"/>
                </a:solidFill>
              </a:rPr>
              <a:t>Okružnica o sastavljanju i predaji financijskih izvještaja proračuna, proračunskih i izvanproračunskih korisnika državnog proračuna te proračunskih i izvanproračunskih korisnika proračuna jedinica lokalne i područne (regionalne) samouprave za razdoblje od 1. siječnja do 31. ožujka 2022.</a:t>
            </a:r>
            <a:br>
              <a:rPr lang="hr-HR" sz="2800" b="1" dirty="0">
                <a:solidFill>
                  <a:schemeClr val="accent5"/>
                </a:solidFill>
              </a:rPr>
            </a:br>
            <a:endParaRPr lang="hr-HR" sz="2800" b="1" dirty="0">
              <a:solidFill>
                <a:schemeClr val="accent5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165260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hr-HR" dirty="0" smtClean="0"/>
              <a:t>Škole </a:t>
            </a:r>
            <a:r>
              <a:rPr lang="hr-HR" dirty="0"/>
              <a:t>sastavljaju isključivo Izvještaj o prihodima i rashodima, primicima </a:t>
            </a:r>
            <a:r>
              <a:rPr lang="hr-HR" dirty="0" smtClean="0"/>
              <a:t>i izdacima </a:t>
            </a:r>
            <a:r>
              <a:rPr lang="hr-HR" dirty="0"/>
              <a:t>na </a:t>
            </a:r>
            <a:r>
              <a:rPr lang="hr-HR" dirty="0" smtClean="0"/>
              <a:t>obrascu </a:t>
            </a:r>
            <a:r>
              <a:rPr lang="hr-HR" dirty="0"/>
              <a:t>PR-RAS</a:t>
            </a:r>
          </a:p>
          <a:p>
            <a:pPr algn="just"/>
            <a:r>
              <a:rPr lang="hr-HR" dirty="0" smtClean="0"/>
              <a:t>Predaje </a:t>
            </a:r>
            <a:r>
              <a:rPr lang="hr-HR" dirty="0"/>
              <a:t>se </a:t>
            </a:r>
            <a:r>
              <a:rPr lang="hr-HR" dirty="0" smtClean="0"/>
              <a:t>Ministarstvu financija putem aplikacije RKPFI</a:t>
            </a:r>
            <a:endParaRPr lang="hr-HR" dirty="0"/>
          </a:p>
          <a:p>
            <a:pPr algn="just"/>
            <a:r>
              <a:rPr lang="hr-HR" dirty="0" smtClean="0"/>
              <a:t>Rok </a:t>
            </a:r>
            <a:r>
              <a:rPr lang="hr-HR" dirty="0"/>
              <a:t>predaje financijskog izvještaja za razdoblje 1. siječnja do 31. ožujka </a:t>
            </a:r>
            <a:r>
              <a:rPr lang="hr-HR" dirty="0" smtClean="0"/>
              <a:t>2022. - </a:t>
            </a:r>
            <a:r>
              <a:rPr lang="hr-HR" b="1" dirty="0" smtClean="0"/>
              <a:t>11. </a:t>
            </a:r>
            <a:r>
              <a:rPr lang="hr-HR" b="1" dirty="0"/>
              <a:t>travnja </a:t>
            </a:r>
            <a:r>
              <a:rPr lang="hr-HR" b="1" dirty="0" smtClean="0"/>
              <a:t>2022.</a:t>
            </a:r>
            <a:endParaRPr lang="hr-HR" b="1" dirty="0"/>
          </a:p>
          <a:p>
            <a:pPr algn="just"/>
            <a:r>
              <a:rPr lang="hr-HR" dirty="0" smtClean="0"/>
              <a:t>Škole </a:t>
            </a:r>
            <a:r>
              <a:rPr lang="hr-HR" dirty="0"/>
              <a:t>ne sastavljaju: Izvještaj o obvezama i Bilješke</a:t>
            </a:r>
          </a:p>
        </p:txBody>
      </p:sp>
    </p:spTree>
    <p:extLst>
      <p:ext uri="{BB962C8B-B14F-4D97-AF65-F5344CB8AC3E}">
        <p14:creationId xmlns:p14="http://schemas.microsoft.com/office/powerpoint/2010/main" val="2276425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sz="4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PITANJA</a:t>
            </a:r>
            <a:r>
              <a:rPr lang="hr-HR" dirty="0" smtClean="0"/>
              <a:t> </a:t>
            </a:r>
            <a:r>
              <a:rPr lang="hr-HR" sz="4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</a:t>
            </a:r>
            <a:r>
              <a:rPr lang="hr-HR" dirty="0" smtClean="0"/>
              <a:t> </a:t>
            </a:r>
            <a:r>
              <a:rPr lang="hr-HR" sz="4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ODGOVORI</a:t>
            </a:r>
          </a:p>
        </p:txBody>
      </p:sp>
    </p:spTree>
    <p:extLst>
      <p:ext uri="{BB962C8B-B14F-4D97-AF65-F5344CB8AC3E}">
        <p14:creationId xmlns:p14="http://schemas.microsoft.com/office/powerpoint/2010/main" val="23834914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hr-HR" sz="2800" b="1" dirty="0" smtClean="0">
                <a:solidFill>
                  <a:schemeClr val="accent5"/>
                </a:solidFill>
              </a:rPr>
              <a:t>Tko u slučaju spriječenosti </a:t>
            </a:r>
            <a:r>
              <a:rPr lang="hr-HR" sz="2800" b="1" dirty="0">
                <a:solidFill>
                  <a:schemeClr val="accent5"/>
                </a:solidFill>
              </a:rPr>
              <a:t>zakonskog predstavnika (koji je upisan kao zakonski predstavnik u registar proračunskog korisnika) </a:t>
            </a:r>
            <a:r>
              <a:rPr lang="hr-HR" sz="2800" b="1" dirty="0" smtClean="0">
                <a:solidFill>
                  <a:schemeClr val="accent5"/>
                </a:solidFill>
              </a:rPr>
              <a:t>potpisuje financijske izvještaje? </a:t>
            </a:r>
            <a:r>
              <a:rPr lang="hr-HR" sz="2800" b="1" dirty="0">
                <a:solidFill>
                  <a:schemeClr val="accent5"/>
                </a:solidFill>
              </a:rPr>
              <a:t>Dakle, </a:t>
            </a:r>
            <a:r>
              <a:rPr lang="hr-HR" sz="2800" b="1" dirty="0" smtClean="0">
                <a:solidFill>
                  <a:schemeClr val="accent5"/>
                </a:solidFill>
              </a:rPr>
              <a:t>ako na </a:t>
            </a:r>
            <a:r>
              <a:rPr lang="hr-HR" sz="2800" b="1" dirty="0">
                <a:solidFill>
                  <a:schemeClr val="accent5"/>
                </a:solidFill>
              </a:rPr>
              <a:t>referentnoj stranici </a:t>
            </a:r>
            <a:r>
              <a:rPr lang="hr-HR" sz="2800" b="1" dirty="0" smtClean="0">
                <a:solidFill>
                  <a:schemeClr val="accent5"/>
                </a:solidFill>
              </a:rPr>
              <a:t>upišemo </a:t>
            </a:r>
            <a:r>
              <a:rPr lang="hr-HR" sz="2800" b="1" dirty="0">
                <a:solidFill>
                  <a:schemeClr val="accent5"/>
                </a:solidFill>
              </a:rPr>
              <a:t>ime i prezime </a:t>
            </a:r>
            <a:r>
              <a:rPr lang="hr-HR" sz="2800" b="1" dirty="0" smtClean="0">
                <a:solidFill>
                  <a:schemeClr val="accent5"/>
                </a:solidFill>
              </a:rPr>
              <a:t>ravnatelja (zakonskog predstavnika), tko može potpisati izvještaje </a:t>
            </a:r>
            <a:r>
              <a:rPr lang="hr-HR" sz="2800" b="1" dirty="0">
                <a:solidFill>
                  <a:schemeClr val="accent5"/>
                </a:solidFill>
              </a:rPr>
              <a:t>uz kraticu -</a:t>
            </a:r>
            <a:r>
              <a:rPr lang="hr-HR" sz="2800" b="1" dirty="0" err="1">
                <a:solidFill>
                  <a:schemeClr val="accent5"/>
                </a:solidFill>
              </a:rPr>
              <a:t>u.z</a:t>
            </a:r>
            <a:r>
              <a:rPr lang="hr-HR" sz="2800" b="1" dirty="0">
                <a:solidFill>
                  <a:schemeClr val="accent5"/>
                </a:solidFill>
              </a:rPr>
              <a:t>. ili </a:t>
            </a:r>
            <a:r>
              <a:rPr lang="hr-HR" sz="2800" b="1" dirty="0" err="1">
                <a:solidFill>
                  <a:schemeClr val="accent5"/>
                </a:solidFill>
              </a:rPr>
              <a:t>p.o</a:t>
            </a:r>
            <a:r>
              <a:rPr lang="hr-HR" sz="2800" b="1" dirty="0" smtClean="0">
                <a:solidFill>
                  <a:schemeClr val="accent5"/>
                </a:solidFill>
              </a:rPr>
              <a:t>.?</a:t>
            </a:r>
            <a:endParaRPr lang="hr-HR" sz="2800" b="1" dirty="0">
              <a:solidFill>
                <a:schemeClr val="accent5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159725"/>
            <a:ext cx="10515600" cy="4632961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dirty="0" smtClean="0">
                <a:ea typeface="+mj-ea"/>
                <a:cs typeface="+mj-cs"/>
              </a:rPr>
              <a:t>Čl. </a:t>
            </a:r>
            <a:r>
              <a:rPr lang="hr-HR" dirty="0">
                <a:ea typeface="+mj-ea"/>
                <a:cs typeface="+mj-cs"/>
              </a:rPr>
              <a:t>135. st. </a:t>
            </a:r>
            <a:r>
              <a:rPr lang="hr-HR" dirty="0" smtClean="0">
                <a:ea typeface="+mj-ea"/>
                <a:cs typeface="+mj-cs"/>
              </a:rPr>
              <a:t>4. Zakona </a:t>
            </a:r>
            <a:r>
              <a:rPr lang="hr-HR" dirty="0">
                <a:ea typeface="+mj-ea"/>
                <a:cs typeface="+mj-cs"/>
              </a:rPr>
              <a:t>o </a:t>
            </a:r>
            <a:r>
              <a:rPr lang="hr-HR" dirty="0" smtClean="0">
                <a:ea typeface="+mj-ea"/>
                <a:cs typeface="+mj-cs"/>
              </a:rPr>
              <a:t>proračunu propisuje</a:t>
            </a:r>
            <a:r>
              <a:rPr lang="hr-HR" dirty="0">
                <a:ea typeface="+mj-ea"/>
                <a:cs typeface="+mj-cs"/>
              </a:rPr>
              <a:t>:</a:t>
            </a:r>
          </a:p>
          <a:p>
            <a:pPr marL="0" indent="0" algn="just">
              <a:buNone/>
            </a:pPr>
            <a:r>
              <a:rPr lang="hr-HR" dirty="0" smtClean="0">
                <a:ea typeface="+mj-ea"/>
                <a:cs typeface="+mj-cs"/>
              </a:rPr>
              <a:t>	"</a:t>
            </a:r>
            <a:r>
              <a:rPr lang="hr-HR" b="1" dirty="0">
                <a:ea typeface="+mj-ea"/>
                <a:cs typeface="+mj-cs"/>
              </a:rPr>
              <a:t>Odgovorna osoba </a:t>
            </a:r>
            <a:r>
              <a:rPr lang="hr-HR" dirty="0">
                <a:ea typeface="+mj-ea"/>
                <a:cs typeface="+mj-cs"/>
              </a:rPr>
              <a:t>jedinice lokalne i područne (regionalne) </a:t>
            </a:r>
            <a:r>
              <a:rPr lang="hr-HR" dirty="0" smtClean="0">
                <a:ea typeface="+mj-ea"/>
                <a:cs typeface="+mj-cs"/>
              </a:rPr>
              <a:t>	samouprave </a:t>
            </a:r>
            <a:r>
              <a:rPr lang="hr-HR" dirty="0">
                <a:ea typeface="+mj-ea"/>
                <a:cs typeface="+mj-cs"/>
              </a:rPr>
              <a:t>i proračunskog korisnika te izvanproračunskog </a:t>
            </a:r>
            <a:r>
              <a:rPr lang="hr-HR" dirty="0" smtClean="0">
                <a:ea typeface="+mj-ea"/>
                <a:cs typeface="+mj-cs"/>
              </a:rPr>
              <a:t>	korisnika </a:t>
            </a:r>
            <a:r>
              <a:rPr lang="hr-HR" dirty="0">
                <a:ea typeface="+mj-ea"/>
                <a:cs typeface="+mj-cs"/>
              </a:rPr>
              <a:t>ili </a:t>
            </a:r>
            <a:r>
              <a:rPr lang="hr-HR" b="1" dirty="0">
                <a:ea typeface="+mj-ea"/>
                <a:cs typeface="+mj-cs"/>
              </a:rPr>
              <a:t>osoba koju ona ovlasti </a:t>
            </a:r>
            <a:r>
              <a:rPr lang="hr-HR" dirty="0">
                <a:ea typeface="+mj-ea"/>
                <a:cs typeface="+mj-cs"/>
              </a:rPr>
              <a:t>potpisuje financijske izvještaje </a:t>
            </a:r>
            <a:r>
              <a:rPr lang="hr-HR" dirty="0" smtClean="0">
                <a:ea typeface="+mj-ea"/>
                <a:cs typeface="+mj-cs"/>
              </a:rPr>
              <a:t>	i odgovorna </a:t>
            </a:r>
            <a:r>
              <a:rPr lang="hr-HR" dirty="0">
                <a:ea typeface="+mj-ea"/>
                <a:cs typeface="+mj-cs"/>
              </a:rPr>
              <a:t>je za njihovo podnošenje."</a:t>
            </a:r>
          </a:p>
          <a:p>
            <a:pPr algn="just"/>
            <a:r>
              <a:rPr lang="hr-HR" dirty="0" smtClean="0">
                <a:ea typeface="+mj-ea"/>
                <a:cs typeface="+mj-cs"/>
              </a:rPr>
              <a:t>Navedeno znači: </a:t>
            </a:r>
            <a:r>
              <a:rPr lang="hr-HR" dirty="0">
                <a:ea typeface="+mj-ea"/>
                <a:cs typeface="+mj-cs"/>
              </a:rPr>
              <a:t>zakonski </a:t>
            </a:r>
            <a:r>
              <a:rPr lang="hr-HR" dirty="0" smtClean="0">
                <a:ea typeface="+mj-ea"/>
                <a:cs typeface="+mj-cs"/>
              </a:rPr>
              <a:t>predstavnik je u </a:t>
            </a:r>
            <a:r>
              <a:rPr lang="hr-HR" dirty="0">
                <a:ea typeface="+mj-ea"/>
                <a:cs typeface="+mj-cs"/>
              </a:rPr>
              <a:t>obvezi </a:t>
            </a:r>
            <a:r>
              <a:rPr lang="hr-HR" b="1" dirty="0">
                <a:ea typeface="+mj-ea"/>
                <a:cs typeface="+mj-cs"/>
              </a:rPr>
              <a:t>ovlastiti (opunomoćiti)</a:t>
            </a:r>
            <a:r>
              <a:rPr lang="hr-HR" dirty="0">
                <a:ea typeface="+mj-ea"/>
                <a:cs typeface="+mj-cs"/>
              </a:rPr>
              <a:t> osobu koja bi bila odgovorna za potpisivanje financijskih izvještaja u slučaju </a:t>
            </a:r>
            <a:r>
              <a:rPr lang="hr-HR" dirty="0" smtClean="0">
                <a:ea typeface="+mj-ea"/>
                <a:cs typeface="+mj-cs"/>
              </a:rPr>
              <a:t>spriječenosti (posebnom </a:t>
            </a:r>
            <a:r>
              <a:rPr lang="hr-HR" dirty="0">
                <a:ea typeface="+mj-ea"/>
                <a:cs typeface="+mj-cs"/>
              </a:rPr>
              <a:t>odlukom </a:t>
            </a:r>
            <a:r>
              <a:rPr lang="hr-HR" dirty="0" smtClean="0">
                <a:ea typeface="+mj-ea"/>
                <a:cs typeface="+mj-cs"/>
              </a:rPr>
              <a:t>a </a:t>
            </a:r>
            <a:r>
              <a:rPr lang="hr-HR" dirty="0">
                <a:ea typeface="+mj-ea"/>
                <a:cs typeface="+mj-cs"/>
              </a:rPr>
              <a:t>u skladu s aktima o unutarnjem </a:t>
            </a:r>
            <a:r>
              <a:rPr lang="hr-HR" dirty="0" smtClean="0">
                <a:ea typeface="+mj-ea"/>
                <a:cs typeface="+mj-cs"/>
              </a:rPr>
              <a:t>ustrojstvu)</a:t>
            </a:r>
            <a:endParaRPr lang="hr-HR" dirty="0">
              <a:ea typeface="+mj-ea"/>
              <a:cs typeface="+mj-cs"/>
            </a:endParaRPr>
          </a:p>
          <a:p>
            <a:pPr algn="just"/>
            <a:r>
              <a:rPr lang="hr-HR" dirty="0">
                <a:ea typeface="+mj-ea"/>
                <a:cs typeface="+mj-cs"/>
              </a:rPr>
              <a:t>Potpis zamjenika nije dovoljan bez da je zakonski predstavnik prenio svoje ovlasti na </a:t>
            </a:r>
            <a:r>
              <a:rPr lang="hr-HR" dirty="0" smtClean="0">
                <a:ea typeface="+mj-ea"/>
                <a:cs typeface="+mj-cs"/>
              </a:rPr>
              <a:t>zamjenika</a:t>
            </a:r>
            <a:endParaRPr lang="hr-HR" dirty="0">
              <a:ea typeface="+mj-ea"/>
              <a:cs typeface="+mj-cs"/>
            </a:endParaRPr>
          </a:p>
          <a:p>
            <a:endParaRPr lang="hr-HR" b="1" dirty="0">
              <a:solidFill>
                <a:schemeClr val="accent5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091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78D96FED-B9C8-4DFD-A63C-635C1DB75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7781" y="452846"/>
            <a:ext cx="11560028" cy="6331131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altLang="sr-Latn-RS" dirty="0" smtClean="0">
                <a:solidFill>
                  <a:schemeClr val="accent5"/>
                </a:solidFill>
              </a:rPr>
              <a:t>Novi Zakon </a:t>
            </a:r>
            <a:r>
              <a:rPr lang="hr-HR" altLang="sr-Latn-RS" dirty="0">
                <a:solidFill>
                  <a:schemeClr val="accent5"/>
                </a:solidFill>
              </a:rPr>
              <a:t>o proračunu (NN, br. </a:t>
            </a:r>
            <a:r>
              <a:rPr lang="hr-HR" altLang="sr-Latn-RS" dirty="0" smtClean="0">
                <a:solidFill>
                  <a:schemeClr val="accent5"/>
                </a:solidFill>
              </a:rPr>
              <a:t>144/21)</a:t>
            </a:r>
            <a:endParaRPr lang="hr-HR" altLang="sr-Latn-RS" dirty="0">
              <a:solidFill>
                <a:schemeClr val="accent5"/>
              </a:solidFill>
            </a:endParaRPr>
          </a:p>
          <a:p>
            <a:pPr algn="just"/>
            <a:r>
              <a:rPr lang="hr-HR" altLang="sr-Latn-RS" dirty="0" smtClean="0">
                <a:solidFill>
                  <a:schemeClr val="accent5"/>
                </a:solidFill>
                <a:cs typeface="Arial" panose="020B0604020202020204" pitchFamily="34" charset="0"/>
              </a:rPr>
              <a:t>Novi </a:t>
            </a:r>
            <a:r>
              <a:rPr lang="hr-HR" altLang="sr-Latn-RS" dirty="0">
                <a:solidFill>
                  <a:schemeClr val="accent5"/>
                </a:solidFill>
              </a:rPr>
              <a:t>Pravilnik o financijskom izvještavanju u proračunskom računovodstvu (NN, br. </a:t>
            </a:r>
            <a:r>
              <a:rPr lang="hr-HR" altLang="sr-Latn-RS" dirty="0" smtClean="0">
                <a:solidFill>
                  <a:schemeClr val="accent5"/>
                </a:solidFill>
              </a:rPr>
              <a:t>37/22</a:t>
            </a:r>
            <a:r>
              <a:rPr lang="hr-HR" altLang="sr-Latn-RS" dirty="0">
                <a:solidFill>
                  <a:schemeClr val="accent5"/>
                </a:solidFill>
              </a:rPr>
              <a:t>)</a:t>
            </a:r>
            <a:endParaRPr lang="hr-HR" altLang="sr-Latn-RS" dirty="0" smtClean="0">
              <a:solidFill>
                <a:schemeClr val="accent5"/>
              </a:solidFill>
            </a:endParaRPr>
          </a:p>
          <a:p>
            <a:pPr algn="just"/>
            <a:r>
              <a:rPr lang="hr-HR" altLang="sr-Latn-RS" dirty="0">
                <a:solidFill>
                  <a:schemeClr val="accent5"/>
                </a:solidFill>
              </a:rPr>
              <a:t>Okružnica o sastavljanju i predaji financijskih izvještaja proračuna, proračunskih i izvanproračunskih korisnika državnog proračuna te proračunskih i izvanproračunskih korisnika proračuna jedinica lokalne i područne (regionalne) samouprave za razdoblje od 1. siječnja do 31. ožujka 2022</a:t>
            </a:r>
            <a:r>
              <a:rPr lang="hr-HR" altLang="sr-Latn-RS" dirty="0" smtClean="0">
                <a:solidFill>
                  <a:schemeClr val="accent5"/>
                </a:solidFill>
              </a:rPr>
              <a:t>.</a:t>
            </a:r>
          </a:p>
          <a:p>
            <a:pPr marL="0" indent="0" algn="just">
              <a:buNone/>
            </a:pPr>
            <a:endParaRPr lang="hr-HR" altLang="sr-Latn-RS" sz="2200" dirty="0" smtClean="0">
              <a:cs typeface="Arial" panose="020B0604020202020204" pitchFamily="34" charset="0"/>
            </a:endParaRPr>
          </a:p>
          <a:p>
            <a:pPr marL="342900" lvl="1" indent="-342900" algn="just"/>
            <a:r>
              <a:rPr lang="hr-HR" altLang="sr-Latn-RS" sz="2200" dirty="0">
                <a:cs typeface="Arial" panose="020B0604020202020204" pitchFamily="34" charset="0"/>
              </a:rPr>
              <a:t>Pravilnik o proračunskom računovodstvu i Računskom planu </a:t>
            </a:r>
            <a:r>
              <a:rPr lang="hr-HR" altLang="sr-Latn-RS" sz="2200" dirty="0" smtClean="0">
                <a:cs typeface="Arial" panose="020B0604020202020204" pitchFamily="34" charset="0"/>
              </a:rPr>
              <a:t>(NN, </a:t>
            </a:r>
            <a:r>
              <a:rPr lang="hr-HR" altLang="sr-Latn-RS" sz="2200" dirty="0">
                <a:cs typeface="Arial" panose="020B0604020202020204" pitchFamily="34" charset="0"/>
              </a:rPr>
              <a:t>br. 124/14, 115/15, 87/16, 3/18, 126/19 i 108/20) </a:t>
            </a:r>
          </a:p>
          <a:p>
            <a:pPr marL="342900" lvl="1" indent="-342900" algn="just"/>
            <a:r>
              <a:rPr lang="hr-HR" altLang="sr-Latn-RS" sz="2200" dirty="0" smtClean="0">
                <a:cs typeface="Arial" panose="020B0604020202020204" pitchFamily="34" charset="0"/>
              </a:rPr>
              <a:t>Pravilnik</a:t>
            </a:r>
            <a:r>
              <a:rPr lang="en-GB" altLang="sr-Latn-RS" sz="2200" dirty="0" smtClean="0">
                <a:cs typeface="Arial" panose="020B0604020202020204" pitchFamily="34" charset="0"/>
              </a:rPr>
              <a:t> </a:t>
            </a:r>
            <a:r>
              <a:rPr lang="en-GB" altLang="sr-Latn-RS" sz="2200" dirty="0">
                <a:cs typeface="Arial" panose="020B0604020202020204" pitchFamily="34" charset="0"/>
              </a:rPr>
              <a:t>o </a:t>
            </a:r>
            <a:r>
              <a:rPr lang="hr-HR" altLang="sr-Latn-RS" sz="2200" dirty="0">
                <a:cs typeface="Arial" panose="020B0604020202020204" pitchFamily="34" charset="0"/>
              </a:rPr>
              <a:t>utvrđivanju proračunskih i izvanproračunskih korisnika državnog proračuna i proračunskih i izvanproračunskih korisnika proračuna JLP(R)S te o načinu vođenja Registra proračunskih i izvanproračunskih korisnika</a:t>
            </a:r>
            <a:r>
              <a:rPr lang="en-GB" altLang="sr-Latn-RS" sz="2200" dirty="0">
                <a:cs typeface="Arial" panose="020B0604020202020204" pitchFamily="34" charset="0"/>
              </a:rPr>
              <a:t> </a:t>
            </a:r>
            <a:r>
              <a:rPr lang="hr-HR" altLang="sr-Latn-RS" sz="2200" dirty="0">
                <a:cs typeface="Arial" panose="020B0604020202020204" pitchFamily="34" charset="0"/>
              </a:rPr>
              <a:t>(NN, </a:t>
            </a:r>
            <a:r>
              <a:rPr lang="en-GB" altLang="sr-Latn-RS" sz="2200" dirty="0" err="1">
                <a:cs typeface="Arial" panose="020B0604020202020204" pitchFamily="34" charset="0"/>
              </a:rPr>
              <a:t>br</a:t>
            </a:r>
            <a:r>
              <a:rPr lang="hr-HR" altLang="sr-Latn-RS" sz="2200" dirty="0">
                <a:cs typeface="Arial" panose="020B0604020202020204" pitchFamily="34" charset="0"/>
              </a:rPr>
              <a:t>. 128/09, </a:t>
            </a:r>
            <a:r>
              <a:rPr lang="hr-HR" altLang="sr-Latn-RS" sz="2200" dirty="0" smtClean="0">
                <a:cs typeface="Arial" panose="020B0604020202020204" pitchFamily="34" charset="0"/>
              </a:rPr>
              <a:t>142/14, 23/19 i 83/21)</a:t>
            </a:r>
            <a:endParaRPr lang="hr-HR" altLang="sr-Latn-RS" sz="2200" dirty="0">
              <a:cs typeface="Arial" panose="020B0604020202020204" pitchFamily="34" charset="0"/>
            </a:endParaRPr>
          </a:p>
          <a:p>
            <a:pPr marL="342900" lvl="1" indent="-342900" algn="just"/>
            <a:r>
              <a:rPr lang="hr-HR" altLang="sr-Latn-RS" sz="2200" dirty="0" smtClean="0">
                <a:cs typeface="Arial" panose="020B0604020202020204" pitchFamily="34" charset="0"/>
              </a:rPr>
              <a:t>Pravilnik o proračunskim klasifikacijama (NN</a:t>
            </a:r>
            <a:r>
              <a:rPr lang="hr-HR" altLang="sr-Latn-RS" sz="2200" dirty="0">
                <a:cs typeface="Arial" panose="020B0604020202020204" pitchFamily="34" charset="0"/>
              </a:rPr>
              <a:t>, </a:t>
            </a:r>
            <a:r>
              <a:rPr lang="hr-HR" altLang="sr-Latn-RS" sz="2200" dirty="0" smtClean="0">
                <a:cs typeface="Arial" panose="020B0604020202020204" pitchFamily="34" charset="0"/>
              </a:rPr>
              <a:t>br. 26/10, 120/13 i 1/20)</a:t>
            </a:r>
            <a:endParaRPr lang="hr-HR" altLang="sr-Latn-RS" sz="2200" dirty="0">
              <a:cs typeface="Arial" panose="020B0604020202020204" pitchFamily="34" charset="0"/>
            </a:endParaRPr>
          </a:p>
          <a:p>
            <a:pPr algn="just"/>
            <a:r>
              <a:rPr lang="hr-HR" altLang="sr-Latn-RS" sz="2200" dirty="0"/>
              <a:t>Naputak o načinu uplaćivanja prihoda proračuna, obveznih doprinosa te prihoda za financiranje drugih javnih potreba u 2022. godini </a:t>
            </a:r>
            <a:r>
              <a:rPr lang="hr-HR" altLang="sr-Latn-RS" sz="2200" dirty="0" smtClean="0"/>
              <a:t>(NN, br</a:t>
            </a:r>
            <a:r>
              <a:rPr lang="hr-HR" altLang="sr-Latn-RS" sz="2200" dirty="0"/>
              <a:t>. </a:t>
            </a:r>
            <a:r>
              <a:rPr lang="hr-HR" altLang="sr-Latn-RS" sz="2200" dirty="0" smtClean="0"/>
              <a:t>15/22 i 18/22)</a:t>
            </a:r>
            <a:endParaRPr lang="hr-HR" altLang="sr-Latn-RS" sz="2200" dirty="0">
              <a:cs typeface="Arial" panose="020B0604020202020204" pitchFamily="34" charset="0"/>
            </a:endParaRPr>
          </a:p>
          <a:p>
            <a:endParaRPr lang="hr-HR" altLang="sr-Latn-RS" dirty="0"/>
          </a:p>
        </p:txBody>
      </p:sp>
      <p:sp>
        <p:nvSpPr>
          <p:cNvPr id="4100" name="Slide Number Placeholder 1">
            <a:extLst>
              <a:ext uri="{FF2B5EF4-FFF2-40B4-BE49-F238E27FC236}">
                <a16:creationId xmlns:a16="http://schemas.microsoft.com/office/drawing/2014/main" id="{30EA3D51-92B6-4615-BDE2-ACC3E285A4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C94BE6-D5F4-421A-B1ED-C1AC8C1E6BDF}" type="slidenum">
              <a:rPr lang="hr-HR" altLang="sr-Latn-RS" sz="100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hr-HR" altLang="sr-Latn-RS" sz="100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334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37902" y="365760"/>
            <a:ext cx="10970623" cy="56892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 smtClean="0"/>
              <a:t>Novi Pravilnik o financijskom izvještavanju u proračunskom računovodstvu</a:t>
            </a:r>
          </a:p>
          <a:p>
            <a:pPr marL="0" indent="0" algn="just">
              <a:buNone/>
            </a:pPr>
            <a:r>
              <a:rPr lang="hr-HR" dirty="0" smtClean="0"/>
              <a:t>Čl. </a:t>
            </a:r>
            <a:r>
              <a:rPr lang="hr-HR" dirty="0"/>
              <a:t>4.</a:t>
            </a:r>
          </a:p>
          <a:p>
            <a:pPr marL="457200" lvl="1" indent="0" algn="just">
              <a:buNone/>
            </a:pPr>
            <a:r>
              <a:rPr lang="hr-HR" sz="2800" dirty="0"/>
              <a:t>(1) Za </a:t>
            </a:r>
            <a:r>
              <a:rPr lang="hr-HR" sz="2800" b="1" dirty="0"/>
              <a:t>sastavljanje financijskih izvještaja u skladu s pravilima proračunskog računovodstva </a:t>
            </a:r>
            <a:r>
              <a:rPr lang="hr-HR" sz="2800" dirty="0"/>
              <a:t>odgovorna je osoba koja rukovodi službom računovodstva proračuna, proračunskog te izvanproračunskog korisnika ili osoba kojoj je povjereno vođenje računovodstva.</a:t>
            </a:r>
          </a:p>
          <a:p>
            <a:pPr marL="457200" lvl="1" indent="0" algn="just">
              <a:buNone/>
            </a:pPr>
            <a:r>
              <a:rPr lang="hr-HR" sz="2800" dirty="0"/>
              <a:t>(2) </a:t>
            </a:r>
            <a:r>
              <a:rPr lang="hr-HR" sz="2800" b="1" dirty="0"/>
              <a:t>Odgovorna osoba </a:t>
            </a:r>
            <a:r>
              <a:rPr lang="hr-HR" sz="2800" dirty="0"/>
              <a:t>proračuna, proračunskog te izvanproračunskog korisnika ili osoba koju ona ovlasti potpisuje financijske izvještaje i </a:t>
            </a:r>
            <a:r>
              <a:rPr lang="hr-HR" sz="2800" b="1" dirty="0"/>
              <a:t>odgovorna je za njihovo podnošenje</a:t>
            </a:r>
            <a:r>
              <a:rPr lang="hr-HR" sz="2800" dirty="0"/>
              <a:t>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15474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hr-HR" sz="2800" b="1" dirty="0" smtClean="0">
                <a:solidFill>
                  <a:schemeClr val="accent5"/>
                </a:solidFill>
              </a:rPr>
              <a:t>Na kojem računu se evidentira izdavanje </a:t>
            </a:r>
            <a:r>
              <a:rPr lang="hr-HR" sz="2800" b="1" dirty="0">
                <a:solidFill>
                  <a:schemeClr val="accent5"/>
                </a:solidFill>
              </a:rPr>
              <a:t>Fina poslovnog digitalnog certifikata na kripto uređaju s ugovorenim e-ovlaštenjima za potrebe pristupa e-uslugama </a:t>
            </a:r>
            <a:r>
              <a:rPr lang="hr-HR" sz="2800" b="1" dirty="0" smtClean="0">
                <a:solidFill>
                  <a:schemeClr val="accent5"/>
                </a:solidFill>
              </a:rPr>
              <a:t>zbog </a:t>
            </a:r>
            <a:r>
              <a:rPr lang="hr-HR" sz="2800" b="1" dirty="0">
                <a:solidFill>
                  <a:schemeClr val="accent5"/>
                </a:solidFill>
              </a:rPr>
              <a:t>potrebe pristupa novoj aplikaciji RKPFI vezano uz predaju </a:t>
            </a:r>
            <a:r>
              <a:rPr lang="hr-HR" sz="2800" b="1" dirty="0" smtClean="0">
                <a:solidFill>
                  <a:schemeClr val="accent5"/>
                </a:solidFill>
              </a:rPr>
              <a:t>financijskih izvještaja?</a:t>
            </a:r>
            <a:endParaRPr lang="hr-HR" sz="2800" b="1" dirty="0">
              <a:solidFill>
                <a:schemeClr val="accent5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hr-HR" dirty="0" smtClean="0"/>
          </a:p>
          <a:p>
            <a:pPr algn="just"/>
            <a:r>
              <a:rPr lang="hr-HR" dirty="0" smtClean="0"/>
              <a:t>Rashod </a:t>
            </a:r>
            <a:r>
              <a:rPr lang="hr-HR" dirty="0"/>
              <a:t>za korištenje digitalnog certifikata u svrhu pristupa novoj aplikaciji RKPFI evidentira </a:t>
            </a:r>
            <a:r>
              <a:rPr lang="hr-HR" dirty="0" smtClean="0"/>
              <a:t>se </a:t>
            </a:r>
            <a:r>
              <a:rPr lang="hr-HR" dirty="0"/>
              <a:t>na osnovnom računu </a:t>
            </a:r>
            <a:r>
              <a:rPr lang="hr-HR" b="1" dirty="0"/>
              <a:t>32999 </a:t>
            </a:r>
            <a:r>
              <a:rPr lang="hr-HR" b="1" i="1" dirty="0"/>
              <a:t>Ostali nespomenuti rashodi poslovanja</a:t>
            </a:r>
            <a:r>
              <a:rPr lang="hr-HR" dirty="0" smtClean="0"/>
              <a:t>.</a:t>
            </a:r>
          </a:p>
          <a:p>
            <a:pPr algn="just"/>
            <a:endParaRPr lang="hr-HR" dirty="0"/>
          </a:p>
          <a:p>
            <a:pPr algn="just"/>
            <a:r>
              <a:rPr lang="hr-HR" dirty="0" smtClean="0"/>
              <a:t>Isto </a:t>
            </a:r>
            <a:r>
              <a:rPr lang="hr-HR" dirty="0"/>
              <a:t>kao i rashodi za korištenje certifikata za COP, </a:t>
            </a:r>
            <a:r>
              <a:rPr lang="hr-HR" dirty="0" err="1"/>
              <a:t>RegZap</a:t>
            </a:r>
            <a:r>
              <a:rPr lang="hr-HR" dirty="0"/>
              <a:t>, </a:t>
            </a:r>
            <a:r>
              <a:rPr lang="hr-HR" dirty="0" err="1"/>
              <a:t>ePoreznu</a:t>
            </a:r>
            <a:r>
              <a:rPr lang="hr-HR" dirty="0"/>
              <a:t>, e-Račun za državu</a:t>
            </a:r>
          </a:p>
        </p:txBody>
      </p:sp>
    </p:spTree>
    <p:extLst>
      <p:ext uri="{BB962C8B-B14F-4D97-AF65-F5344CB8AC3E}">
        <p14:creationId xmlns:p14="http://schemas.microsoft.com/office/powerpoint/2010/main" val="884841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hr-HR" sz="2800" b="1" dirty="0">
                <a:solidFill>
                  <a:schemeClr val="accent5"/>
                </a:solidFill>
              </a:rPr>
              <a:t>Knjigovodstvena evidencija mjesečnog </a:t>
            </a:r>
            <a:r>
              <a:rPr lang="hr-HR" sz="2800" b="1" dirty="0" smtClean="0">
                <a:solidFill>
                  <a:schemeClr val="accent5"/>
                </a:solidFill>
              </a:rPr>
              <a:t>FINA-</a:t>
            </a:r>
            <a:r>
              <a:rPr lang="hr-HR" sz="2800" b="1" dirty="0" err="1" smtClean="0">
                <a:solidFill>
                  <a:schemeClr val="accent5"/>
                </a:solidFill>
              </a:rPr>
              <a:t>og</a:t>
            </a:r>
            <a:r>
              <a:rPr lang="hr-HR" sz="2800" b="1" dirty="0" smtClean="0">
                <a:solidFill>
                  <a:schemeClr val="accent5"/>
                </a:solidFill>
              </a:rPr>
              <a:t> </a:t>
            </a:r>
            <a:r>
              <a:rPr lang="hr-HR" sz="2800" b="1" dirty="0">
                <a:solidFill>
                  <a:schemeClr val="accent5"/>
                </a:solidFill>
              </a:rPr>
              <a:t>e-paketa kod proračunskog korisnika </a:t>
            </a:r>
            <a:r>
              <a:rPr lang="hr-HR" sz="2800" b="1" dirty="0" smtClean="0">
                <a:solidFill>
                  <a:schemeClr val="accent5"/>
                </a:solidFill>
              </a:rPr>
              <a:t>koji </a:t>
            </a:r>
            <a:r>
              <a:rPr lang="hr-HR" sz="2800" b="1" dirty="0">
                <a:solidFill>
                  <a:schemeClr val="accent5"/>
                </a:solidFill>
              </a:rPr>
              <a:t>ne posluje preko jedinstvenog računa državnog proračuna</a:t>
            </a:r>
          </a:p>
        </p:txBody>
      </p:sp>
      <p:graphicFrame>
        <p:nvGraphicFramePr>
          <p:cNvPr id="11" name="Rezervirano mjesto sadržaja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5566549"/>
              </p:ext>
            </p:extLst>
          </p:nvPr>
        </p:nvGraphicFramePr>
        <p:xfrm>
          <a:off x="966652" y="2011682"/>
          <a:ext cx="10014856" cy="3962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7156">
                  <a:extLst>
                    <a:ext uri="{9D8B030D-6E8A-4147-A177-3AD203B41FA5}">
                      <a16:colId xmlns:a16="http://schemas.microsoft.com/office/drawing/2014/main" val="215270012"/>
                    </a:ext>
                  </a:extLst>
                </a:gridCol>
                <a:gridCol w="3984268">
                  <a:extLst>
                    <a:ext uri="{9D8B030D-6E8A-4147-A177-3AD203B41FA5}">
                      <a16:colId xmlns:a16="http://schemas.microsoft.com/office/drawing/2014/main" val="140768650"/>
                    </a:ext>
                  </a:extLst>
                </a:gridCol>
                <a:gridCol w="838430">
                  <a:extLst>
                    <a:ext uri="{9D8B030D-6E8A-4147-A177-3AD203B41FA5}">
                      <a16:colId xmlns:a16="http://schemas.microsoft.com/office/drawing/2014/main" val="1195608296"/>
                    </a:ext>
                  </a:extLst>
                </a:gridCol>
                <a:gridCol w="1767501">
                  <a:extLst>
                    <a:ext uri="{9D8B030D-6E8A-4147-A177-3AD203B41FA5}">
                      <a16:colId xmlns:a16="http://schemas.microsoft.com/office/drawing/2014/main" val="685130286"/>
                    </a:ext>
                  </a:extLst>
                </a:gridCol>
                <a:gridCol w="1767501">
                  <a:extLst>
                    <a:ext uri="{9D8B030D-6E8A-4147-A177-3AD203B41FA5}">
                      <a16:colId xmlns:a16="http://schemas.microsoft.com/office/drawing/2014/main" val="3726601730"/>
                    </a:ext>
                  </a:extLst>
                </a:gridCol>
              </a:tblGrid>
              <a:tr h="55689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Red.br.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x-none" sz="2000" u="none" dirty="0">
                          <a:effectLst/>
                        </a:rPr>
                        <a:t>Opis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u="none" dirty="0" err="1">
                          <a:effectLst/>
                        </a:rPr>
                        <a:t>Iznos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Račun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884573"/>
                  </a:ext>
                </a:extLst>
              </a:tr>
              <a:tr h="556898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Duguje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Potražuje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4265381705"/>
                  </a:ext>
                </a:extLst>
              </a:tr>
              <a:tr h="556898"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Plaćanje mjesečne naknade za FINA-</a:t>
                      </a:r>
                      <a:r>
                        <a:rPr lang="hr-HR" sz="2000" u="none" dirty="0" err="1">
                          <a:effectLst/>
                        </a:rPr>
                        <a:t>in</a:t>
                      </a:r>
                      <a:r>
                        <a:rPr lang="hr-HR" sz="2000" u="none" dirty="0">
                          <a:effectLst/>
                        </a:rPr>
                        <a:t> e-paket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254524"/>
                  </a:ext>
                </a:extLst>
              </a:tr>
              <a:tr h="5568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1.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Primljen je račun FINA-e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50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32999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23299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576456326"/>
                  </a:ext>
                </a:extLst>
              </a:tr>
              <a:tr h="11779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2.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Primljena su sredstva iz </a:t>
                      </a:r>
                      <a:r>
                        <a:rPr lang="hr-HR" sz="2000" u="none" dirty="0" smtClean="0">
                          <a:effectLst/>
                        </a:rPr>
                        <a:t>nadležnog </a:t>
                      </a:r>
                      <a:r>
                        <a:rPr lang="hr-HR" sz="2000" u="none" dirty="0">
                          <a:effectLst/>
                        </a:rPr>
                        <a:t>proračuna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50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11121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67111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724188016"/>
                  </a:ext>
                </a:extLst>
              </a:tr>
              <a:tr h="5568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3.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FINA-i je podmiren račun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50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23299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11121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3082103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789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hr-HR" sz="2800" b="1" dirty="0">
                <a:solidFill>
                  <a:schemeClr val="accent5"/>
                </a:solidFill>
              </a:rPr>
              <a:t>Knjigovodstvena evidencija mjesečnog FINA-</a:t>
            </a:r>
            <a:r>
              <a:rPr lang="hr-HR" sz="2800" b="1" dirty="0" err="1">
                <a:solidFill>
                  <a:schemeClr val="accent5"/>
                </a:solidFill>
              </a:rPr>
              <a:t>og</a:t>
            </a:r>
            <a:r>
              <a:rPr lang="hr-HR" sz="2800" b="1" dirty="0">
                <a:solidFill>
                  <a:schemeClr val="accent5"/>
                </a:solidFill>
              </a:rPr>
              <a:t> e-paketa kod proračunskog korisnika državnog proračuna koji posluje preko jedinstvenog računa državnog proračuna </a:t>
            </a: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814515"/>
              </p:ext>
            </p:extLst>
          </p:nvPr>
        </p:nvGraphicFramePr>
        <p:xfrm>
          <a:off x="1088571" y="2151020"/>
          <a:ext cx="10265228" cy="3387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8585">
                  <a:extLst>
                    <a:ext uri="{9D8B030D-6E8A-4147-A177-3AD203B41FA5}">
                      <a16:colId xmlns:a16="http://schemas.microsoft.com/office/drawing/2014/main" val="2818292558"/>
                    </a:ext>
                  </a:extLst>
                </a:gridCol>
                <a:gridCol w="4083874">
                  <a:extLst>
                    <a:ext uri="{9D8B030D-6E8A-4147-A177-3AD203B41FA5}">
                      <a16:colId xmlns:a16="http://schemas.microsoft.com/office/drawing/2014/main" val="2055399711"/>
                    </a:ext>
                  </a:extLst>
                </a:gridCol>
                <a:gridCol w="859391">
                  <a:extLst>
                    <a:ext uri="{9D8B030D-6E8A-4147-A177-3AD203B41FA5}">
                      <a16:colId xmlns:a16="http://schemas.microsoft.com/office/drawing/2014/main" val="647766803"/>
                    </a:ext>
                  </a:extLst>
                </a:gridCol>
                <a:gridCol w="1811689">
                  <a:extLst>
                    <a:ext uri="{9D8B030D-6E8A-4147-A177-3AD203B41FA5}">
                      <a16:colId xmlns:a16="http://schemas.microsoft.com/office/drawing/2014/main" val="834856296"/>
                    </a:ext>
                  </a:extLst>
                </a:gridCol>
                <a:gridCol w="1811689">
                  <a:extLst>
                    <a:ext uri="{9D8B030D-6E8A-4147-A177-3AD203B41FA5}">
                      <a16:colId xmlns:a16="http://schemas.microsoft.com/office/drawing/2014/main" val="4022750460"/>
                    </a:ext>
                  </a:extLst>
                </a:gridCol>
              </a:tblGrid>
              <a:tr h="67752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Red.br.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x-none" sz="2000" u="none" dirty="0">
                          <a:effectLst/>
                        </a:rPr>
                        <a:t>Opis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u="none" dirty="0" err="1">
                          <a:effectLst/>
                        </a:rPr>
                        <a:t>Iznos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Račun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442450"/>
                  </a:ext>
                </a:extLst>
              </a:tr>
              <a:tr h="67752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Duguje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Potražuje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339670430"/>
                  </a:ext>
                </a:extLst>
              </a:tr>
              <a:tr h="677526"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Plaćanje mjesečne naknade za FINA-</a:t>
                      </a:r>
                      <a:r>
                        <a:rPr lang="hr-HR" sz="2000" u="none" dirty="0" err="1">
                          <a:effectLst/>
                        </a:rPr>
                        <a:t>in</a:t>
                      </a:r>
                      <a:r>
                        <a:rPr lang="hr-HR" sz="2000" u="none" dirty="0">
                          <a:effectLst/>
                        </a:rPr>
                        <a:t> e-paket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922171"/>
                  </a:ext>
                </a:extLst>
              </a:tr>
              <a:tr h="6775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1.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Primljen je račun FINA-e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50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32999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23299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563370717"/>
                  </a:ext>
                </a:extLst>
              </a:tr>
              <a:tr h="6775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2.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FINA-i je podmiren račun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>
                          <a:effectLst/>
                        </a:rPr>
                        <a:t>50</a:t>
                      </a:r>
                      <a:endParaRPr lang="hr-HR" sz="2000" u="none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23299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u="none" dirty="0">
                          <a:effectLst/>
                        </a:rPr>
                        <a:t>67111</a:t>
                      </a:r>
                      <a:endParaRPr lang="hr-HR" sz="20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/>
                </a:tc>
                <a:extLst>
                  <a:ext uri="{0D108BD9-81ED-4DB2-BD59-A6C34878D82A}">
                    <a16:rowId xmlns:a16="http://schemas.microsoft.com/office/drawing/2014/main" val="3926037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686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 smtClean="0">
                <a:solidFill>
                  <a:schemeClr val="accent5"/>
                </a:solidFill>
              </a:rPr>
              <a:t>Evidentira li se trošak </a:t>
            </a:r>
            <a:r>
              <a:rPr lang="hr-HR" sz="2800" b="1" dirty="0">
                <a:solidFill>
                  <a:schemeClr val="accent5"/>
                </a:solidFill>
              </a:rPr>
              <a:t>dorade postojećih računalnih programa (i aplikacija) zbog uvođenja </a:t>
            </a:r>
            <a:r>
              <a:rPr lang="hr-HR" sz="2800" b="1" dirty="0" smtClean="0">
                <a:solidFill>
                  <a:schemeClr val="accent5"/>
                </a:solidFill>
              </a:rPr>
              <a:t>eura u okviru skupine 45 ili rashoda u okviru razreda 3?</a:t>
            </a:r>
            <a:endParaRPr lang="hr-HR" sz="2800" b="1" dirty="0">
              <a:solidFill>
                <a:schemeClr val="accent5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r-HR" dirty="0" smtClean="0"/>
              <a:t>Prilagodba aplikacija i računalnih programa zbog promjena zakonskih odredbi obveza je pružatelja programskih rješenja</a:t>
            </a:r>
          </a:p>
          <a:p>
            <a:pPr algn="just"/>
            <a:endParaRPr lang="hr-HR" dirty="0"/>
          </a:p>
          <a:p>
            <a:pPr algn="just"/>
            <a:r>
              <a:rPr lang="hr-HR" b="1" dirty="0" smtClean="0"/>
              <a:t>32389 </a:t>
            </a:r>
            <a:r>
              <a:rPr lang="hr-HR" b="1" i="1" dirty="0" smtClean="0"/>
              <a:t>Ostale računalne usluge</a:t>
            </a:r>
            <a:endParaRPr lang="hr-HR" b="1" i="1" dirty="0"/>
          </a:p>
        </p:txBody>
      </p:sp>
    </p:spTree>
    <p:extLst>
      <p:ext uri="{BB962C8B-B14F-4D97-AF65-F5344CB8AC3E}">
        <p14:creationId xmlns:p14="http://schemas.microsoft.com/office/powerpoint/2010/main" val="3762268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241"/>
          </a:xfrm>
        </p:spPr>
        <p:txBody>
          <a:bodyPr>
            <a:normAutofit/>
          </a:bodyPr>
          <a:lstStyle/>
          <a:p>
            <a:r>
              <a:rPr lang="hr-HR" sz="3600" b="1" dirty="0">
                <a:solidFill>
                  <a:schemeClr val="accent5"/>
                </a:solidFill>
              </a:rPr>
              <a:t>3238 Računalne usluge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50817" y="1184366"/>
            <a:ext cx="10515600" cy="5521234"/>
          </a:xfrm>
        </p:spPr>
        <p:txBody>
          <a:bodyPr>
            <a:normAutofit/>
          </a:bodyPr>
          <a:lstStyle/>
          <a:p>
            <a:pPr algn="just"/>
            <a:r>
              <a:rPr lang="hr-HR" dirty="0"/>
              <a:t>Rashodi koji se odnose na redovito održavanje, doradu, ažuriranje, prepravljanje već postojećih programa, računalnih baza i </a:t>
            </a:r>
            <a:r>
              <a:rPr lang="hr-HR" dirty="0" smtClean="0"/>
              <a:t>slično</a:t>
            </a:r>
          </a:p>
          <a:p>
            <a:pPr lvl="1" algn="just"/>
            <a:r>
              <a:rPr lang="hr-HR" dirty="0" smtClean="0"/>
              <a:t>instalacija </a:t>
            </a:r>
            <a:r>
              <a:rPr lang="hr-HR" dirty="0"/>
              <a:t>programa, podešavanje računalnih sustava, internet veze, arhiviranje podataka, omogućavanje dijeljenja podataka između nekoliko računala, čišćenje sustava od </a:t>
            </a:r>
            <a:r>
              <a:rPr lang="hr-HR" dirty="0" smtClean="0"/>
              <a:t>virusa </a:t>
            </a:r>
            <a:r>
              <a:rPr lang="hr-HR" dirty="0"/>
              <a:t>i </a:t>
            </a:r>
            <a:r>
              <a:rPr lang="hr-HR" dirty="0" err="1"/>
              <a:t>spamova</a:t>
            </a:r>
            <a:r>
              <a:rPr lang="hr-HR" dirty="0"/>
              <a:t>, osiguranje mreže od neovlaštenog spajanja, izrada i održavanje web </a:t>
            </a:r>
            <a:r>
              <a:rPr lang="hr-HR" dirty="0" smtClean="0"/>
              <a:t>stranice</a:t>
            </a:r>
          </a:p>
          <a:p>
            <a:pPr lvl="1" algn="just"/>
            <a:endParaRPr lang="hr-HR" dirty="0" smtClean="0"/>
          </a:p>
          <a:p>
            <a:pPr algn="just"/>
            <a:r>
              <a:rPr lang="hr-HR" dirty="0"/>
              <a:t>U</a:t>
            </a:r>
            <a:r>
              <a:rPr lang="hr-HR" dirty="0" smtClean="0"/>
              <a:t>klanjanje </a:t>
            </a:r>
            <a:r>
              <a:rPr lang="hr-HR" dirty="0"/>
              <a:t>problema na računalu ili mreži, podrška kod hardverskih problema, redizajn postojeće web stranice i slično evidentiraju se na osnovnom računu </a:t>
            </a:r>
            <a:r>
              <a:rPr lang="hr-HR" b="1" dirty="0"/>
              <a:t>32322 </a:t>
            </a:r>
            <a:r>
              <a:rPr lang="hr-HR" b="1" i="1" dirty="0"/>
              <a:t>Usluge tekućeg i investicijskog održavanja postrojenja i opreme</a:t>
            </a:r>
          </a:p>
        </p:txBody>
      </p:sp>
    </p:spTree>
    <p:extLst>
      <p:ext uri="{BB962C8B-B14F-4D97-AF65-F5344CB8AC3E}">
        <p14:creationId xmlns:p14="http://schemas.microsoft.com/office/powerpoint/2010/main" val="1738203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dirty="0"/>
              <a:t>Nabava potpuno novog programa, računalne baze i sl. evidentira se kao rashod za nabavu nematerijalne proizvedene imovine i evidentiraju se na teret rashoda na osnovnom računu </a:t>
            </a:r>
            <a:r>
              <a:rPr lang="hr-HR" b="1" dirty="0"/>
              <a:t>42621 </a:t>
            </a:r>
            <a:r>
              <a:rPr lang="hr-HR" b="1" i="1" dirty="0"/>
              <a:t>Ulaganja u računalne </a:t>
            </a:r>
            <a:r>
              <a:rPr lang="hr-HR" b="1" i="1" dirty="0" smtClean="0"/>
              <a:t>programe</a:t>
            </a:r>
          </a:p>
          <a:p>
            <a:pPr algn="just"/>
            <a:endParaRPr lang="hr-HR" b="1" i="1" dirty="0" smtClean="0"/>
          </a:p>
          <a:p>
            <a:pPr algn="just"/>
            <a:r>
              <a:rPr lang="hr-HR" dirty="0"/>
              <a:t>Prava za korištenje tih programa evidentiraju se u okviru podskupine </a:t>
            </a:r>
            <a:r>
              <a:rPr lang="hr-HR" b="1" dirty="0"/>
              <a:t>412 </a:t>
            </a:r>
            <a:r>
              <a:rPr lang="hr-HR" b="1" i="1" dirty="0"/>
              <a:t>Nematerijalna imovina </a:t>
            </a:r>
            <a:r>
              <a:rPr lang="hr-HR" dirty="0"/>
              <a:t>uz istovremeno evidentiranje povećanja imovine u okviru razreda 0 i </a:t>
            </a:r>
            <a:r>
              <a:rPr lang="hr-HR" dirty="0" smtClean="0"/>
              <a:t>9</a:t>
            </a:r>
          </a:p>
          <a:p>
            <a:pPr algn="just"/>
            <a:endParaRPr lang="hr-HR" dirty="0"/>
          </a:p>
          <a:p>
            <a:pPr marL="0" indent="0" algn="just">
              <a:buNone/>
            </a:pPr>
            <a:r>
              <a:rPr lang="hr-HR" b="1" dirty="0"/>
              <a:t>Licenca</a:t>
            </a:r>
            <a:r>
              <a:rPr lang="hr-HR" dirty="0"/>
              <a:t>: </a:t>
            </a:r>
          </a:p>
          <a:p>
            <a:pPr algn="just"/>
            <a:r>
              <a:rPr lang="hr-HR" dirty="0"/>
              <a:t>Kupnja licence čije je rok korištenja duži od 1 godine  evidentira se kao dugotrajna imovina</a:t>
            </a:r>
          </a:p>
          <a:p>
            <a:pPr algn="just"/>
            <a:r>
              <a:rPr lang="hr-HR" dirty="0"/>
              <a:t>Kupnja licence čije je rok korištenja do godine dana evidentira se na osnovnom računu </a:t>
            </a:r>
            <a:r>
              <a:rPr lang="hr-HR" b="1" dirty="0"/>
              <a:t>32354 </a:t>
            </a:r>
            <a:r>
              <a:rPr lang="hr-HR" b="1" i="1" dirty="0"/>
              <a:t>Licence</a:t>
            </a:r>
          </a:p>
          <a:p>
            <a:endParaRPr lang="hr-HR" dirty="0"/>
          </a:p>
          <a:p>
            <a:endParaRPr lang="hr-HR" b="1" i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878181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539297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hr-HR" sz="2800" b="1" dirty="0" smtClean="0">
                <a:solidFill>
                  <a:schemeClr val="accent5"/>
                </a:solidFill>
              </a:rPr>
              <a:t>Djelatnica </a:t>
            </a:r>
            <a:r>
              <a:rPr lang="hr-HR" sz="2800" b="1" dirty="0">
                <a:solidFill>
                  <a:schemeClr val="accent5"/>
                </a:solidFill>
              </a:rPr>
              <a:t>je otvorila komplikacije u trudnoći za vrijeme kojih je istekao ugovor na određeno vrijeme te je doneseno rješenje o isplati naknade za neiskorišteni godišnji odmor. </a:t>
            </a:r>
            <a:r>
              <a:rPr lang="hr-HR" sz="2800" b="1" dirty="0" smtClean="0">
                <a:solidFill>
                  <a:schemeClr val="accent5"/>
                </a:solidFill>
              </a:rPr>
              <a:t>Knjiži li se naknada </a:t>
            </a:r>
            <a:r>
              <a:rPr lang="hr-HR" sz="2800" b="1" dirty="0">
                <a:solidFill>
                  <a:schemeClr val="accent5"/>
                </a:solidFill>
              </a:rPr>
              <a:t>za neiskorišteni godišnji odmor </a:t>
            </a:r>
            <a:r>
              <a:rPr lang="hr-HR" sz="2800" b="1" dirty="0" smtClean="0">
                <a:solidFill>
                  <a:schemeClr val="accent5"/>
                </a:solidFill>
              </a:rPr>
              <a:t>na </a:t>
            </a:r>
            <a:r>
              <a:rPr lang="hr-HR" sz="2800" b="1" dirty="0">
                <a:solidFill>
                  <a:schemeClr val="accent5"/>
                </a:solidFill>
              </a:rPr>
              <a:t>računskim pozicijama plaće i doprinosa ili ostalih rashoda za zaposlene?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322014"/>
            <a:ext cx="10515600" cy="4351338"/>
          </a:xfrm>
        </p:spPr>
        <p:txBody>
          <a:bodyPr/>
          <a:lstStyle/>
          <a:p>
            <a:pPr algn="just"/>
            <a:r>
              <a:rPr lang="hr-HR" dirty="0"/>
              <a:t>Naknada za neiskorišteni godišnji odmor ima tretman </a:t>
            </a:r>
            <a:r>
              <a:rPr lang="hr-HR" b="1" dirty="0"/>
              <a:t>plaće za nesamostalni rad </a:t>
            </a:r>
            <a:r>
              <a:rPr lang="hr-HR" dirty="0"/>
              <a:t>te je sukladno tome osnova za obračun dohotka bruto iznos naknade, na što je poslodavac obvezan obračunati doprinose te porez i prirez na dohodak, isto kao i za plaću za redovan </a:t>
            </a:r>
            <a:r>
              <a:rPr lang="hr-HR" dirty="0" smtClean="0"/>
              <a:t>rad</a:t>
            </a:r>
          </a:p>
          <a:p>
            <a:pPr algn="just"/>
            <a:r>
              <a:rPr lang="hr-HR" dirty="0" smtClean="0"/>
              <a:t>Međutim</a:t>
            </a:r>
            <a:r>
              <a:rPr lang="hr-HR" dirty="0"/>
              <a:t>, računovodstvena evidencija neto iznosa naknade, poreza, prireza, doprinosa iz plaće i na plaću provodi se u okviru osnovnog računa </a:t>
            </a:r>
            <a:r>
              <a:rPr lang="hr-HR" b="1" dirty="0"/>
              <a:t>31219 </a:t>
            </a:r>
            <a:r>
              <a:rPr lang="hr-HR" b="1" i="1" dirty="0"/>
              <a:t>Ostali nenavedeni rashodi za zaposlene</a:t>
            </a:r>
            <a:r>
              <a:rPr lang="hr-H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97718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15983" y="330291"/>
            <a:ext cx="10515600" cy="827948"/>
          </a:xfrm>
        </p:spPr>
        <p:txBody>
          <a:bodyPr>
            <a:normAutofit/>
          </a:bodyPr>
          <a:lstStyle/>
          <a:p>
            <a:r>
              <a:rPr lang="hr-HR" sz="3100" b="1" dirty="0">
                <a:solidFill>
                  <a:schemeClr val="accent5"/>
                </a:solidFill>
              </a:rPr>
              <a:t>Evidentiranje troška testiranja na COVID-19 za službena </a:t>
            </a:r>
            <a:r>
              <a:rPr lang="hr-HR" sz="3100" b="1" dirty="0" smtClean="0">
                <a:solidFill>
                  <a:schemeClr val="accent5"/>
                </a:solidFill>
              </a:rPr>
              <a:t>putovanja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92183" y="1158238"/>
            <a:ext cx="10761617" cy="5699761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hr-HR" dirty="0" smtClean="0"/>
              <a:t>Troškovi </a:t>
            </a:r>
            <a:r>
              <a:rPr lang="hr-HR" dirty="0"/>
              <a:t>laboratorijskog ispitivanja uzročnika zarazne bolesti odnosno epidemije zaraznih bolesti koji poslodavac na svoj teret omogućuje zaposlenicima evidentiraju se na osnovnom računu </a:t>
            </a:r>
            <a:r>
              <a:rPr lang="hr-HR" b="1" dirty="0"/>
              <a:t>32363 </a:t>
            </a:r>
            <a:r>
              <a:rPr lang="hr-HR" b="1" i="1" dirty="0"/>
              <a:t>Laboratorijske </a:t>
            </a:r>
            <a:r>
              <a:rPr lang="hr-HR" b="1" i="1" dirty="0" smtClean="0"/>
              <a:t>usluge</a:t>
            </a:r>
            <a:endParaRPr lang="hr-HR" dirty="0" smtClean="0"/>
          </a:p>
          <a:p>
            <a:pPr algn="just"/>
            <a:r>
              <a:rPr lang="hr-HR" dirty="0" smtClean="0"/>
              <a:t>Međutim</a:t>
            </a:r>
            <a:r>
              <a:rPr lang="hr-HR" dirty="0"/>
              <a:t>, ako se testiranje obavlja zbog odlaska na službeni put tada se trošak evidentira </a:t>
            </a:r>
            <a:r>
              <a:rPr lang="hr-HR" dirty="0" smtClean="0"/>
              <a:t>na </a:t>
            </a:r>
            <a:r>
              <a:rPr lang="hr-HR" dirty="0"/>
              <a:t>osnovnom računu </a:t>
            </a:r>
            <a:r>
              <a:rPr lang="hr-HR" b="1" dirty="0"/>
              <a:t>32119 </a:t>
            </a:r>
            <a:r>
              <a:rPr lang="hr-HR" b="1" i="1" dirty="0"/>
              <a:t>Ostali rashodi za službena </a:t>
            </a:r>
            <a:r>
              <a:rPr lang="hr-HR" b="1" i="1" dirty="0" smtClean="0"/>
              <a:t>putovanja</a:t>
            </a:r>
            <a:endParaRPr lang="hr-HR" dirty="0"/>
          </a:p>
          <a:p>
            <a:pPr marL="0" indent="0" algn="just">
              <a:buNone/>
            </a:pPr>
            <a:endParaRPr lang="hr-HR" dirty="0"/>
          </a:p>
          <a:p>
            <a:pPr algn="just"/>
            <a:r>
              <a:rPr lang="hr-HR" dirty="0"/>
              <a:t>S obzirom na to da zaposlenici plaćeni račun za obavljeno testiranje dostavljaju </a:t>
            </a:r>
            <a:r>
              <a:rPr lang="hr-HR" dirty="0" smtClean="0"/>
              <a:t>poslodavcu na </a:t>
            </a:r>
            <a:r>
              <a:rPr lang="hr-HR" dirty="0"/>
              <a:t>refundaciju, taj račun (ako je vezan uz službeni put) potrebno je evidentirati kao obvezu prema zaposleniku na osnovnom računu 23211 </a:t>
            </a:r>
            <a:r>
              <a:rPr lang="hr-HR" i="1" dirty="0"/>
              <a:t>Službena putovanja</a:t>
            </a:r>
            <a:r>
              <a:rPr lang="hr-HR" dirty="0"/>
              <a:t>. Navedeni gotovinski računi </a:t>
            </a:r>
            <a:r>
              <a:rPr lang="hr-HR" b="1" dirty="0"/>
              <a:t>ne trebaju glasiti na poslodavca, ali moraju na </a:t>
            </a:r>
            <a:r>
              <a:rPr lang="hr-HR" b="1" dirty="0" smtClean="0"/>
              <a:t>zaposlenika</a:t>
            </a:r>
            <a:endParaRPr lang="hr-HR" dirty="0"/>
          </a:p>
          <a:p>
            <a:pPr algn="just"/>
            <a:endParaRPr lang="hr-HR" dirty="0"/>
          </a:p>
          <a:p>
            <a:pPr algn="just"/>
            <a:r>
              <a:rPr lang="hr-HR" dirty="0" smtClean="0"/>
              <a:t>Ako </a:t>
            </a:r>
            <a:r>
              <a:rPr lang="hr-HR" dirty="0"/>
              <a:t>primjerice škola nadoknađuje troškove testiranja učenicima koji sudjeluju na </a:t>
            </a:r>
            <a:r>
              <a:rPr lang="hr-HR" dirty="0" smtClean="0"/>
              <a:t>natjecanjima za koja je potrebno dostavit negativan </a:t>
            </a:r>
            <a:r>
              <a:rPr lang="hr-HR" dirty="0" err="1" smtClean="0"/>
              <a:t>covid</a:t>
            </a:r>
            <a:r>
              <a:rPr lang="hr-HR" dirty="0" smtClean="0"/>
              <a:t> test, </a:t>
            </a:r>
            <a:r>
              <a:rPr lang="hr-HR" dirty="0"/>
              <a:t>tada se trošak testiranja evidentira na odgovarajućem osnovom računu unutar skupine </a:t>
            </a:r>
            <a:r>
              <a:rPr lang="hr-HR" b="1" dirty="0"/>
              <a:t>37 </a:t>
            </a:r>
            <a:r>
              <a:rPr lang="hr-HR" b="1" i="1" dirty="0"/>
              <a:t>Naknade građanima i kućanstvima na temelju osiguranja i druge </a:t>
            </a:r>
            <a:r>
              <a:rPr lang="hr-HR" b="1" i="1" dirty="0" smtClean="0"/>
              <a:t>naknade</a:t>
            </a:r>
            <a:endParaRPr lang="hr-HR" dirty="0"/>
          </a:p>
          <a:p>
            <a:pPr algn="just"/>
            <a:endParaRPr lang="hr-HR" dirty="0"/>
          </a:p>
          <a:p>
            <a:pPr algn="just"/>
            <a:r>
              <a:rPr lang="hr-HR" dirty="0" smtClean="0"/>
              <a:t>Ministarstvo </a:t>
            </a:r>
            <a:r>
              <a:rPr lang="hr-HR" dirty="0"/>
              <a:t>znanosti i obrazovanja školama doznačava sredstva za pokriće dijela troškova testiranja na COVID-19. Primljena sredstva škole trebaju evidentirati na osnovnom računu </a:t>
            </a:r>
            <a:r>
              <a:rPr lang="hr-HR" b="1" dirty="0"/>
              <a:t>63612 </a:t>
            </a:r>
            <a:r>
              <a:rPr lang="hr-HR" b="1" i="1" dirty="0"/>
              <a:t>Tekuće pomoći iz državnog proračuna proračunskim korisnicima proračuna JLP(R)S</a:t>
            </a:r>
            <a:r>
              <a:rPr lang="hr-HR" dirty="0"/>
              <a:t>. Za navedena sredstva škole ne evidentiraju potraživanja od Ministarstva znanosti i obrazovanja.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331888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hr-HR" sz="3100" b="1" dirty="0" smtClean="0">
                <a:solidFill>
                  <a:schemeClr val="accent5"/>
                </a:solidFill>
              </a:rPr>
              <a:t>Evidentiraju li se rashodi za nabavu hrane </a:t>
            </a:r>
            <a:r>
              <a:rPr lang="hr-HR" sz="3100" b="1" dirty="0">
                <a:solidFill>
                  <a:schemeClr val="accent5"/>
                </a:solidFill>
              </a:rPr>
              <a:t>u </a:t>
            </a:r>
            <a:r>
              <a:rPr lang="hr-HR" sz="3100" b="1" dirty="0" smtClean="0">
                <a:solidFill>
                  <a:schemeClr val="accent5"/>
                </a:solidFill>
              </a:rPr>
              <a:t>ugostiteljskoj školi </a:t>
            </a:r>
            <a:r>
              <a:rPr lang="hr-HR" sz="3100" b="1" dirty="0">
                <a:solidFill>
                  <a:schemeClr val="accent5"/>
                </a:solidFill>
              </a:rPr>
              <a:t>koja se koristi u </a:t>
            </a:r>
            <a:r>
              <a:rPr lang="hr-HR" sz="3100" b="1" dirty="0" smtClean="0">
                <a:solidFill>
                  <a:schemeClr val="accent5"/>
                </a:solidFill>
              </a:rPr>
              <a:t>radu </a:t>
            </a:r>
            <a:r>
              <a:rPr lang="hr-HR" sz="3100" b="1" dirty="0">
                <a:solidFill>
                  <a:schemeClr val="accent5"/>
                </a:solidFill>
              </a:rPr>
              <a:t>na </a:t>
            </a:r>
            <a:r>
              <a:rPr lang="hr-HR" sz="3100" b="1" dirty="0" smtClean="0">
                <a:solidFill>
                  <a:schemeClr val="accent5"/>
                </a:solidFill>
              </a:rPr>
              <a:t>satovima praktične nastave kao </a:t>
            </a:r>
            <a:r>
              <a:rPr lang="hr-HR" sz="3100" b="1" dirty="0">
                <a:solidFill>
                  <a:schemeClr val="accent5"/>
                </a:solidFill>
              </a:rPr>
              <a:t>namirnice </a:t>
            </a:r>
            <a:r>
              <a:rPr lang="hr-HR" sz="3100" b="1" dirty="0" smtClean="0">
                <a:solidFill>
                  <a:schemeClr val="accent5"/>
                </a:solidFill>
              </a:rPr>
              <a:t>na kontu 32224 </a:t>
            </a:r>
            <a:r>
              <a:rPr lang="hr-HR" sz="3100" b="1" i="1" dirty="0" smtClean="0">
                <a:solidFill>
                  <a:schemeClr val="accent5"/>
                </a:solidFill>
              </a:rPr>
              <a:t>Namirnice</a:t>
            </a:r>
            <a:r>
              <a:rPr lang="hr-HR" sz="3100" b="1" dirty="0" smtClean="0">
                <a:solidFill>
                  <a:schemeClr val="accent5"/>
                </a:solidFill>
              </a:rPr>
              <a:t>?</a:t>
            </a:r>
            <a:endParaRPr lang="hr-HR" b="1" dirty="0">
              <a:solidFill>
                <a:schemeClr val="accent5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hr-HR" dirty="0" smtClean="0"/>
              <a:t>Hrana koja se koristi kao sredstvo rada u nastavi evidentira se u okviru računa </a:t>
            </a:r>
            <a:r>
              <a:rPr lang="hr-HR" b="1" dirty="0" smtClean="0"/>
              <a:t>32219 </a:t>
            </a:r>
            <a:r>
              <a:rPr lang="hr-HR" b="1" i="1" dirty="0"/>
              <a:t>Ostali materijal za potrebe redovnog </a:t>
            </a:r>
            <a:r>
              <a:rPr lang="hr-HR" b="1" i="1" dirty="0" smtClean="0"/>
              <a:t>poslovanja</a:t>
            </a:r>
          </a:p>
          <a:p>
            <a:pPr algn="just"/>
            <a:endParaRPr lang="hr-HR" b="1" i="1" dirty="0"/>
          </a:p>
          <a:p>
            <a:pPr algn="just"/>
            <a:r>
              <a:rPr lang="hr-HR" dirty="0" smtClean="0"/>
              <a:t>Potrošni materijal za laboratorijske vježbe </a:t>
            </a:r>
            <a:r>
              <a:rPr lang="hr-HR" dirty="0"/>
              <a:t>(npr. alkohol, </a:t>
            </a:r>
            <a:r>
              <a:rPr lang="hr-HR" dirty="0" smtClean="0"/>
              <a:t>kemikalije, pripravci i sl.), potrošni materijal za izvođenje praktične nastave za kozmetičare/</a:t>
            </a:r>
            <a:r>
              <a:rPr lang="hr-HR" dirty="0" err="1" smtClean="0"/>
              <a:t>ke</a:t>
            </a:r>
            <a:r>
              <a:rPr lang="hr-HR" dirty="0" smtClean="0"/>
              <a:t> (kozmetičke kreme, </a:t>
            </a:r>
            <a:r>
              <a:rPr lang="nn-NO" dirty="0" smtClean="0"/>
              <a:t>dekorativn</a:t>
            </a:r>
            <a:r>
              <a:rPr lang="hr-HR" dirty="0" smtClean="0"/>
              <a:t>i</a:t>
            </a:r>
            <a:r>
              <a:rPr lang="nn-NO" dirty="0" smtClean="0"/>
              <a:t> preparat</a:t>
            </a:r>
            <a:r>
              <a:rPr lang="hr-HR" dirty="0" smtClean="0"/>
              <a:t>i</a:t>
            </a:r>
            <a:r>
              <a:rPr lang="nn-NO" dirty="0" smtClean="0"/>
              <a:t> </a:t>
            </a:r>
            <a:r>
              <a:rPr lang="nn-NO" dirty="0"/>
              <a:t>za šminkanje </a:t>
            </a:r>
            <a:r>
              <a:rPr lang="nn-NO" dirty="0" smtClean="0"/>
              <a:t>lica</a:t>
            </a:r>
            <a:r>
              <a:rPr lang="hr-HR" dirty="0" smtClean="0"/>
              <a:t> i sl.)</a:t>
            </a:r>
          </a:p>
          <a:p>
            <a:pPr algn="just"/>
            <a:endParaRPr lang="hr-HR" dirty="0"/>
          </a:p>
          <a:p>
            <a:pPr algn="just"/>
            <a:r>
              <a:rPr lang="hr-HR" dirty="0" smtClean="0"/>
              <a:t>U okviru računa </a:t>
            </a:r>
            <a:r>
              <a:rPr lang="hr-HR" b="1" dirty="0" smtClean="0"/>
              <a:t>32224 </a:t>
            </a:r>
            <a:r>
              <a:rPr lang="hr-HR" b="1" i="1" dirty="0" smtClean="0"/>
              <a:t>Namirnice</a:t>
            </a:r>
            <a:r>
              <a:rPr lang="hr-HR" dirty="0" smtClean="0"/>
              <a:t> - namirnice </a:t>
            </a:r>
            <a:r>
              <a:rPr lang="hr-HR" dirty="0"/>
              <a:t>za </a:t>
            </a:r>
            <a:r>
              <a:rPr lang="hr-HR" dirty="0" smtClean="0"/>
              <a:t>školsku ili vrtićku kuhinju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5232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282535" y="940525"/>
            <a:ext cx="9144000" cy="2903121"/>
          </a:xfrm>
        </p:spPr>
        <p:txBody>
          <a:bodyPr>
            <a:noAutofit/>
          </a:bodyPr>
          <a:lstStyle/>
          <a:p>
            <a:r>
              <a:rPr lang="hr-HR" sz="4400" b="1" dirty="0" smtClean="0">
                <a:solidFill>
                  <a:srgbClr val="002060"/>
                </a:solidFill>
              </a:rPr>
              <a:t>NOVI ZAKON O PRORAČUNU</a:t>
            </a:r>
            <a:br>
              <a:rPr lang="hr-HR" sz="4400" b="1" dirty="0" smtClean="0">
                <a:solidFill>
                  <a:srgbClr val="002060"/>
                </a:solidFill>
              </a:rPr>
            </a:br>
            <a:r>
              <a:rPr lang="hr-HR" sz="4400" b="1" dirty="0" smtClean="0">
                <a:solidFill>
                  <a:srgbClr val="002060"/>
                </a:solidFill>
              </a:rPr>
              <a:t>(NN 144/21</a:t>
            </a:r>
            <a:r>
              <a:rPr lang="hr-HR" sz="4400" b="1" dirty="0">
                <a:solidFill>
                  <a:srgbClr val="002060"/>
                </a:solidFill>
              </a:rPr>
              <a:t>)</a:t>
            </a:r>
            <a:br>
              <a:rPr lang="hr-HR" sz="4400" b="1" dirty="0">
                <a:solidFill>
                  <a:srgbClr val="002060"/>
                </a:solidFill>
              </a:rPr>
            </a:br>
            <a:r>
              <a:rPr lang="hr-HR" sz="4400" b="1" dirty="0" smtClean="0">
                <a:solidFill>
                  <a:srgbClr val="002060"/>
                </a:solidFill>
              </a:rPr>
              <a:t/>
            </a:r>
            <a:br>
              <a:rPr lang="hr-HR" sz="4400" b="1" dirty="0" smtClean="0">
                <a:solidFill>
                  <a:srgbClr val="002060"/>
                </a:solidFill>
              </a:rPr>
            </a:br>
            <a:r>
              <a:rPr lang="hr-HR" sz="4400" b="1" dirty="0" smtClean="0">
                <a:solidFill>
                  <a:srgbClr val="002060"/>
                </a:solidFill>
              </a:rPr>
              <a:t/>
            </a:r>
            <a:br>
              <a:rPr lang="hr-HR" sz="4400" b="1" dirty="0" smtClean="0">
                <a:solidFill>
                  <a:srgbClr val="002060"/>
                </a:solidFill>
              </a:rPr>
            </a:br>
            <a:endParaRPr lang="hr-HR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52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7948"/>
          </a:xfrm>
        </p:spPr>
        <p:txBody>
          <a:bodyPr/>
          <a:lstStyle/>
          <a:p>
            <a:r>
              <a:rPr lang="hr-HR" sz="2800" b="1" dirty="0">
                <a:solidFill>
                  <a:schemeClr val="accent5"/>
                </a:solidFill>
              </a:rPr>
              <a:t>32224 </a:t>
            </a:r>
            <a:r>
              <a:rPr lang="hr-HR" sz="2800" b="1" dirty="0" smtClean="0">
                <a:solidFill>
                  <a:schemeClr val="accent5"/>
                </a:solidFill>
              </a:rPr>
              <a:t>Namirnice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297577"/>
            <a:ext cx="10515600" cy="4879386"/>
          </a:xfrm>
        </p:spPr>
        <p:txBody>
          <a:bodyPr/>
          <a:lstStyle/>
          <a:p>
            <a:pPr algn="just"/>
            <a:r>
              <a:rPr lang="hr-HR" dirty="0" smtClean="0"/>
              <a:t>Nabava </a:t>
            </a:r>
            <a:r>
              <a:rPr lang="hr-HR" dirty="0"/>
              <a:t>hrane za užinu u </a:t>
            </a:r>
            <a:r>
              <a:rPr lang="hr-HR" dirty="0" smtClean="0"/>
              <a:t>školama, </a:t>
            </a:r>
            <a:r>
              <a:rPr lang="hr-HR" dirty="0"/>
              <a:t>učeničkim </a:t>
            </a:r>
            <a:r>
              <a:rPr lang="hr-HR" dirty="0" smtClean="0"/>
              <a:t>domovima, vrtićima</a:t>
            </a:r>
            <a:endParaRPr lang="hr-HR" dirty="0"/>
          </a:p>
          <a:p>
            <a:pPr algn="just"/>
            <a:r>
              <a:rPr lang="hr-HR" dirty="0" smtClean="0"/>
              <a:t>Rad školske ili vrtićke </a:t>
            </a:r>
            <a:r>
              <a:rPr lang="hr-HR" dirty="0"/>
              <a:t>kuhinje nema karakteristiku trgovačke, niti proizvođačke djelatnosti</a:t>
            </a:r>
          </a:p>
          <a:p>
            <a:pPr algn="just"/>
            <a:r>
              <a:rPr lang="hr-HR" dirty="0" smtClean="0"/>
              <a:t>Rashodi </a:t>
            </a:r>
            <a:r>
              <a:rPr lang="hr-HR" dirty="0"/>
              <a:t>za namirnice </a:t>
            </a:r>
            <a:r>
              <a:rPr lang="hr-HR" b="1" dirty="0"/>
              <a:t>priznaju se već u trenutku nastanka obveze - isporuke hrane, a ne po samom utrošku hrane</a:t>
            </a:r>
          </a:p>
          <a:p>
            <a:pPr algn="just"/>
            <a:r>
              <a:rPr lang="hr-HR" dirty="0" smtClean="0"/>
              <a:t>Nepotrošene </a:t>
            </a:r>
            <a:r>
              <a:rPr lang="hr-HR" dirty="0"/>
              <a:t>zalihe namirnica ostaju iskazane na računu </a:t>
            </a:r>
            <a:r>
              <a:rPr lang="hr-HR" dirty="0" smtClean="0"/>
              <a:t>rashoda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215026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896348"/>
            <a:ext cx="10515600" cy="1325563"/>
          </a:xfrm>
        </p:spPr>
        <p:txBody>
          <a:bodyPr>
            <a:noAutofit/>
          </a:bodyPr>
          <a:lstStyle/>
          <a:p>
            <a:r>
              <a:rPr lang="hr-HR" sz="2800" b="1" dirty="0" smtClean="0">
                <a:solidFill>
                  <a:schemeClr val="accent5"/>
                </a:solidFill>
              </a:rPr>
              <a:t>Primjer: </a:t>
            </a:r>
            <a:r>
              <a:rPr lang="hr-HR" sz="2800" b="1" dirty="0">
                <a:solidFill>
                  <a:schemeClr val="accent5"/>
                </a:solidFill>
              </a:rPr>
              <a:t/>
            </a:r>
            <a:br>
              <a:rPr lang="hr-HR" sz="2800" b="1" dirty="0">
                <a:solidFill>
                  <a:schemeClr val="accent5"/>
                </a:solidFill>
              </a:rPr>
            </a:br>
            <a:r>
              <a:rPr lang="hr-HR" sz="2800" b="1" dirty="0">
                <a:solidFill>
                  <a:schemeClr val="accent5"/>
                </a:solidFill>
              </a:rPr>
              <a:t>Za potrebe školske kuhinje primljena je isporuka namirnica i to: 50 kg brašna, 50 litara ulja, 5 kg soli, 5 kg šećera. Račun dobavljača glasi na 950 kn.</a:t>
            </a:r>
            <a:r>
              <a:rPr lang="hr-HR" sz="2800" dirty="0"/>
              <a:t/>
            </a:r>
            <a:br>
              <a:rPr lang="hr-HR" sz="2800" dirty="0"/>
            </a:br>
            <a:endParaRPr lang="hr-HR" sz="2800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315370"/>
              </p:ext>
            </p:extLst>
          </p:nvPr>
        </p:nvGraphicFramePr>
        <p:xfrm>
          <a:off x="838200" y="2697004"/>
          <a:ext cx="10515600" cy="2608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0583">
                  <a:extLst>
                    <a:ext uri="{9D8B030D-6E8A-4147-A177-3AD203B41FA5}">
                      <a16:colId xmlns:a16="http://schemas.microsoft.com/office/drawing/2014/main" val="3365593573"/>
                    </a:ext>
                  </a:extLst>
                </a:gridCol>
                <a:gridCol w="3648913">
                  <a:extLst>
                    <a:ext uri="{9D8B030D-6E8A-4147-A177-3AD203B41FA5}">
                      <a16:colId xmlns:a16="http://schemas.microsoft.com/office/drawing/2014/main" val="4150278065"/>
                    </a:ext>
                  </a:extLst>
                </a:gridCol>
                <a:gridCol w="1857055">
                  <a:extLst>
                    <a:ext uri="{9D8B030D-6E8A-4147-A177-3AD203B41FA5}">
                      <a16:colId xmlns:a16="http://schemas.microsoft.com/office/drawing/2014/main" val="40613992"/>
                    </a:ext>
                  </a:extLst>
                </a:gridCol>
                <a:gridCol w="1581729">
                  <a:extLst>
                    <a:ext uri="{9D8B030D-6E8A-4147-A177-3AD203B41FA5}">
                      <a16:colId xmlns:a16="http://schemas.microsoft.com/office/drawing/2014/main" val="2981116512"/>
                    </a:ext>
                  </a:extLst>
                </a:gridCol>
                <a:gridCol w="1417320">
                  <a:extLst>
                    <a:ext uri="{9D8B030D-6E8A-4147-A177-3AD203B41FA5}">
                      <a16:colId xmlns:a16="http://schemas.microsoft.com/office/drawing/2014/main" val="3734660431"/>
                    </a:ext>
                  </a:extLst>
                </a:gridCol>
              </a:tblGrid>
              <a:tr h="42926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Red.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br.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>
                          <a:effectLst/>
                        </a:rPr>
                        <a:t>Opis</a:t>
                      </a:r>
                      <a:endParaRPr lang="hr-H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>
                          <a:effectLst/>
                        </a:rPr>
                        <a:t>Svota</a:t>
                      </a:r>
                      <a:endParaRPr lang="hr-H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>
                          <a:effectLst/>
                        </a:rPr>
                        <a:t>Račun</a:t>
                      </a:r>
                      <a:endParaRPr lang="hr-H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142574"/>
                  </a:ext>
                </a:extLst>
              </a:tr>
              <a:tr h="66040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Duguje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Potražuje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9790814"/>
                  </a:ext>
                </a:extLst>
              </a:tr>
              <a:tr h="759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AU" sz="2000" dirty="0">
                          <a:effectLst/>
                        </a:rPr>
                        <a:t>1.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Račun dobavljača za namirnice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95</a:t>
                      </a:r>
                      <a:r>
                        <a:rPr lang="en-AU" sz="2000" dirty="0">
                          <a:effectLst/>
                        </a:rPr>
                        <a:t>0</a:t>
                      </a:r>
                      <a:r>
                        <a:rPr lang="hr-HR" sz="2000" dirty="0">
                          <a:effectLst/>
                        </a:rPr>
                        <a:t>,00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AU" sz="2000" dirty="0">
                          <a:effectLst/>
                        </a:rPr>
                        <a:t>32224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AU" sz="2000">
                          <a:effectLst/>
                        </a:rPr>
                        <a:t>23222</a:t>
                      </a:r>
                      <a:endParaRPr lang="hr-H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636172"/>
                  </a:ext>
                </a:extLst>
              </a:tr>
              <a:tr h="759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AU" sz="2000">
                          <a:effectLst/>
                        </a:rPr>
                        <a:t>2</a:t>
                      </a:r>
                      <a:endParaRPr lang="hr-H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>
                          <a:effectLst/>
                        </a:rPr>
                        <a:t>Podmirena obveza prema dobavljaču</a:t>
                      </a:r>
                      <a:endParaRPr lang="hr-H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2000" dirty="0">
                          <a:effectLst/>
                        </a:rPr>
                        <a:t>95</a:t>
                      </a:r>
                      <a:r>
                        <a:rPr lang="en-AU" sz="2000" dirty="0">
                          <a:effectLst/>
                        </a:rPr>
                        <a:t>0</a:t>
                      </a:r>
                      <a:r>
                        <a:rPr lang="hr-HR" sz="2000" dirty="0">
                          <a:effectLst/>
                        </a:rPr>
                        <a:t>,00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AU" sz="2000" dirty="0">
                          <a:effectLst/>
                        </a:rPr>
                        <a:t>23222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AU" sz="2000" dirty="0">
                          <a:effectLst/>
                        </a:rPr>
                        <a:t>11121</a:t>
                      </a:r>
                      <a:endParaRPr lang="hr-H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18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299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FF0000"/>
                </a:solidFill>
              </a:rPr>
              <a:t>ISPRAVAK IZ OKRUŽNICE I-IX 2021.</a:t>
            </a:r>
            <a:endParaRPr lang="hr-HR" sz="3600" b="1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73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hr-HR" dirty="0"/>
              <a:t>U točki VII. u Okružnici o sastavljanju, konsolidaciji i predaji financijskih izvještaja </a:t>
            </a:r>
            <a:r>
              <a:rPr lang="hr-HR" dirty="0" smtClean="0"/>
              <a:t>za </a:t>
            </a:r>
            <a:r>
              <a:rPr lang="hr-HR" dirty="0"/>
              <a:t>razdoblje od 1. siječnja do 30. rujna 2021. </a:t>
            </a:r>
            <a:r>
              <a:rPr lang="hr-HR" dirty="0" smtClean="0"/>
              <a:t>greškom </a:t>
            </a:r>
            <a:r>
              <a:rPr lang="hr-HR" dirty="0"/>
              <a:t>je pod plaćom u naravi navedeno i dopunsko zdravstveno </a:t>
            </a:r>
            <a:r>
              <a:rPr lang="hr-HR" dirty="0" smtClean="0"/>
              <a:t>osiguranje</a:t>
            </a:r>
            <a:endParaRPr lang="hr-HR" dirty="0"/>
          </a:p>
          <a:p>
            <a:pPr algn="just"/>
            <a:endParaRPr lang="hr-HR" dirty="0"/>
          </a:p>
          <a:p>
            <a:pPr algn="just"/>
            <a:r>
              <a:rPr lang="hr-HR" dirty="0"/>
              <a:t>Temeljem Pravilnika o izmjenama i dopunama Pravilnika o porezu na dohodak (Narodne novine, br. 1/20) </a:t>
            </a:r>
            <a:r>
              <a:rPr lang="hr-HR" b="1" dirty="0"/>
              <a:t>premije dopunskog i dodatnog zdravstvenog osiguranja smatraju se neoporezivim primitkom od nesamostalnog rada</a:t>
            </a:r>
            <a:r>
              <a:rPr lang="hr-HR" dirty="0"/>
              <a:t>, a koje poslodavac bezgotovinskom putem, u visini 2.500,00 kn godišnje, uplaćuje za svoje radnike, na temelju vjerodostojne </a:t>
            </a:r>
            <a:r>
              <a:rPr lang="hr-HR" dirty="0" smtClean="0"/>
              <a:t>dokumentacije</a:t>
            </a:r>
            <a:endParaRPr lang="hr-HR" dirty="0"/>
          </a:p>
          <a:p>
            <a:pPr algn="just"/>
            <a:endParaRPr lang="hr-HR" dirty="0"/>
          </a:p>
          <a:p>
            <a:pPr algn="just"/>
            <a:r>
              <a:rPr lang="hr-HR" dirty="0" smtClean="0"/>
              <a:t>Iskazuju </a:t>
            </a:r>
            <a:r>
              <a:rPr lang="hr-HR" dirty="0"/>
              <a:t>se na osnovnom računu </a:t>
            </a:r>
            <a:r>
              <a:rPr lang="hr-HR" b="1" dirty="0"/>
              <a:t>31219 Ostali nenavedeni rashodi za </a:t>
            </a:r>
            <a:r>
              <a:rPr lang="hr-HR" b="1" dirty="0" smtClean="0"/>
              <a:t>zaposlene</a:t>
            </a:r>
          </a:p>
          <a:p>
            <a:pPr algn="just"/>
            <a:endParaRPr lang="hr-HR" dirty="0"/>
          </a:p>
          <a:p>
            <a:pPr algn="just"/>
            <a:r>
              <a:rPr lang="hr-HR" dirty="0"/>
              <a:t>O</a:t>
            </a:r>
            <a:r>
              <a:rPr lang="hr-HR" dirty="0" smtClean="0"/>
              <a:t>snovni </a:t>
            </a:r>
            <a:r>
              <a:rPr lang="hr-HR" dirty="0"/>
              <a:t>račun 32923 </a:t>
            </a:r>
            <a:r>
              <a:rPr lang="hr-HR" i="1" dirty="0"/>
              <a:t>Premije osiguranja zaposlenih </a:t>
            </a:r>
            <a:r>
              <a:rPr lang="hr-HR" dirty="0"/>
              <a:t>predviđen za premije osiguranja radnika od posljedica nesretnog slučaja (nezgode) koje plaća poslodavac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677929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endParaRPr lang="hr-HR" sz="32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83325" y="2344190"/>
            <a:ext cx="11179925" cy="30341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dirty="0" smtClean="0">
                <a:solidFill>
                  <a:srgbClr val="FF0000"/>
                </a:solidFill>
              </a:rPr>
              <a:t>                       </a:t>
            </a:r>
          </a:p>
          <a:p>
            <a:pPr marL="0" indent="0" algn="just">
              <a:buNone/>
            </a:pPr>
            <a:r>
              <a:rPr lang="hr-HR" sz="4800" dirty="0">
                <a:solidFill>
                  <a:srgbClr val="FF0000"/>
                </a:solidFill>
              </a:rPr>
              <a:t> </a:t>
            </a:r>
            <a:r>
              <a:rPr lang="hr-HR" sz="4800" dirty="0" smtClean="0">
                <a:solidFill>
                  <a:srgbClr val="FF0000"/>
                </a:solidFill>
              </a:rPr>
              <a:t>                         </a:t>
            </a:r>
            <a:r>
              <a:rPr lang="hr-HR" sz="4800" dirty="0" smtClean="0">
                <a:solidFill>
                  <a:srgbClr val="002060"/>
                </a:solidFill>
              </a:rPr>
              <a:t>Hvala na pažnji </a:t>
            </a:r>
          </a:p>
          <a:p>
            <a:pPr marL="0" indent="0" algn="ctr">
              <a:buNone/>
            </a:pPr>
            <a:endParaRPr lang="hr-HR" sz="48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20983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13509" y="296091"/>
            <a:ext cx="11408228" cy="647917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r-HR" sz="3300" dirty="0" smtClean="0">
                <a:solidFill>
                  <a:srgbClr val="FF0000"/>
                </a:solidFill>
              </a:rPr>
              <a:t>Uvođenje obveze </a:t>
            </a:r>
            <a:r>
              <a:rPr lang="hr-HR" sz="3300" dirty="0">
                <a:solidFill>
                  <a:srgbClr val="FF0000"/>
                </a:solidFill>
              </a:rPr>
              <a:t>izrade izvještaja o izvršenju financijskog </a:t>
            </a:r>
            <a:r>
              <a:rPr lang="hr-HR" sz="3300" dirty="0" smtClean="0">
                <a:solidFill>
                  <a:srgbClr val="FF0000"/>
                </a:solidFill>
              </a:rPr>
              <a:t>plana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b="1" dirty="0" smtClean="0"/>
              <a:t>Članci 81. – 86.</a:t>
            </a:r>
          </a:p>
          <a:p>
            <a:pPr marL="0" indent="0">
              <a:buNone/>
            </a:pPr>
            <a:endParaRPr lang="hr-HR" dirty="0"/>
          </a:p>
          <a:p>
            <a:pPr marL="0" indent="0" algn="just">
              <a:buNone/>
            </a:pPr>
            <a:r>
              <a:rPr lang="hr-HR" dirty="0"/>
              <a:t>Sadržaj polugodišnjeg i godišnjeg izvještaja o izvršenju financijskog </a:t>
            </a:r>
            <a:r>
              <a:rPr lang="hr-HR" dirty="0" smtClean="0"/>
              <a:t>plana:</a:t>
            </a:r>
          </a:p>
          <a:p>
            <a:pPr algn="just">
              <a:buFontTx/>
              <a:buChar char="-"/>
            </a:pPr>
            <a:r>
              <a:rPr lang="hr-HR" dirty="0"/>
              <a:t>o</a:t>
            </a:r>
            <a:r>
              <a:rPr lang="hr-HR" dirty="0" smtClean="0"/>
              <a:t>pći dio</a:t>
            </a:r>
          </a:p>
          <a:p>
            <a:pPr algn="just">
              <a:buFontTx/>
              <a:buChar char="-"/>
            </a:pPr>
            <a:r>
              <a:rPr lang="hr-HR" dirty="0"/>
              <a:t>p</a:t>
            </a:r>
            <a:r>
              <a:rPr lang="hr-HR" dirty="0" smtClean="0"/>
              <a:t>osebni dio</a:t>
            </a:r>
          </a:p>
          <a:p>
            <a:pPr algn="just">
              <a:buFontTx/>
              <a:buChar char="-"/>
            </a:pPr>
            <a:r>
              <a:rPr lang="hr-HR" dirty="0"/>
              <a:t>o</a:t>
            </a:r>
            <a:r>
              <a:rPr lang="hr-HR" dirty="0" smtClean="0"/>
              <a:t>brazloženje</a:t>
            </a:r>
          </a:p>
          <a:p>
            <a:pPr algn="just">
              <a:buFontTx/>
              <a:buChar char="-"/>
            </a:pPr>
            <a:r>
              <a:rPr lang="hr-HR" dirty="0" smtClean="0"/>
              <a:t>posebni izvještaji</a:t>
            </a:r>
            <a:endParaRPr lang="hr-HR" dirty="0"/>
          </a:p>
          <a:p>
            <a:pPr marL="0" indent="0" algn="just">
              <a:buNone/>
            </a:pPr>
            <a:endParaRPr lang="hr-HR" dirty="0" smtClean="0"/>
          </a:p>
          <a:p>
            <a:pPr marL="0" indent="0" algn="just">
              <a:buNone/>
            </a:pPr>
            <a:r>
              <a:rPr lang="hr-HR" dirty="0" smtClean="0"/>
              <a:t>Način podnošenja </a:t>
            </a:r>
            <a:r>
              <a:rPr lang="hr-HR" dirty="0"/>
              <a:t>polugodišnjeg i godišnjeg izvještaja o izvršenju financijskog plana</a:t>
            </a:r>
            <a:endParaRPr lang="hr-HR" dirty="0" smtClean="0"/>
          </a:p>
          <a:p>
            <a:pPr marL="0" indent="0" algn="just">
              <a:buNone/>
            </a:pPr>
            <a:endParaRPr lang="hr-HR" dirty="0" smtClean="0"/>
          </a:p>
          <a:p>
            <a:pPr marL="0" indent="0" algn="just">
              <a:buNone/>
            </a:pPr>
            <a:r>
              <a:rPr lang="hr-HR" dirty="0"/>
              <a:t>Objava polugodišnjeg i godišnjeg izvještaja o izvršenju financijskog </a:t>
            </a:r>
            <a:r>
              <a:rPr lang="hr-HR" dirty="0" smtClean="0"/>
              <a:t>plana (</a:t>
            </a:r>
            <a:r>
              <a:rPr lang="hr-HR" b="1" dirty="0" smtClean="0"/>
              <a:t>članak 144.</a:t>
            </a:r>
            <a:r>
              <a:rPr lang="hr-HR" dirty="0" smtClean="0"/>
              <a:t>)</a:t>
            </a:r>
            <a:endParaRPr lang="hr-HR" dirty="0"/>
          </a:p>
          <a:p>
            <a:pPr marL="0" indent="0" algn="just">
              <a:buNone/>
            </a:pPr>
            <a:r>
              <a:rPr lang="hr-HR" dirty="0" smtClean="0"/>
              <a:t>- </a:t>
            </a:r>
            <a:r>
              <a:rPr lang="hr-HR" b="1" dirty="0" smtClean="0"/>
              <a:t>na mrežnim stranicama </a:t>
            </a:r>
            <a:r>
              <a:rPr lang="hr-HR" dirty="0" smtClean="0"/>
              <a:t>proračunskog korisnika, </a:t>
            </a:r>
            <a:r>
              <a:rPr lang="hr-HR" dirty="0"/>
              <a:t>odnosno na mrežnim stranicama nadležnog ministarstva </a:t>
            </a:r>
            <a:r>
              <a:rPr lang="hr-HR" dirty="0" smtClean="0"/>
              <a:t>ili razdjela, ili </a:t>
            </a:r>
            <a:r>
              <a:rPr lang="hr-HR" dirty="0"/>
              <a:t>na mrežnim stranicama jedinica lokalne i područne (regionalne) samouprave ako proračunski korisnik nema svoje mrežne stranice</a:t>
            </a:r>
          </a:p>
        </p:txBody>
      </p:sp>
    </p:spTree>
    <p:extLst>
      <p:ext uri="{BB962C8B-B14F-4D97-AF65-F5344CB8AC3E}">
        <p14:creationId xmlns:p14="http://schemas.microsoft.com/office/powerpoint/2010/main" val="267113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94657" y="0"/>
            <a:ext cx="10515600" cy="1325563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FF0000"/>
                </a:solidFill>
              </a:rPr>
              <a:t>NAPOMENA</a:t>
            </a:r>
            <a:endParaRPr lang="hr-HR" sz="3600" b="1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46611" y="1146356"/>
            <a:ext cx="10515600" cy="519348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HR" dirty="0" smtClean="0"/>
              <a:t>Proračunski korisnici u </a:t>
            </a:r>
            <a:r>
              <a:rPr lang="hr-HR" dirty="0"/>
              <a:t>2022. godini </a:t>
            </a:r>
            <a:r>
              <a:rPr lang="hr-HR" b="1" dirty="0" smtClean="0"/>
              <a:t>nemaju obvezu izrade </a:t>
            </a:r>
            <a:r>
              <a:rPr lang="hr-HR" b="1" dirty="0"/>
              <a:t>godišnjeg izvještaja o izvršenju financijskog plana za 2021. godinu sukladno odredbama novog </a:t>
            </a:r>
            <a:r>
              <a:rPr lang="hr-HR" b="1" dirty="0" smtClean="0"/>
              <a:t>Zakona </a:t>
            </a:r>
            <a:r>
              <a:rPr lang="hr-HR" b="1" dirty="0"/>
              <a:t>o </a:t>
            </a:r>
            <a:r>
              <a:rPr lang="hr-HR" b="1" dirty="0" smtClean="0"/>
              <a:t>proračunu</a:t>
            </a:r>
          </a:p>
          <a:p>
            <a:pPr algn="just"/>
            <a:endParaRPr lang="hr-HR" b="1" dirty="0"/>
          </a:p>
          <a:p>
            <a:pPr algn="just"/>
            <a:r>
              <a:rPr lang="hr-HR" dirty="0"/>
              <a:t>Odredbe novog Zakona o proračunu vezane za sadržaj polugodišnjeg i godišnjeg izvještaja o izvršenju proračuna i financijskog plana </a:t>
            </a:r>
            <a:r>
              <a:rPr lang="hr-HR" b="1" dirty="0" smtClean="0"/>
              <a:t>primjenjivat </a:t>
            </a:r>
            <a:r>
              <a:rPr lang="hr-HR" b="1" dirty="0"/>
              <a:t>će se tek prilikom izrade polugodišnjeg i godišnjeg izvještaja o izvršenju proračuna i financijskog plana za 2023. </a:t>
            </a:r>
            <a:r>
              <a:rPr lang="hr-HR" b="1" dirty="0" smtClean="0"/>
              <a:t>godinu</a:t>
            </a:r>
            <a:endParaRPr lang="hr-HR" b="1" dirty="0"/>
          </a:p>
          <a:p>
            <a:pPr algn="just"/>
            <a:endParaRPr lang="hr-HR" b="1" dirty="0" smtClean="0"/>
          </a:p>
          <a:p>
            <a:pPr algn="just"/>
            <a:r>
              <a:rPr lang="hr-HR" b="1" dirty="0" smtClean="0"/>
              <a:t>Članak 161., stavak 1.</a:t>
            </a:r>
          </a:p>
          <a:p>
            <a:pPr algn="just"/>
            <a:r>
              <a:rPr lang="hr-HR" dirty="0"/>
              <a:t>odredbe koje se odnose na izradu i donošenje proračuna i financijskih planova te njihovih izmjena i dopuna primjenjuju se u proračunskim procesima koji su povezani s izradom i donošenjem proračuna i financijskih planova za razdoblje od 2023. do 2025. i njihovih izmjena i dopuna te nadalje</a:t>
            </a:r>
            <a:endParaRPr lang="hr-HR" dirty="0" smtClean="0"/>
          </a:p>
          <a:p>
            <a:endParaRPr lang="hr-HR" b="1" dirty="0" smtClean="0"/>
          </a:p>
        </p:txBody>
      </p:sp>
    </p:spTree>
    <p:extLst>
      <p:ext uri="{BB962C8B-B14F-4D97-AF65-F5344CB8AC3E}">
        <p14:creationId xmlns:p14="http://schemas.microsoft.com/office/powerpoint/2010/main" val="464565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77240" y="493212"/>
            <a:ext cx="10515600" cy="5559245"/>
          </a:xfrm>
        </p:spPr>
        <p:txBody>
          <a:bodyPr/>
          <a:lstStyle/>
          <a:p>
            <a:pPr algn="just"/>
            <a:r>
              <a:rPr lang="hr-HR" dirty="0"/>
              <a:t>Upitnik o fiskalnoj odgovornosti sadrži pitanja vezana </a:t>
            </a:r>
            <a:r>
              <a:rPr lang="hr-HR" dirty="0" smtClean="0"/>
              <a:t>uz </a:t>
            </a:r>
            <a:r>
              <a:rPr lang="hr-HR" dirty="0"/>
              <a:t>izradu izvještaja o izvršenju financijskog plana</a:t>
            </a:r>
          </a:p>
          <a:p>
            <a:pPr lvl="1" algn="just">
              <a:buFontTx/>
              <a:buChar char="-"/>
            </a:pPr>
            <a:r>
              <a:rPr lang="hr-HR" b="1" dirty="0"/>
              <a:t>pitanje 20</a:t>
            </a:r>
            <a:r>
              <a:rPr lang="hr-HR" dirty="0"/>
              <a:t>. Sredstva su utrošena u skladu s proračunom, odnosno financijskim planom</a:t>
            </a:r>
          </a:p>
          <a:p>
            <a:pPr lvl="1" algn="just">
              <a:buFontTx/>
              <a:buChar char="-"/>
            </a:pPr>
            <a:r>
              <a:rPr lang="hr-HR" b="1" dirty="0"/>
              <a:t>pitanje 60</a:t>
            </a:r>
            <a:r>
              <a:rPr lang="hr-HR" dirty="0"/>
              <a:t>. Izvještaj o izvršenju financijskog plana izrađen je i dostavljen upravljačkom tijelu</a:t>
            </a:r>
          </a:p>
          <a:p>
            <a:pPr algn="just"/>
            <a:endParaRPr lang="hr-HR" dirty="0" smtClean="0"/>
          </a:p>
          <a:p>
            <a:pPr algn="just"/>
            <a:r>
              <a:rPr lang="hr-HR" dirty="0" smtClean="0"/>
              <a:t>Izvještaj </a:t>
            </a:r>
            <a:r>
              <a:rPr lang="hr-HR" dirty="0"/>
              <a:t>o izvršenju sadrži podatke o prihodima, primicima, rashodima, izdacima iskazani po ekonomskoj klasifikaciji te je potrebno voditi računa o tome da izvještaj bude izrađen sukladno metodologiji po kojoj je izrađen i financijski plan kojeg je usvojilo upravljačko tijelo</a:t>
            </a:r>
          </a:p>
          <a:p>
            <a:pPr algn="just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204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>
          <a:xfrm>
            <a:off x="1657004" y="1529686"/>
            <a:ext cx="9144000" cy="4073092"/>
          </a:xfrm>
        </p:spPr>
        <p:txBody>
          <a:bodyPr>
            <a:noAutofit/>
          </a:bodyPr>
          <a:lstStyle/>
          <a:p>
            <a:r>
              <a:rPr lang="hr-HR" sz="4400" b="1" dirty="0" smtClean="0">
                <a:solidFill>
                  <a:srgbClr val="002060"/>
                </a:solidFill>
              </a:rPr>
              <a:t>NOVI PRAVILNIK O FINANCIJSKOM IZVJEŠTAVANJU U PRORAČUNSKOM RAČUNOVODSTVU</a:t>
            </a:r>
            <a:br>
              <a:rPr lang="hr-HR" sz="4400" b="1" dirty="0" smtClean="0">
                <a:solidFill>
                  <a:srgbClr val="002060"/>
                </a:solidFill>
              </a:rPr>
            </a:br>
            <a:r>
              <a:rPr lang="hr-HR" sz="4400" b="1" dirty="0" smtClean="0">
                <a:solidFill>
                  <a:srgbClr val="002060"/>
                </a:solidFill>
              </a:rPr>
              <a:t/>
            </a:r>
            <a:br>
              <a:rPr lang="hr-HR" sz="4400" b="1" dirty="0" smtClean="0">
                <a:solidFill>
                  <a:srgbClr val="002060"/>
                </a:solidFill>
              </a:rPr>
            </a:br>
            <a:r>
              <a:rPr lang="hr-HR" sz="4400" b="1" dirty="0">
                <a:solidFill>
                  <a:srgbClr val="002060"/>
                </a:solidFill>
              </a:rPr>
              <a:t/>
            </a:r>
            <a:br>
              <a:rPr lang="hr-HR" sz="4400" b="1" dirty="0">
                <a:solidFill>
                  <a:srgbClr val="002060"/>
                </a:solidFill>
              </a:rPr>
            </a:br>
            <a:endParaRPr lang="hr-HR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br. 37/22)</a:t>
            </a:r>
            <a:endParaRPr lang="hr-HR" sz="32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7695" y="2053244"/>
            <a:ext cx="11104418" cy="3441469"/>
          </a:xfrm>
        </p:spPr>
        <p:txBody>
          <a:bodyPr/>
          <a:lstStyle/>
          <a:p>
            <a:pPr algn="just"/>
            <a:r>
              <a:rPr lang="hr-HR" dirty="0" smtClean="0"/>
              <a:t>Objavljen u Narodnim novinama </a:t>
            </a:r>
            <a:r>
              <a:rPr lang="hr-HR" dirty="0" err="1" smtClean="0"/>
              <a:t>br</a:t>
            </a:r>
            <a:r>
              <a:rPr lang="hr-HR" dirty="0" smtClean="0"/>
              <a:t>: 37/2022</a:t>
            </a:r>
          </a:p>
          <a:p>
            <a:pPr algn="just"/>
            <a:r>
              <a:rPr lang="hr-HR" dirty="0" smtClean="0"/>
              <a:t>Stupio na snagu 24.03.2022.</a:t>
            </a:r>
          </a:p>
          <a:p>
            <a:pPr algn="just"/>
            <a:r>
              <a:rPr lang="hr-HR" dirty="0">
                <a:hlinkClick r:id="rId2"/>
              </a:rPr>
              <a:t>https://</a:t>
            </a:r>
            <a:r>
              <a:rPr lang="hr-HR" dirty="0" smtClean="0">
                <a:hlinkClick r:id="rId2"/>
              </a:rPr>
              <a:t>narodne-novine.nn.hr/clanci/sluzbeni/2022_03_37_443.html</a:t>
            </a:r>
            <a:endParaRPr lang="hr-HR" dirty="0" smtClean="0"/>
          </a:p>
          <a:p>
            <a:pPr marL="0" indent="0" algn="just">
              <a:buNone/>
            </a:pPr>
            <a:endParaRPr lang="hr-HR" dirty="0" smtClean="0"/>
          </a:p>
          <a:p>
            <a:pPr marL="0" indent="0" algn="just">
              <a:buNone/>
            </a:pPr>
            <a:r>
              <a:rPr lang="hr-HR" dirty="0" smtClean="0"/>
              <a:t>OSNOVA </a:t>
            </a:r>
            <a:r>
              <a:rPr lang="hr-HR" dirty="0"/>
              <a:t>ZA DONOŠENJE PRAVILNIKA: </a:t>
            </a:r>
          </a:p>
          <a:p>
            <a:pPr algn="just"/>
            <a:r>
              <a:rPr lang="hr-HR" dirty="0"/>
              <a:t>članak 134. </a:t>
            </a:r>
            <a:r>
              <a:rPr lang="hr-HR" dirty="0" smtClean="0"/>
              <a:t>stavak </a:t>
            </a:r>
            <a:r>
              <a:rPr lang="hr-HR" dirty="0"/>
              <a:t>2. novog Zakona o proračunu (</a:t>
            </a:r>
            <a:r>
              <a:rPr lang="hr-HR" dirty="0" smtClean="0"/>
              <a:t>NN, br. </a:t>
            </a:r>
            <a:r>
              <a:rPr lang="hr-HR" dirty="0"/>
              <a:t>144/21)</a:t>
            </a:r>
          </a:p>
          <a:p>
            <a:pPr algn="just"/>
            <a:endParaRPr lang="hr-HR" dirty="0"/>
          </a:p>
          <a:p>
            <a:pPr algn="just"/>
            <a:endParaRPr lang="hr-HR" dirty="0" smtClean="0"/>
          </a:p>
          <a:p>
            <a:pPr algn="just"/>
            <a:endParaRPr lang="hr-HR" dirty="0"/>
          </a:p>
          <a:p>
            <a:pPr marL="457200" lvl="1" indent="0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210497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66255" y="157943"/>
            <a:ext cx="11837323" cy="1532746"/>
          </a:xfrm>
        </p:spPr>
        <p:txBody>
          <a:bodyPr>
            <a:normAutofit/>
          </a:bodyPr>
          <a:lstStyle/>
          <a:p>
            <a:r>
              <a:rPr lang="hr-HR" sz="3200" dirty="0" smtClean="0">
                <a:latin typeface="+mn-lt"/>
              </a:rPr>
              <a:t>Novi Pravilnik o financijskom izvještavanju u proračunskom računovodstvu (NN, </a:t>
            </a:r>
            <a:r>
              <a:rPr lang="hr-HR" sz="3200" dirty="0">
                <a:latin typeface="+mn-lt"/>
              </a:rPr>
              <a:t>br. 37/22)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91638" y="1778924"/>
            <a:ext cx="11104418" cy="387373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hr-HR" dirty="0" smtClean="0"/>
              <a:t>Propisuje:</a:t>
            </a:r>
          </a:p>
          <a:p>
            <a:pPr marL="0" indent="0" algn="just">
              <a:buNone/>
            </a:pPr>
            <a:endParaRPr lang="hr-HR" dirty="0" smtClean="0"/>
          </a:p>
          <a:p>
            <a:pPr algn="just">
              <a:buFontTx/>
              <a:buChar char="-"/>
            </a:pPr>
            <a:r>
              <a:rPr lang="hr-HR" dirty="0" smtClean="0"/>
              <a:t>oblik </a:t>
            </a:r>
            <a:r>
              <a:rPr lang="hr-HR" dirty="0"/>
              <a:t>i sadržaj financijskih </a:t>
            </a:r>
            <a:r>
              <a:rPr lang="hr-HR" dirty="0" smtClean="0"/>
              <a:t>izvještaja </a:t>
            </a:r>
          </a:p>
          <a:p>
            <a:pPr algn="just">
              <a:buFontTx/>
              <a:buChar char="-"/>
            </a:pPr>
            <a:r>
              <a:rPr lang="hr-HR" dirty="0" smtClean="0"/>
              <a:t>razdoblja </a:t>
            </a:r>
            <a:r>
              <a:rPr lang="hr-HR" dirty="0"/>
              <a:t>za koja se </a:t>
            </a:r>
            <a:r>
              <a:rPr lang="hr-HR" dirty="0" smtClean="0"/>
              <a:t>sastavljaju</a:t>
            </a:r>
          </a:p>
          <a:p>
            <a:pPr algn="just">
              <a:buFontTx/>
              <a:buChar char="-"/>
            </a:pPr>
            <a:r>
              <a:rPr lang="hr-HR" dirty="0" smtClean="0"/>
              <a:t>obveznike predaje i primatelje izvještaja</a:t>
            </a:r>
          </a:p>
          <a:p>
            <a:pPr algn="just">
              <a:buFontTx/>
              <a:buChar char="-"/>
            </a:pPr>
            <a:r>
              <a:rPr lang="hr-HR" dirty="0" smtClean="0"/>
              <a:t>način </a:t>
            </a:r>
            <a:r>
              <a:rPr lang="hr-HR" dirty="0"/>
              <a:t>i rokove </a:t>
            </a:r>
            <a:r>
              <a:rPr lang="hr-HR" dirty="0" smtClean="0"/>
              <a:t>podnošenja financijskih izvještaja</a:t>
            </a:r>
          </a:p>
          <a:p>
            <a:pPr marL="0" indent="0" algn="just">
              <a:buNone/>
            </a:pPr>
            <a:endParaRPr lang="hr-HR" dirty="0"/>
          </a:p>
          <a:p>
            <a:pPr marL="0" indent="0" algn="just">
              <a:buNone/>
            </a:pPr>
            <a:r>
              <a:rPr lang="hr-HR" dirty="0" smtClean="0"/>
              <a:t> </a:t>
            </a:r>
            <a:r>
              <a:rPr lang="hr-HR" dirty="0"/>
              <a:t>Donošenjem novog Pravilnika, dosadašnji se stavlja van snage. </a:t>
            </a: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73382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8953</TotalTime>
  <Words>2356</Words>
  <Application>Microsoft Office PowerPoint</Application>
  <PresentationFormat>Široki zaslon</PresentationFormat>
  <Paragraphs>277</Paragraphs>
  <Slides>33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8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Courier New</vt:lpstr>
      <vt:lpstr>Symbol</vt:lpstr>
      <vt:lpstr>Times New Roman</vt:lpstr>
      <vt:lpstr>Verdana</vt:lpstr>
      <vt:lpstr>Wingdings</vt:lpstr>
      <vt:lpstr>Tema sustava Office</vt:lpstr>
      <vt:lpstr>AKTUALNOSTI U SUSTAVU PRORAČUNA Kovačić konzalting d.o.o. – Tučepi, ožujak 2022.</vt:lpstr>
      <vt:lpstr>PowerPoint prezentacija</vt:lpstr>
      <vt:lpstr>NOVI ZAKON O PRORAČUNU (NN 144/21)   </vt:lpstr>
      <vt:lpstr>PowerPoint prezentacija</vt:lpstr>
      <vt:lpstr>NAPOMENA</vt:lpstr>
      <vt:lpstr>PowerPoint prezentacija</vt:lpstr>
      <vt:lpstr>NOVI PRAVILNIK O FINANCIJSKOM IZVJEŠTAVANJU U PRORAČUNSKOM RAČUNOVODSTVU   </vt:lpstr>
      <vt:lpstr>Novi Pravilnik o financijskom izvještavanju u proračunskom računovodstvu (NN, br. 37/22)</vt:lpstr>
      <vt:lpstr>Novi Pravilnik o financijskom izvještavanju u proračunskom računovodstvu (NN, br. 37/22)</vt:lpstr>
      <vt:lpstr>Novi Pravilnik o financijskom izvještavanju u proračunskom računovodstvu (NN 37/2022)</vt:lpstr>
      <vt:lpstr>Novi Pravilnik o financijskom izvještavanju u proračunskom računovodstvu (NN, br. 37/22)</vt:lpstr>
      <vt:lpstr>Novi Pravilnik o financijskom izvještavanju u proračunskom računovodstvu (NN, br. 37/22)</vt:lpstr>
      <vt:lpstr>Novi Pravilnik o financijskom izvještavanju u proračunskom računovodstvu (NN, br. 37/22)</vt:lpstr>
      <vt:lpstr>Novi Pravilnik o financijskom izvještavanju u proračunskom računovodstvu (NN, br. 37/22)</vt:lpstr>
      <vt:lpstr>Novi Pravilnik o financijskom izvještavanju u proračunskom računovodstvu (NN, br. 37/2022)</vt:lpstr>
      <vt:lpstr>Novi Pravilnik o financijskom izvještavanju u proračunskom računovodstvu (NN, br. 37/2022)</vt:lpstr>
      <vt:lpstr>Okružnica o sastavljanju i predaji financijskih izvještaja proračuna, proračunskih i izvanproračunskih korisnika državnog proračuna te proračunskih i izvanproračunskih korisnika proračuna jedinica lokalne i područne (regionalne) samouprave za razdoblje od 1. siječnja do 31. ožujka 2022. </vt:lpstr>
      <vt:lpstr>PowerPoint prezentacija</vt:lpstr>
      <vt:lpstr>Tko u slučaju spriječenosti zakonskog predstavnika (koji je upisan kao zakonski predstavnik u registar proračunskog korisnika) potpisuje financijske izvještaje? Dakle, ako na referentnoj stranici upišemo ime i prezime ravnatelja (zakonskog predstavnika), tko može potpisati izvještaje uz kraticu -u.z. ili p.o.?</vt:lpstr>
      <vt:lpstr>PowerPoint prezentacija</vt:lpstr>
      <vt:lpstr>Na kojem računu se evidentira izdavanje Fina poslovnog digitalnog certifikata na kripto uređaju s ugovorenim e-ovlaštenjima za potrebe pristupa e-uslugama zbog potrebe pristupa novoj aplikaciji RKPFI vezano uz predaju financijskih izvještaja?</vt:lpstr>
      <vt:lpstr>Knjigovodstvena evidencija mjesečnog FINA-og e-paketa kod proračunskog korisnika koji ne posluje preko jedinstvenog računa državnog proračuna</vt:lpstr>
      <vt:lpstr>Knjigovodstvena evidencija mjesečnog FINA-og e-paketa kod proračunskog korisnika državnog proračuna koji posluje preko jedinstvenog računa državnog proračuna </vt:lpstr>
      <vt:lpstr>Evidentira li se trošak dorade postojećih računalnih programa (i aplikacija) zbog uvođenja eura u okviru skupine 45 ili rashoda u okviru razreda 3?</vt:lpstr>
      <vt:lpstr>3238 Računalne usluge</vt:lpstr>
      <vt:lpstr>PowerPoint prezentacija</vt:lpstr>
      <vt:lpstr>Djelatnica je otvorila komplikacije u trudnoći za vrijeme kojih je istekao ugovor na određeno vrijeme te je doneseno rješenje o isplati naknade za neiskorišteni godišnji odmor. Knjiži li se naknada za neiskorišteni godišnji odmor na računskim pozicijama plaće i doprinosa ili ostalih rashoda za zaposlene?</vt:lpstr>
      <vt:lpstr>Evidentiranje troška testiranja na COVID-19 za službena putovanja</vt:lpstr>
      <vt:lpstr>Evidentiraju li se rashodi za nabavu hrane u ugostiteljskoj školi koja se koristi u radu na satovima praktične nastave kao namirnice na kontu 32224 Namirnice?</vt:lpstr>
      <vt:lpstr>32224 Namirnice</vt:lpstr>
      <vt:lpstr>Primjer:  Za potrebe školske kuhinje primljena je isporuka namirnica i to: 50 kg brašna, 50 litara ulja, 5 kg soli, 5 kg šećera. Račun dobavljača glasi na 950 kn. </vt:lpstr>
      <vt:lpstr>ISPRAVAK IZ OKRUŽNICE I-IX 2021.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Hana Zoričić</dc:creator>
  <cp:lastModifiedBy>PC</cp:lastModifiedBy>
  <cp:revision>118</cp:revision>
  <cp:lastPrinted>2021-10-28T10:59:47Z</cp:lastPrinted>
  <dcterms:created xsi:type="dcterms:W3CDTF">2020-09-25T08:47:34Z</dcterms:created>
  <dcterms:modified xsi:type="dcterms:W3CDTF">2022-03-30T21:43:04Z</dcterms:modified>
</cp:coreProperties>
</file>