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33" r:id="rId1"/>
  </p:sldMasterIdLst>
  <p:notesMasterIdLst>
    <p:notesMasterId r:id="rId30"/>
  </p:notesMasterIdLst>
  <p:sldIdLst>
    <p:sldId id="601" r:id="rId2"/>
    <p:sldId id="463" r:id="rId3"/>
    <p:sldId id="596" r:id="rId4"/>
    <p:sldId id="610" r:id="rId5"/>
    <p:sldId id="611" r:id="rId6"/>
    <p:sldId id="465" r:id="rId7"/>
    <p:sldId id="466" r:id="rId8"/>
    <p:sldId id="602" r:id="rId9"/>
    <p:sldId id="603" r:id="rId10"/>
    <p:sldId id="555" r:id="rId11"/>
    <p:sldId id="556" r:id="rId12"/>
    <p:sldId id="467" r:id="rId13"/>
    <p:sldId id="544" r:id="rId14"/>
    <p:sldId id="468" r:id="rId15"/>
    <p:sldId id="557" r:id="rId16"/>
    <p:sldId id="592" r:id="rId17"/>
    <p:sldId id="561" r:id="rId18"/>
    <p:sldId id="570" r:id="rId19"/>
    <p:sldId id="571" r:id="rId20"/>
    <p:sldId id="572" r:id="rId21"/>
    <p:sldId id="573" r:id="rId22"/>
    <p:sldId id="606" r:id="rId23"/>
    <p:sldId id="575" r:id="rId24"/>
    <p:sldId id="581" r:id="rId25"/>
    <p:sldId id="582" r:id="rId26"/>
    <p:sldId id="608" r:id="rId27"/>
    <p:sldId id="609" r:id="rId28"/>
    <p:sldId id="511" r:id="rId2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723" autoAdjust="0"/>
    <p:restoredTop sz="94660"/>
  </p:normalViewPr>
  <p:slideViewPr>
    <p:cSldViewPr>
      <p:cViewPr varScale="1">
        <p:scale>
          <a:sx n="69" d="100"/>
          <a:sy n="69" d="100"/>
        </p:scale>
        <p:origin x="7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7D550-A3CF-4B7E-8E4E-AF0B1B1909E0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B72EE-F9C9-49E1-9B90-9410B45779B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3566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B72EE-F9C9-49E1-9B90-9410B45779B0}" type="slidenum">
              <a:rPr lang="hr-HR" smtClean="0"/>
              <a:pPr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15765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16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30658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491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38692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3473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71138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6531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5367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548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1278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6810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5915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5810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880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7271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6462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85D05-2570-4EA0-8C99-0999FDEB1246}" type="datetimeFigureOut">
              <a:rPr lang="hr-HR" smtClean="0"/>
              <a:pPr/>
              <a:t>30.3.2022.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3CF5FEF-4E10-44A8-90A9-24D011C6DCA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6314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34" r:id="rId1"/>
    <p:sldLayoutId id="2147484735" r:id="rId2"/>
    <p:sldLayoutId id="2147484736" r:id="rId3"/>
    <p:sldLayoutId id="2147484737" r:id="rId4"/>
    <p:sldLayoutId id="2147484738" r:id="rId5"/>
    <p:sldLayoutId id="2147484739" r:id="rId6"/>
    <p:sldLayoutId id="2147484740" r:id="rId7"/>
    <p:sldLayoutId id="2147484741" r:id="rId8"/>
    <p:sldLayoutId id="2147484742" r:id="rId9"/>
    <p:sldLayoutId id="2147484743" r:id="rId10"/>
    <p:sldLayoutId id="2147484744" r:id="rId11"/>
    <p:sldLayoutId id="2147484745" r:id="rId12"/>
    <p:sldLayoutId id="2147484746" r:id="rId13"/>
    <p:sldLayoutId id="2147484747" r:id="rId14"/>
    <p:sldLayoutId id="2147484748" r:id="rId15"/>
    <p:sldLayoutId id="214748474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pu.gov.h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n.hr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52928" cy="3240360"/>
          </a:xfrm>
        </p:spPr>
        <p:txBody>
          <a:bodyPr>
            <a:normAutofit fontScale="90000"/>
          </a:bodyPr>
          <a:lstStyle/>
          <a:p>
            <a:pPr algn="ctr"/>
            <a:r>
              <a:rPr lang="hr-HR" b="1" i="1" dirty="0" smtClean="0"/>
              <a:t/>
            </a:r>
            <a:br>
              <a:rPr lang="hr-HR" b="1" i="1" dirty="0" smtClean="0"/>
            </a:br>
            <a:r>
              <a:rPr lang="hr-HR" b="1" i="1" dirty="0"/>
              <a:t/>
            </a:r>
            <a:br>
              <a:rPr lang="hr-HR" b="1" i="1" dirty="0"/>
            </a:br>
            <a:r>
              <a:rPr lang="hr-HR" b="1" i="1" dirty="0" smtClean="0"/>
              <a:t/>
            </a:r>
            <a:br>
              <a:rPr lang="hr-HR" b="1" i="1" dirty="0" smtClean="0"/>
            </a:br>
            <a:r>
              <a:rPr lang="hr-HR" b="1" i="1" dirty="0"/>
              <a:t/>
            </a:r>
            <a:br>
              <a:rPr lang="hr-HR" b="1" i="1" dirty="0"/>
            </a:br>
            <a:r>
              <a:rPr lang="hr-HR" b="1" i="1" dirty="0" smtClean="0"/>
              <a:t/>
            </a:r>
            <a:br>
              <a:rPr lang="hr-HR" b="1" i="1" dirty="0" smtClean="0"/>
            </a:br>
            <a:r>
              <a:rPr lang="hr-HR" b="1" i="1" dirty="0"/>
              <a:t/>
            </a:r>
            <a:br>
              <a:rPr lang="hr-HR" b="1" i="1" dirty="0"/>
            </a:br>
            <a:r>
              <a:rPr lang="hr-HR" b="1" i="1" dirty="0" smtClean="0"/>
              <a:t/>
            </a:r>
            <a:br>
              <a:rPr lang="hr-HR" b="1" i="1" dirty="0" smtClean="0"/>
            </a:br>
            <a:r>
              <a:rPr lang="hr-HR" b="1" i="1" dirty="0"/>
              <a:t/>
            </a:r>
            <a:br>
              <a:rPr lang="hr-HR" b="1" i="1" dirty="0"/>
            </a:br>
            <a:r>
              <a:rPr lang="hr-HR" b="1" i="1" dirty="0" smtClean="0"/>
              <a:t/>
            </a:r>
            <a:br>
              <a:rPr lang="hr-HR" b="1" i="1" dirty="0" smtClean="0"/>
            </a:br>
            <a:r>
              <a:rPr lang="hr-HR" b="1" i="1" dirty="0">
                <a:solidFill>
                  <a:schemeClr val="accent1"/>
                </a:solidFill>
              </a:rPr>
              <a:t/>
            </a:r>
            <a:br>
              <a:rPr lang="hr-HR" b="1" i="1" dirty="0">
                <a:solidFill>
                  <a:schemeClr val="accent1"/>
                </a:solidFill>
              </a:rPr>
            </a:br>
            <a:r>
              <a:rPr lang="hr-HR" b="1" i="1" dirty="0" smtClean="0">
                <a:solidFill>
                  <a:schemeClr val="accent1"/>
                </a:solidFill>
              </a:rPr>
              <a:t/>
            </a:r>
            <a:br>
              <a:rPr lang="hr-HR" b="1" i="1" dirty="0" smtClean="0">
                <a:solidFill>
                  <a:schemeClr val="accent1"/>
                </a:solidFill>
              </a:rPr>
            </a:br>
            <a:r>
              <a:rPr lang="hr-HR" b="1" i="1" dirty="0">
                <a:solidFill>
                  <a:schemeClr val="accent1"/>
                </a:solidFill>
              </a:rPr>
              <a:t/>
            </a:r>
            <a:br>
              <a:rPr lang="hr-HR" b="1" i="1" dirty="0">
                <a:solidFill>
                  <a:schemeClr val="accent1"/>
                </a:solidFill>
              </a:rPr>
            </a:br>
            <a:r>
              <a:rPr lang="hr-HR" b="1" i="1" dirty="0" smtClean="0">
                <a:solidFill>
                  <a:schemeClr val="accent1"/>
                </a:solidFill>
              </a:rPr>
              <a:t/>
            </a:r>
            <a:br>
              <a:rPr lang="hr-HR" b="1" i="1" dirty="0" smtClean="0">
                <a:solidFill>
                  <a:schemeClr val="accent1"/>
                </a:solidFill>
              </a:rPr>
            </a:br>
            <a:r>
              <a:rPr lang="hr-HR" b="1" i="1" dirty="0">
                <a:solidFill>
                  <a:schemeClr val="accent1"/>
                </a:solidFill>
              </a:rPr>
              <a:t/>
            </a:r>
            <a:br>
              <a:rPr lang="hr-HR" b="1" i="1" dirty="0">
                <a:solidFill>
                  <a:schemeClr val="accent1"/>
                </a:solidFill>
              </a:rPr>
            </a:br>
            <a:r>
              <a:rPr lang="hr-HR" b="1" i="1" dirty="0" smtClean="0">
                <a:solidFill>
                  <a:schemeClr val="accent1"/>
                </a:solidFill>
              </a:rPr>
              <a:t/>
            </a:r>
            <a:br>
              <a:rPr lang="hr-HR" b="1" i="1" dirty="0" smtClean="0">
                <a:solidFill>
                  <a:schemeClr val="accent1"/>
                </a:solidFill>
              </a:rPr>
            </a:br>
            <a:r>
              <a:rPr lang="hr-HR" b="1" i="1" dirty="0" smtClean="0">
                <a:solidFill>
                  <a:schemeClr val="accent1"/>
                </a:solidFill>
              </a:rPr>
              <a:t/>
            </a:r>
            <a:br>
              <a:rPr lang="hr-HR" b="1" i="1" dirty="0" smtClean="0">
                <a:solidFill>
                  <a:schemeClr val="accent1"/>
                </a:solidFill>
              </a:rPr>
            </a:br>
            <a:r>
              <a:rPr lang="hr-HR" sz="4400" b="1" i="1" dirty="0" smtClean="0">
                <a:solidFill>
                  <a:schemeClr val="accent1"/>
                </a:solidFill>
              </a:rPr>
              <a:t>DIGITALNA TRANFORMACIJA UREDSKOG POSLOVANJA U ŠKOLAMA</a:t>
            </a:r>
            <a:r>
              <a:rPr lang="hr-HR" sz="4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hr-HR" sz="44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r-HR" sz="4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11560" y="5085184"/>
            <a:ext cx="7846640" cy="1512168"/>
          </a:xfrm>
        </p:spPr>
        <p:txBody>
          <a:bodyPr>
            <a:normAutofit/>
          </a:bodyPr>
          <a:lstStyle/>
          <a:p>
            <a:pPr algn="ctr"/>
            <a:r>
              <a:rPr lang="hr-HR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</a:t>
            </a:r>
            <a:r>
              <a:rPr lang="hr-HR" sz="2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Tatjana </a:t>
            </a:r>
            <a:r>
              <a:rPr lang="hr-HR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Martinović, </a:t>
            </a:r>
            <a:r>
              <a:rPr lang="hr-HR" sz="24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dipl.iur</a:t>
            </a:r>
            <a:r>
              <a:rPr lang="hr-HR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hr-HR" b="1" dirty="0">
                <a:solidFill>
                  <a:schemeClr val="tx1"/>
                </a:solidFill>
              </a:rPr>
              <a:t>Kovačić konzalting d.o.o. – </a:t>
            </a:r>
            <a:r>
              <a:rPr lang="hr-HR" b="1" dirty="0" err="1">
                <a:solidFill>
                  <a:schemeClr val="tx1"/>
                </a:solidFill>
              </a:rPr>
              <a:t>Tučepi</a:t>
            </a:r>
            <a:r>
              <a:rPr lang="hr-HR" b="1" dirty="0">
                <a:solidFill>
                  <a:schemeClr val="tx1"/>
                </a:solidFill>
              </a:rPr>
              <a:t>, ožujak 2022.</a:t>
            </a:r>
            <a:endParaRPr lang="hr-HR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Poslovno </a:t>
            </a:r>
            <a:r>
              <a:rPr lang="hr-HR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savjetovanje</a:t>
            </a: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hr-HR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94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"/>
    </mc:Choice>
    <mc:Fallback xmlns="">
      <p:transition spd="slow" advTm="35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12648" y="188640"/>
            <a:ext cx="81534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hr-H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TEMELJNI POJMOVI UREDSKOG POSLOVANJA</a:t>
            </a:r>
            <a:endParaRPr lang="hr-H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12648" y="1340768"/>
            <a:ext cx="8153400" cy="5112568"/>
          </a:xfrm>
        </p:spPr>
        <p:txBody>
          <a:bodyPr>
            <a:normAutofit fontScale="85000" lnSpcReduction="20000"/>
          </a:bodyPr>
          <a:lstStyle/>
          <a:p>
            <a:pPr marL="2743200" lvl="6" indent="0">
              <a:buNone/>
            </a:pPr>
            <a:endParaRPr lang="hr-HR" sz="2000" b="1" dirty="0" smtClean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endParaRPr lang="hr-HR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EVIDENCIJE </a:t>
            </a:r>
            <a:r>
              <a:rPr lang="hr-HR" sz="2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UREDSKOG POSLOVANJA </a:t>
            </a:r>
            <a:r>
              <a:rPr lang="hr-HR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–službene evidencije u koje se evidentira zaprimljeno ili nastalo dokumentarno gradivo i vode se u elektroničkom obliku kao dio informacijskog sustava uredskog poslovanja</a:t>
            </a:r>
          </a:p>
          <a:p>
            <a:pPr marL="0" indent="0">
              <a:buNone/>
            </a:pPr>
            <a:endParaRPr lang="vi-VN" sz="2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vi-VN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INFORMACIJSKI </a:t>
            </a:r>
            <a:r>
              <a:rPr lang="vi-VN" sz="2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SUSTAV UREDSKOG POSLOVANJA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–informacijski sustav </a:t>
            </a:r>
            <a:r>
              <a:rPr lang="vi-VN" sz="22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pomoću kojeg se upravlja dokumentima, pripadnim poslovnim procesima, radnim tokovima i podacima uključujući: izradu dokumenata, primitak, raspoređivanje, obradu, izdavanje, otpremu, arhiviranje i izlučivanje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 okviru obavljanja poslova javnopravnog tijela, sukladno pravilima uredskog poslovanja (ne upisuju se dokumenti koji ne predstavljaju službeno dopisivanje</a:t>
            </a:r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hr-HR" sz="22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hr-HR" sz="22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sustavu se odvojeno vode: evidencija predmeta </a:t>
            </a:r>
            <a:r>
              <a:rPr lang="vi-VN" sz="22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upravnog postupka prvog stupnja, 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evidencija predmeta </a:t>
            </a:r>
            <a:r>
              <a:rPr lang="vi-VN" sz="22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upravnog postupka drugog </a:t>
            </a:r>
            <a:r>
              <a:rPr lang="vi-VN" sz="2200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stupnja</a:t>
            </a:r>
            <a:r>
              <a:rPr lang="hr-HR" sz="2200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evidencija predmeta </a:t>
            </a:r>
            <a:r>
              <a:rPr lang="vi-VN" sz="22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neupravnog postupka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r-HR" sz="2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54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"/>
    </mc:Choice>
    <mc:Fallback xmlns="">
      <p:transition spd="slow" advTm="4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1534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hr-H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INFORMACIJSKI </a:t>
            </a:r>
            <a:r>
              <a:rPr lang="hr-HR" sz="4000" dirty="0">
                <a:latin typeface="Arial" panose="020B0604020202020204" pitchFamily="34" charset="0"/>
                <a:cs typeface="Arial" panose="020B0604020202020204" pitchFamily="34" charset="0"/>
              </a:rPr>
              <a:t>SUSTAV UREDSKOG POSLOVANJA</a:t>
            </a:r>
            <a:br>
              <a:rPr lang="hr-H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r-H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09598" y="1772816"/>
            <a:ext cx="8282882" cy="4680520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pPr algn="just"/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javnopravna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tijela međusobno te s fizičkim i pravnim osobama </a:t>
            </a:r>
            <a:r>
              <a:rPr lang="vi-V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službeno dopisivanje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obavljaju </a:t>
            </a:r>
            <a:r>
              <a:rPr lang="vi-V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primarno elektroničkim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putem</a:t>
            </a:r>
            <a:endParaRPr lang="hr-HR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vi-VN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omogućuje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vi-V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cjelovito uredsko poslovanje u elektroničkom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obliku</a:t>
            </a:r>
            <a:endParaRPr lang="hr-HR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vi-VN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mogućnost </a:t>
            </a:r>
            <a:r>
              <a:rPr lang="vi-V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povezivanja i razmjene podataka s drugim informacijskim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sustavima</a:t>
            </a:r>
            <a:endParaRPr lang="hr-HR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vi-VN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nepromjenjivost </a:t>
            </a:r>
            <a:r>
              <a:rPr lang="vi-V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cjelovitost dokumenata pretvorenih u elektronički oblik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(uz evidentiranje podatka o vremenu i načinu pretvorbe te službenoj osobi koja ju je provela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vi-VN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10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1"/>
    </mc:Choice>
    <mc:Fallback xmlns="">
      <p:transition spd="slow" advTm="49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70992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  <a:t>TEMELJENI POJMOVI UREDSKOG POSLOVANJA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352928" cy="4525963"/>
          </a:xfrm>
        </p:spPr>
        <p:txBody>
          <a:bodyPr>
            <a:normAutofit/>
          </a:bodyPr>
          <a:lstStyle/>
          <a:p>
            <a:pPr algn="just"/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PISMENO -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 koji može biti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podnesak </a:t>
            </a:r>
            <a:r>
              <a:rPr lang="vi-V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hr-HR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vi-VN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PODNESAK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zahtjev, prijedlog, popunjen obrazac, prijava, molba, žalba, predstavka, prigovor, obavijest, priopćenje te drugi podnesak kojim se stranke obraćaju javnopravnom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tijelu</a:t>
            </a:r>
          </a:p>
          <a:p>
            <a:pPr marL="0" indent="0" algn="just">
              <a:buNone/>
            </a:pPr>
            <a:endParaRPr lang="vi-VN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AKT-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pismeno </a:t>
            </a:r>
            <a:r>
              <a:rPr lang="vi-VN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kojim javnopravno </a:t>
            </a:r>
            <a:r>
              <a:rPr lang="vi-VN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tijelo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odlučuje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upravnom postupku </a:t>
            </a:r>
            <a:r>
              <a:rPr lang="vi-VN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(upravni </a:t>
            </a:r>
            <a:r>
              <a:rPr lang="vi-VN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hr-HR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odgovara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podnesak stranke, određuje, prekida ili završava neku službenu radnju te obavlja službeno dopisivanje s drugim tijelima i strankama </a:t>
            </a:r>
            <a:r>
              <a:rPr lang="vi-VN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(neupravni akt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kao i pismeno kojim se obavlja dopisivanje unutar javnopravnog tijela (</a:t>
            </a:r>
            <a:r>
              <a:rPr lang="vi-VN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interni akt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hr-HR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52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8"/>
    </mc:Choice>
    <mc:Fallback xmlns="">
      <p:transition spd="slow" advTm="114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12648" y="332656"/>
            <a:ext cx="8153400" cy="1152128"/>
          </a:xfrm>
        </p:spPr>
        <p:txBody>
          <a:bodyPr>
            <a:no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TEMELJNI </a:t>
            </a:r>
            <a: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  <a:t>POJMOVI UREDSKOG POSLOVANJA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12648" y="1340768"/>
            <a:ext cx="8153400" cy="50405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hr-HR" sz="2000" b="1" i="1" dirty="0" smtClean="0">
              <a:latin typeface="Calibri" panose="020F0502020204030204" pitchFamily="34" charset="0"/>
            </a:endParaRPr>
          </a:p>
          <a:p>
            <a:r>
              <a:rPr lang="vi-VN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brojčana oznaka akta</a:t>
            </a:r>
            <a:r>
              <a:rPr lang="hr-HR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hr-HR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oznaka koja jednoznačno određuje akt, </a:t>
            </a:r>
            <a:r>
              <a:rPr lang="vi-VN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sadrži klasifikacijsku oznaku i urudžbeni broj</a:t>
            </a:r>
            <a:endParaRPr lang="hr-HR" sz="22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vi-VN" sz="22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vi-VN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brojčana oznaka podneska</a:t>
            </a:r>
            <a:r>
              <a:rPr lang="hr-HR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hr-HR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oznaka koja jednoznačno određuje podnesak, a sadrži klasifikacijsku oznaku i redni broj pismena unutar predmeta</a:t>
            </a:r>
            <a:endParaRPr lang="hr-HR" sz="22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sz="22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vi-VN" sz="2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svaki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elektronički,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napisani, </a:t>
            </a:r>
            <a:r>
              <a:rPr lang="hr-HR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umnoženi, 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nacrtani, slikovni, tiskani, snimljeni, magnetni, optički, i</a:t>
            </a:r>
            <a:r>
              <a:rPr lang="hr-HR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 bilo koji drugi </a:t>
            </a:r>
            <a:r>
              <a:rPr lang="hr-HR" sz="22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zapis </a:t>
            </a:r>
            <a:r>
              <a:rPr lang="vi-VN" sz="22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podataka</a:t>
            </a:r>
            <a:r>
              <a:rPr lang="hr-HR" sz="22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koji sadržajem i strukturom čine određenu povezanu </a:t>
            </a:r>
            <a:r>
              <a:rPr lang="hr-HR" sz="2200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cjelinu</a:t>
            </a:r>
          </a:p>
          <a:p>
            <a:pPr marL="0" indent="0">
              <a:buNone/>
            </a:pPr>
            <a:endParaRPr lang="vi-VN" sz="2200" u="sng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vi-VN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dokumentarno gradivo</a:t>
            </a:r>
            <a:r>
              <a:rPr lang="hr-HR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hr-HR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svi dokumenti nastali, zaprimljeni ili prikupljeni u obavljanju poslova javnopravnog tijela</a:t>
            </a:r>
            <a:endParaRPr lang="hr-HR" sz="2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TEMELJNI </a:t>
            </a:r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POJMOVI UREDSKOG 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   POSLOVANJA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968552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hr-HR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spis </a:t>
            </a:r>
            <a:r>
              <a:rPr lang="hr-HR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(predmet) je skup pismena, priloga i drugih dokumenata koji se odnose na isto pitanje  </a:t>
            </a:r>
            <a:endParaRPr lang="hr-HR" sz="22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Char char="-"/>
            </a:pPr>
            <a:r>
              <a:rPr lang="hr-HR" sz="2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dosje</a:t>
            </a:r>
            <a:r>
              <a:rPr lang="hr-HR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skup predmeta koji se odnose na istu cjelinu, istu osobu, tijelo ili zadaću</a:t>
            </a:r>
          </a:p>
          <a:p>
            <a:pPr algn="just">
              <a:buFontTx/>
              <a:buChar char="-"/>
            </a:pPr>
            <a:r>
              <a:rPr lang="hr-HR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prilog</a:t>
            </a:r>
            <a:r>
              <a:rPr lang="hr-HR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svaki </a:t>
            </a:r>
            <a:r>
              <a:rPr lang="hr-HR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 </a:t>
            </a:r>
            <a:r>
              <a:rPr lang="hr-HR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 fizički predmet koji se prilaže uz pismeno radi nadopune, pojašnjenja ili dokazivanja njegovog </a:t>
            </a:r>
            <a:r>
              <a:rPr lang="hr-HR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sadržaja</a:t>
            </a:r>
          </a:p>
          <a:p>
            <a:pPr algn="just">
              <a:buFontTx/>
              <a:buChar char="-"/>
            </a:pPr>
            <a:r>
              <a:rPr lang="vi-VN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službena bilješka </a:t>
            </a:r>
            <a:r>
              <a:rPr lang="vi-VN" sz="2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pisani zapisnaloga, primjedbi, obavijesti, telefonskih razgovora, usmenih uputa i poziva te drugi zapisi o činjenicama i okolnostima od značaja za postupanje u određenom predmetu</a:t>
            </a:r>
            <a:endParaRPr lang="hr-HR" sz="2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Char char="-"/>
            </a:pPr>
            <a:r>
              <a:rPr lang="hr-HR" sz="2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Elektronička </a:t>
            </a:r>
            <a:r>
              <a:rPr lang="hr-HR" sz="2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isprava </a:t>
            </a:r>
            <a:r>
              <a:rPr lang="vi-V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isprava uređena sukladno posebnim propisima</a:t>
            </a:r>
          </a:p>
          <a:p>
            <a:pPr algn="just">
              <a:buFontTx/>
              <a:buChar char="-"/>
            </a:pPr>
            <a:endParaRPr lang="hr-HR" sz="2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84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53400" cy="1134616"/>
          </a:xfrm>
        </p:spPr>
        <p:txBody>
          <a:bodyPr>
            <a:noAutofit/>
          </a:bodyPr>
          <a:lstStyle/>
          <a:p>
            <a:pPr algn="ctr"/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TEMELJNI POJMOVI UREDSKOG POSLOVANJA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772816"/>
            <a:ext cx="8568952" cy="4680520"/>
          </a:xfrm>
        </p:spPr>
        <p:txBody>
          <a:bodyPr>
            <a:noAutofit/>
          </a:bodyPr>
          <a:lstStyle/>
          <a:p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POTPIS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a)	</a:t>
            </a: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vlastoručni 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potpis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b)	</a:t>
            </a: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kvalificirani 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elektronički potpis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definiran Uredbom (EU)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br.  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910/2014) 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(osim ako posebnim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propisom nije drukčije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propisano)</a:t>
            </a:r>
          </a:p>
          <a:p>
            <a:pPr marL="0" indent="0">
              <a:buNone/>
            </a:pP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PEČAT: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a) </a:t>
            </a: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pečat 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grbom Republike Hrvatske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čiji su sadržaj, oblik i uporaba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propisani posebnim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zakonom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b)  </a:t>
            </a: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kvalificirani 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elektronički pečat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definiran Uredbom (EU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br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910/2014 osim ako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posebnim propisom nije drukčije propisano)</a:t>
            </a:r>
          </a:p>
        </p:txBody>
      </p:sp>
    </p:spTree>
    <p:extLst>
      <p:ext uri="{BB962C8B-B14F-4D97-AF65-F5344CB8AC3E}">
        <p14:creationId xmlns:p14="http://schemas.microsoft.com/office/powerpoint/2010/main" val="198590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12648" y="476672"/>
            <a:ext cx="8153400" cy="864096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POSLOVANJA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268760"/>
            <a:ext cx="8441432" cy="511256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hr-HR" dirty="0" smtClean="0"/>
          </a:p>
          <a:p>
            <a:r>
              <a:rPr lang="vi-VN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JEDINSTVENI </a:t>
            </a:r>
            <a:r>
              <a:rPr lang="vi-VN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IDENTIFIKATOR</a:t>
            </a:r>
            <a:r>
              <a:rPr lang="hr-HR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hr-HR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identifikator </a:t>
            </a:r>
            <a:r>
              <a:rPr lang="vi-VN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pismena koji omogućava provjeru izvornosti, cjelovitosti i sljedivosti pri razmjeni podataka između informacijskih sustava uredskog poslovanja, a nastaje unutar informacijskog sustava uredskog poslovanja strojno, slučajnim </a:t>
            </a:r>
            <a:r>
              <a:rPr lang="vi-VN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odabirom</a:t>
            </a:r>
            <a:endParaRPr lang="hr-HR" sz="32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sz="32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EVIDENCIJE UREDSKOG </a:t>
            </a:r>
            <a:r>
              <a:rPr lang="hr-HR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POSLOVANJA - službene </a:t>
            </a:r>
            <a:r>
              <a:rPr lang="hr-HR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evidencije u koje se </a:t>
            </a:r>
            <a:r>
              <a:rPr lang="hr-HR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evidentira  zaprimljeno </a:t>
            </a:r>
            <a:r>
              <a:rPr lang="hr-HR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 nastalo dokumentarno gradivo (u daljnjem tekstu: evidencije) i vode se </a:t>
            </a:r>
            <a:r>
              <a:rPr lang="hr-HR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elektroničkom </a:t>
            </a:r>
            <a:r>
              <a:rPr lang="hr-HR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obliku kao dio informacijskog sustava uredskog poslovanja</a:t>
            </a:r>
          </a:p>
          <a:p>
            <a:pPr marL="0" indent="0">
              <a:buNone/>
            </a:pPr>
            <a:endParaRPr lang="vi-VN" sz="3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JEDINSTVENA </a:t>
            </a:r>
            <a:r>
              <a:rPr lang="hr-HR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OZNAKA PISMENA </a:t>
            </a:r>
            <a:r>
              <a:rPr lang="hr-HR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–podatak koji čini sastavni dio pismena i jedinstven je unutar informacijskog sustava uredskog poslovanja te sadrži brojčanu oznaku tijela u čiji informacijski sustav je pismeno upisano, klasifikacijsku oznaku predmeta kojem pismeno pripada i redni broj pismena u predmetu, a iskazuje se u obliku linearnog ili 2D bar </a:t>
            </a:r>
            <a:r>
              <a:rPr lang="hr-HR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koda</a:t>
            </a:r>
          </a:p>
          <a:p>
            <a:pPr marL="0" indent="0">
              <a:buNone/>
            </a:pPr>
            <a:endParaRPr lang="hr-HR" sz="3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OPTIČKO </a:t>
            </a:r>
            <a:r>
              <a:rPr lang="nn-NO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PREPOZNAVANJE TEKSTA </a:t>
            </a:r>
            <a:r>
              <a:rPr lang="nn-NO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–postupak pretvaranja elektroničke slike pismena i priloga stvorenih postupkom pretvorbe u elektronički oblik</a:t>
            </a:r>
            <a:endParaRPr lang="hr-HR" sz="3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16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12648" y="692696"/>
            <a:ext cx="8153400" cy="1008112"/>
          </a:xfrm>
        </p:spPr>
        <p:txBody>
          <a:bodyPr>
            <a:no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TEMELJNI POJMOVI UREDSKOG    POSLOVANJA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620688"/>
            <a:ext cx="8282882" cy="46285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hr-HR" dirty="0" smtClean="0"/>
          </a:p>
          <a:p>
            <a:pPr marL="0" indent="0" algn="just">
              <a:buNone/>
            </a:pPr>
            <a:endParaRPr lang="hr-HR" sz="20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endParaRPr lang="hr-HR" sz="20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endParaRPr lang="hr-HR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endParaRPr lang="hr-HR" sz="20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algn="just"/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KLASIFIKACIJSKA </a:t>
            </a:r>
            <a:r>
              <a:rPr lang="vi-V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OZNAKA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oznaka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koja označava predmet prema upravnom području ili djelatnosti, obliku, godini nastanka i rednom broju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predmeta</a:t>
            </a: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vi-VN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vi-V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URUDŽBENI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BROJ</a:t>
            </a: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oznaka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koja određuje stvaratelja akta, a sadrži brojčanu oznaku tijela i redni broj pismena unutar predmeta te prema potrebi javnopravnog tijela može sadržavati brojčanu oznaku ustrojstvene jedinice, brojčanu oznaku službene osobe koja je izradila akt i godinu nastanka akta</a:t>
            </a:r>
            <a:endParaRPr lang="hr-HR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PRIMITAK PISMENA</a:t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Autofit/>
          </a:bodyPr>
          <a:lstStyle/>
          <a:p>
            <a:r>
              <a:rPr lang="hr-HR" sz="2000" b="1" u="sng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 </a:t>
            </a:r>
            <a:r>
              <a:rPr lang="hr-HR" sz="2000" b="1" u="sng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pravilu putem elektroničke pošte</a:t>
            </a:r>
            <a:r>
              <a:rPr lang="hr-HR" sz="2000" b="1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(ne ispisuju se) </a:t>
            </a:r>
          </a:p>
          <a:p>
            <a:r>
              <a:rPr lang="hr-HR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primitak </a:t>
            </a:r>
            <a:r>
              <a:rPr lang="hr-HR" sz="2000" b="1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se automatski potvrđuje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slanjem potvrde pošiljatelju</a:t>
            </a:r>
          </a:p>
          <a:p>
            <a:r>
              <a:rPr lang="hr-HR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pismena </a:t>
            </a:r>
            <a:r>
              <a:rPr lang="hr-HR" sz="2000" b="1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se evidentiraju i obrađuju u informacijskom sustavu uredskog </a:t>
            </a:r>
            <a:r>
              <a:rPr lang="hr-HR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 poslovanja </a:t>
            </a:r>
            <a:r>
              <a:rPr lang="hr-HR" sz="2000" b="1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javnopravnog tijela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(akt se evidentira s datumom kada je </a:t>
            </a:r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nastao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a </a:t>
            </a:r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 podnesak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 datumom kada je zaprimljen)</a:t>
            </a:r>
          </a:p>
          <a:p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ako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se pismeno ne može pročitati, pošiljatelja će se o tome bez odgode obavijestiti </a:t>
            </a:r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 zatražiti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 isto ponovno dostavi u čitljivom obliku u određenom roku (ako to ne </a:t>
            </a:r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učini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smatrat će se da pismeno nije zaprimljeno)</a:t>
            </a:r>
          </a:p>
          <a:p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svi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listovi pismena, s prilozima, trebaju biti sadržani u jednoj datoteci bez praznih </a:t>
            </a:r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listova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(ako su zbog količine podataka podneseni u više datoteka, potrebno je </a:t>
            </a:r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 nazivu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datoteke naznačiti da čine istu cjelinu) </a:t>
            </a:r>
          </a:p>
          <a:p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javnopravno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tijelo na svojoj mrežnoj stranici objavljuje adresu elektroničke pošte </a:t>
            </a:r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za primanje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pismena te navodi druge načine elektroničkog primitka ako ih ima</a:t>
            </a:r>
          </a:p>
        </p:txBody>
      </p:sp>
    </p:spTree>
    <p:extLst>
      <p:ext uri="{BB962C8B-B14F-4D97-AF65-F5344CB8AC3E}">
        <p14:creationId xmlns:p14="http://schemas.microsoft.com/office/powerpoint/2010/main" val="18622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599" y="404664"/>
            <a:ext cx="8138865" cy="1080120"/>
          </a:xfrm>
        </p:spPr>
        <p:txBody>
          <a:bodyPr>
            <a:noAutofit/>
          </a:bodyPr>
          <a:lstStyle/>
          <a:p>
            <a:pPr algn="ctr"/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PRIMITAK PISMENA U FIZIČKOM OBLIKU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484784"/>
            <a:ext cx="8136904" cy="5040560"/>
          </a:xfrm>
        </p:spPr>
        <p:txBody>
          <a:bodyPr>
            <a:noAutofit/>
          </a:bodyPr>
          <a:lstStyle/>
          <a:p>
            <a:r>
              <a:rPr lang="hr-HR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poštom</a:t>
            </a:r>
            <a:endParaRPr lang="hr-HR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osobno </a:t>
            </a:r>
            <a:r>
              <a:rPr lang="hr-HR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dostavlja stranka ili druga osoba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(zaprima službena osoba koja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obavlja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poslove pisarnice)</a:t>
            </a:r>
          </a:p>
          <a:p>
            <a:r>
              <a:rPr lang="hr-HR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usmeno </a:t>
            </a:r>
            <a:r>
              <a:rPr lang="hr-HR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zapisnik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(može zaprimiti službena osoba koja obavlja poslove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pisarnice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 stranku uputiti službenoj osobi iz nadležne ustrojstvene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jedinice)</a:t>
            </a:r>
          </a:p>
          <a:p>
            <a:pPr marL="0" indent="0">
              <a:buNone/>
            </a:pPr>
            <a:endParaRPr lang="hr-HR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pismena zaprimljena u fizičkom obliku ispisuje se naziv javnopravnog tijela koje je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zaprimilo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pismeno, datum zaprimanja, brojčana oznaka i jedinstvena oznaka pismena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Primitak se potvrđuje na zahtjev stranke nakon evidentiranja pismena u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informacijskom sustavu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uredskog poslovanja (potvrda se ispisuje iz sustava i sadrži najmanje podatke iz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prethodne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točke</a:t>
            </a:r>
          </a:p>
        </p:txBody>
      </p:sp>
    </p:spTree>
    <p:extLst>
      <p:ext uri="{BB962C8B-B14F-4D97-AF65-F5344CB8AC3E}">
        <p14:creationId xmlns:p14="http://schemas.microsoft.com/office/powerpoint/2010/main" val="142886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PRAVNI IZVORI</a:t>
            </a:r>
            <a:endParaRPr lang="hr-HR" sz="3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3001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2400" b="1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Uredba o uredskom poslovanju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(NN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75/21)</a:t>
            </a:r>
          </a:p>
          <a:p>
            <a:pPr algn="just"/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 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pečatima i žigovima s grbom Republike Hrvatske </a:t>
            </a:r>
            <a:endParaRPr lang="hr-HR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(NN, br.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33/95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 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upravnim pristojbama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NN, br. 115/16)</a:t>
            </a:r>
          </a:p>
          <a:p>
            <a:pPr algn="just"/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Uredba 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natpisnoj ploči i zaglavlju akta tijela državne uprave, lokalne, područne i mjesne samouprave te pravnih osoba koje imaju javne ovlasti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NN, br. 34/02)</a:t>
            </a:r>
          </a:p>
          <a:p>
            <a:pPr algn="just"/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Naputak o brojčanim oznakama pismena te sadržaju evidencija uredskog poslovanja ( NN, 132/21)</a:t>
            </a:r>
          </a:p>
          <a:p>
            <a:pPr algn="just"/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Uredba (EU) br. 910/2014</a:t>
            </a:r>
          </a:p>
          <a:p>
            <a:pPr marL="0" indent="0" algn="just">
              <a:buNone/>
            </a:pP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 </a:t>
            </a:r>
            <a:r>
              <a:rPr lang="hr-HR" b="1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općem upravnom postupku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(NN, br.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47/09, 110/21)</a:t>
            </a:r>
            <a:endParaRPr lang="hr-HR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hr-HR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57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4"/>
    </mc:Choice>
    <mc:Fallback xmlns="">
      <p:transition spd="slow" advTm="303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7778825" cy="1296144"/>
          </a:xfrm>
        </p:spPr>
        <p:txBody>
          <a:bodyPr>
            <a:noAutofit/>
          </a:bodyPr>
          <a:lstStyle/>
          <a:p>
            <a:pPr algn="ctr"/>
            <a:r>
              <a:rPr lang="pl-P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PRIMITAK PISMENA I POŠILJKI U FIZIČKOM OBLIKU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1916832"/>
            <a:ext cx="8568952" cy="4680520"/>
          </a:xfrm>
        </p:spPr>
        <p:txBody>
          <a:bodyPr>
            <a:noAutofit/>
          </a:bodyPr>
          <a:lstStyle/>
          <a:p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pismena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prilozi primljeni u fizičkom obliku </a:t>
            </a:r>
            <a:r>
              <a:rPr lang="hr-HR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pretvaraju se </a:t>
            </a:r>
            <a:r>
              <a:rPr lang="hr-HR" b="1" i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 </a:t>
            </a:r>
            <a:r>
              <a:rPr lang="hr-HR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elektronički oblik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(ako je to moguće, u protivnom se sastavlja službena bilješka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pošiljke 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naslovljene na javnopravno tijelo ili službenu osobu otvara službena osoba koja obavlja poslove pisarnice </a:t>
            </a:r>
            <a:endParaRPr lang="hr-HR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</a:t>
            </a:r>
            <a:r>
              <a:rPr lang="hr-HR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smije otvoriti pošiljku niti potvrditi primitak pošiljke naslovljene na čelnika javnopravnog tijela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ali je unosi u evidenciju zaprimljenih pošiljki (čelnik tijela može ovlastiti drugu službenu osobu za to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dostavnice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povratnice se također evidentiraju u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informacijskom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sustavu uredskog poslovanja </a:t>
            </a:r>
          </a:p>
        </p:txBody>
      </p:sp>
    </p:spTree>
    <p:extLst>
      <p:ext uri="{BB962C8B-B14F-4D97-AF65-F5344CB8AC3E}">
        <p14:creationId xmlns:p14="http://schemas.microsoft.com/office/powerpoint/2010/main" val="220139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43098" y="188640"/>
            <a:ext cx="7850833" cy="1008112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PRIMITAK PISMENA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6" cy="54726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informacijskom sustavu uredskog poslovanja u evidenciji zaprimljenih pošiljki </a:t>
            </a:r>
            <a:r>
              <a:rPr lang="hr-HR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sastavlja se službena bilješka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hr-HR" sz="20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sadržaj pošiljke ne odgovara sadržaju naznačenom u pismenu, elektroničkom dokumentu, na omotnici ili se ne može utvrditi na što se odnosi sadržaj ili tko je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pošiljatelj</a:t>
            </a:r>
          </a:p>
          <a:p>
            <a:pPr marL="0" indent="0" algn="just">
              <a:buNone/>
            </a:pP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je pošiljka oštećena ili postoji sumnja u neovlašteno ili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zlonamjerno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otvaranje (prije otvaranja iste) </a:t>
            </a:r>
            <a:endParaRPr lang="hr-HR" sz="20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je uz pošiljku priložen novac ili neka druga vrijednost, nakon čega se priloženo predaje službenoj osobi koja u javnopravnom tijelu obavlja poslove financijskog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poslovanja</a:t>
            </a:r>
          </a:p>
          <a:p>
            <a:pPr marL="0" indent="0" algn="just">
              <a:buNone/>
            </a:pP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postoji sumnja da je pošiljka opasna za zdravlje i život ljudi ili neometani rad javnopravnog tijela (ista se ne otvara već se odlaže na sigurno mjesto te se obavještava čelnik tijela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just">
              <a:buNone/>
            </a:pP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je pošiljka pogrešno dostavljena (bez odgode se prosljeđuje naslovljenom primatelju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hr-HR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53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80920" cy="1368152"/>
          </a:xfrm>
        </p:spPr>
        <p:txBody>
          <a:bodyPr>
            <a:noAutofit/>
          </a:bodyPr>
          <a:lstStyle/>
          <a:p>
            <a:pPr algn="ctr"/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POSTUPANJE SA ZAPRIMLJENIM PISMENIMA 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628800"/>
            <a:ext cx="8280919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RAZVRSTAVANJE</a:t>
            </a:r>
            <a:r>
              <a:rPr lang="hr-HR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pismena predmeta </a:t>
            </a:r>
            <a:r>
              <a:rPr lang="hr-HR" sz="20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upravnog postupka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 </a:t>
            </a:r>
            <a:r>
              <a:rPr lang="hr-H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II. stupnja) </a:t>
            </a:r>
            <a:endParaRPr lang="hr-HR" sz="20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pismena predmeta </a:t>
            </a:r>
            <a:r>
              <a:rPr lang="hr-HR" sz="20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neupravnog postupka </a:t>
            </a:r>
            <a:endParaRPr lang="hr-HR" sz="2000" u="sng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sz="20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r-HR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RASPOREĐIVANJE</a:t>
            </a:r>
            <a:r>
              <a:rPr lang="hr-HR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određivanje koja je unutarnja ustrojstvena jedinica ovlaštena za postupanje po pismenu / raspoređivanje u rad službenoj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osobi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pismena se obrađuju u informacijskom sustavu uredskog </a:t>
            </a: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poslovanja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hr-H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obradu obavlja službena osoba koja obavlja poslove pisarnice, osim ako čelnik tijela odredi da te poslove obavlja druga službena osoba i osim pismena zaprimljenih od drugog informacijskog sustava uredskog poslovanja, koji se automatski evidentiraju</a:t>
            </a:r>
          </a:p>
        </p:txBody>
      </p:sp>
    </p:spTree>
    <p:extLst>
      <p:ext uri="{BB962C8B-B14F-4D97-AF65-F5344CB8AC3E}">
        <p14:creationId xmlns:p14="http://schemas.microsoft.com/office/powerpoint/2010/main" val="29082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599" y="476672"/>
            <a:ext cx="7922841" cy="1296144"/>
          </a:xfrm>
        </p:spPr>
        <p:txBody>
          <a:bodyPr>
            <a:no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DOSTAVA PREDMETA I PISMENA </a:t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 RAD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09598" y="1772816"/>
            <a:ext cx="8282882" cy="4680520"/>
          </a:xfrm>
        </p:spPr>
        <p:txBody>
          <a:bodyPr>
            <a:normAutofit/>
          </a:bodyPr>
          <a:lstStyle/>
          <a:p>
            <a:endParaRPr lang="hr-HR" sz="2000" b="1" dirty="0" smtClean="0">
              <a:solidFill>
                <a:srgbClr val="0070C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hr-HR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kroz </a:t>
            </a:r>
            <a:r>
              <a:rPr lang="hr-HR" sz="2000" b="1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informacijski sustav uredskog poslovanja </a:t>
            </a:r>
            <a:endParaRPr lang="hr-HR" sz="2000" b="1" dirty="0" smtClean="0">
              <a:solidFill>
                <a:schemeClr val="accent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sz="2000" dirty="0" smtClean="0">
              <a:solidFill>
                <a:schemeClr val="accent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hr-HR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isti </a:t>
            </a:r>
            <a:r>
              <a:rPr lang="hr-HR" sz="2000" b="1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dan kad su otvoreni odnosno zaprimljeni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(najkasnije prvog sljedećeg radnog dana, osim ako se radi o pošiljkama označenim stupnjem tajnosti, pošiljkama u vezi s natječajima za zapošljavanje, postupcima javne nabave i drugim posebno uređenim postupcima) </a:t>
            </a:r>
            <a:endParaRPr lang="hr-HR" sz="2000" dirty="0" smtClean="0">
              <a:solidFill>
                <a:schemeClr val="accent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sz="2000" dirty="0" smtClean="0">
              <a:solidFill>
                <a:schemeClr val="accent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hr-HR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sve </a:t>
            </a:r>
            <a:r>
              <a:rPr lang="hr-HR" sz="2000" dirty="0">
                <a:solidFill>
                  <a:schemeClr val="accent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službene osobe javnopravnog tijela moraju imati pristup informacijskom sustavu uredskog poslovanja u skladu s dodijeljenim ovlastima </a:t>
            </a:r>
          </a:p>
        </p:txBody>
      </p:sp>
    </p:spTree>
    <p:extLst>
      <p:ext uri="{BB962C8B-B14F-4D97-AF65-F5344CB8AC3E}">
        <p14:creationId xmlns:p14="http://schemas.microsoft.com/office/powerpoint/2010/main" val="1065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8282881" cy="1163216"/>
          </a:xfrm>
        </p:spPr>
        <p:txBody>
          <a:bodyPr>
            <a:no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ADMINISTRATIVNO-TEHNIČKA OBRADA AKTA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09598" y="1844824"/>
            <a:ext cx="8282881" cy="4608512"/>
          </a:xfrm>
        </p:spPr>
        <p:txBody>
          <a:bodyPr>
            <a:normAutofit/>
          </a:bodyPr>
          <a:lstStyle/>
          <a:p>
            <a:endParaRPr lang="hr-HR" b="1" dirty="0" smtClean="0"/>
          </a:p>
          <a:p>
            <a:pPr algn="just"/>
            <a:r>
              <a:rPr lang="hr-HR" b="1" dirty="0" smtClean="0">
                <a:solidFill>
                  <a:schemeClr val="accent1"/>
                </a:solidFill>
              </a:rPr>
              <a:t>prije </a:t>
            </a:r>
            <a:r>
              <a:rPr lang="hr-HR" b="1" dirty="0">
                <a:solidFill>
                  <a:schemeClr val="accent1"/>
                </a:solidFill>
              </a:rPr>
              <a:t>potpisa akt</a:t>
            </a:r>
            <a:r>
              <a:rPr lang="hr-HR" dirty="0">
                <a:solidFill>
                  <a:schemeClr val="accent1"/>
                </a:solidFill>
              </a:rPr>
              <a:t> u informacijskom sustavu uredskog poslovanja </a:t>
            </a:r>
            <a:r>
              <a:rPr lang="hr-HR" b="1" dirty="0">
                <a:solidFill>
                  <a:schemeClr val="accent1"/>
                </a:solidFill>
              </a:rPr>
              <a:t>potvrđuju </a:t>
            </a:r>
            <a:r>
              <a:rPr lang="hr-HR" b="1" dirty="0" smtClean="0">
                <a:solidFill>
                  <a:schemeClr val="accent1"/>
                </a:solidFill>
              </a:rPr>
              <a:t>sve </a:t>
            </a:r>
            <a:r>
              <a:rPr lang="hr-HR" b="1" dirty="0">
                <a:solidFill>
                  <a:schemeClr val="accent1"/>
                </a:solidFill>
              </a:rPr>
              <a:t>službene osobe koje su sudjelovale u njegovoj izradi po </a:t>
            </a:r>
            <a:r>
              <a:rPr lang="hr-HR" b="1" dirty="0" smtClean="0">
                <a:solidFill>
                  <a:schemeClr val="accent1"/>
                </a:solidFill>
              </a:rPr>
              <a:t>hijerarhiji</a:t>
            </a:r>
          </a:p>
          <a:p>
            <a:pPr marL="0" indent="0" algn="just">
              <a:buNone/>
            </a:pPr>
            <a:endParaRPr lang="hr-HR" dirty="0">
              <a:solidFill>
                <a:schemeClr val="accent1"/>
              </a:solidFill>
            </a:endParaRPr>
          </a:p>
          <a:p>
            <a:pPr algn="just"/>
            <a:r>
              <a:rPr lang="hr-HR" dirty="0" smtClean="0">
                <a:solidFill>
                  <a:schemeClr val="accent1"/>
                </a:solidFill>
              </a:rPr>
              <a:t>akt </a:t>
            </a:r>
            <a:r>
              <a:rPr lang="hr-HR" b="1" dirty="0">
                <a:solidFill>
                  <a:schemeClr val="accent1"/>
                </a:solidFill>
              </a:rPr>
              <a:t>potpisuje službena </a:t>
            </a:r>
            <a:r>
              <a:rPr lang="hr-HR" b="1" dirty="0" smtClean="0">
                <a:solidFill>
                  <a:schemeClr val="accent1"/>
                </a:solidFill>
              </a:rPr>
              <a:t>osoba</a:t>
            </a:r>
          </a:p>
          <a:p>
            <a:pPr marL="0" indent="0" algn="just">
              <a:buNone/>
            </a:pPr>
            <a:endParaRPr lang="hr-HR" b="1" dirty="0" smtClean="0">
              <a:solidFill>
                <a:schemeClr val="accent1"/>
              </a:solidFill>
            </a:endParaRPr>
          </a:p>
          <a:p>
            <a:pPr algn="just"/>
            <a:r>
              <a:rPr lang="hr-HR" dirty="0" smtClean="0">
                <a:solidFill>
                  <a:schemeClr val="accent1"/>
                </a:solidFill>
              </a:rPr>
              <a:t>na </a:t>
            </a:r>
            <a:r>
              <a:rPr lang="hr-HR" dirty="0">
                <a:solidFill>
                  <a:schemeClr val="accent1"/>
                </a:solidFill>
              </a:rPr>
              <a:t>akte se stavlja </a:t>
            </a:r>
            <a:r>
              <a:rPr lang="hr-HR" b="1" dirty="0">
                <a:solidFill>
                  <a:schemeClr val="accent1"/>
                </a:solidFill>
              </a:rPr>
              <a:t>kvalificirani elektronički potpis ili elektronički  </a:t>
            </a:r>
            <a:r>
              <a:rPr lang="hr-HR" b="1" dirty="0" smtClean="0">
                <a:solidFill>
                  <a:schemeClr val="accent1"/>
                </a:solidFill>
              </a:rPr>
              <a:t>   pečat</a:t>
            </a:r>
          </a:p>
          <a:p>
            <a:pPr marL="0" indent="0" algn="just">
              <a:buNone/>
            </a:pPr>
            <a:endParaRPr lang="hr-HR" b="1" dirty="0" smtClean="0">
              <a:solidFill>
                <a:schemeClr val="accent1"/>
              </a:solidFill>
            </a:endParaRPr>
          </a:p>
          <a:p>
            <a:pPr algn="just"/>
            <a:r>
              <a:rPr lang="hr-HR" dirty="0" smtClean="0">
                <a:solidFill>
                  <a:schemeClr val="accent1"/>
                </a:solidFill>
              </a:rPr>
              <a:t>na </a:t>
            </a:r>
            <a:r>
              <a:rPr lang="hr-HR" dirty="0">
                <a:solidFill>
                  <a:schemeClr val="accent1"/>
                </a:solidFill>
              </a:rPr>
              <a:t>akt koji se otprema samo u fizičkom obliku otiskuje se pečat</a:t>
            </a:r>
          </a:p>
          <a:p>
            <a:endParaRPr lang="hr-H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65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hr-H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OTPREMA AKATA</a:t>
            </a:r>
            <a: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395537" y="1556792"/>
            <a:ext cx="8424936" cy="5040560"/>
          </a:xfrm>
        </p:spPr>
        <p:txBody>
          <a:bodyPr>
            <a:normAutofit fontScale="32500" lnSpcReduction="20000"/>
          </a:bodyPr>
          <a:lstStyle/>
          <a:p>
            <a:endParaRPr lang="hr-HR" dirty="0" smtClean="0"/>
          </a:p>
          <a:p>
            <a:endParaRPr lang="hr-HR" dirty="0"/>
          </a:p>
          <a:p>
            <a:pPr marL="0" indent="0">
              <a:buNone/>
            </a:pPr>
            <a:endParaRPr lang="hr-HR" dirty="0"/>
          </a:p>
          <a:p>
            <a:pPr algn="just"/>
            <a:r>
              <a:rPr lang="vi-VN" sz="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način otpreme </a:t>
            </a:r>
            <a:r>
              <a:rPr lang="vi-VN" sz="50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određuje službena osoba </a:t>
            </a:r>
            <a:r>
              <a:rPr lang="vi-VN" sz="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zadužena za rješavanje predmeta </a:t>
            </a:r>
            <a:r>
              <a:rPr lang="vi-VN" sz="50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uputom u informacijskom sustavu uredskog poslovanja</a:t>
            </a:r>
          </a:p>
          <a:p>
            <a:pPr marL="0" indent="0" algn="just">
              <a:buNone/>
            </a:pPr>
            <a:endParaRPr lang="hr-HR" sz="5000" u="sng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sz="5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 </a:t>
            </a:r>
            <a:r>
              <a:rPr lang="hr-HR" sz="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koji se otprema elektroničkim putem mora biti u obliku koji </a:t>
            </a:r>
            <a:r>
              <a:rPr lang="hr-HR" sz="50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onemogućava promjenu sadržaja</a:t>
            </a:r>
          </a:p>
          <a:p>
            <a:pPr marL="0" indent="0" algn="just">
              <a:buNone/>
            </a:pPr>
            <a:endParaRPr lang="hr-HR" sz="5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sz="5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 </a:t>
            </a:r>
            <a:r>
              <a:rPr lang="hr-HR" sz="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fizičkom obliku otprema službena osoba koja obavlja poslove pisarnice ili druga ovlaštena službena osoba (tom prilikom dužna je provjeriti formalnu ispravnost akta i na nedostatke upozoriti službenu osobu zaduženu za rješavanje predmeta, te ga vratiti radi otklanjanja istih)</a:t>
            </a:r>
          </a:p>
          <a:p>
            <a:pPr algn="just"/>
            <a:endParaRPr lang="hr-HR" sz="5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sz="5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 </a:t>
            </a:r>
            <a:r>
              <a:rPr lang="hr-HR" sz="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fizičkom obliku otprema se danom preuzimanja a najkasnije prvog sljedećeg radnog dana (u pravilu običnom pošiljkom ako nije drukčije propisano)</a:t>
            </a:r>
          </a:p>
          <a:p>
            <a:endParaRPr lang="hr-HR" sz="5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31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15064" cy="6120680"/>
          </a:xfrm>
        </p:spPr>
        <p:txBody>
          <a:bodyPr>
            <a:normAutofit fontScale="90000"/>
          </a:bodyPr>
          <a:lstStyle/>
          <a:p>
            <a:r>
              <a:rPr lang="hr-HR" sz="180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180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180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180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180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1800" cap="none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0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20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2000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hr-HR" sz="1800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podaci o aktima otpremljenima putem davatelja poštanskih usluga vode se  u  informacijskom sustavu uredskog poslovanja (dostavna lista za poštu)</a:t>
            </a:r>
            <a:br>
              <a:rPr lang="hr-HR" sz="1800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1800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1800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1800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informacijski sustav uredskog poslovanja mora omogućavati ispis dostavne liste za poštu i  sadrži klasifikacijsku oznaku, urudžbeni broj, podatke o primatelju, vrsti pošiljke i datumu  otpreme</a:t>
            </a:r>
            <a:br>
              <a:rPr lang="hr-HR" sz="1800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18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hr-HR" sz="18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1800" cap="non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1800" cap="non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700" b="1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Rokovnik predmeta</a:t>
            </a:r>
            <a:br>
              <a:rPr lang="hr-HR" sz="2700" b="1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b="1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2200" b="1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vodi se u informacijskom sustavu</a:t>
            </a:r>
            <a:b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2200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rokove </a:t>
            </a:r>
            <a: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upisuje službena osoba zadužena za rješavanje predmeta ili ih</a:t>
            </a:r>
            <a:b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automatski </a:t>
            </a:r>
            <a: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određuje informacijski sustav ako je riječ o propisanim rokovima</a:t>
            </a:r>
            <a:b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2200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službena </a:t>
            </a:r>
            <a: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osoba dobiva obavijest kroz informacijski sustav o datumu kad</a:t>
            </a:r>
            <a:b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cap="none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nastupa </a:t>
            </a:r>
            <a: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rok</a:t>
            </a:r>
            <a:br>
              <a:rPr lang="hr-HR" sz="2200" cap="none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cap="none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2200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2200" cap="none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2200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hr-HR" sz="22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3568" y="548680"/>
            <a:ext cx="7920880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OTPREMA AKATA</a:t>
            </a:r>
            <a:endParaRPr lang="hr-HR" sz="3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23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8215064" cy="1656184"/>
          </a:xfrm>
        </p:spPr>
        <p:txBody>
          <a:bodyPr>
            <a:noAutofit/>
          </a:bodyPr>
          <a:lstStyle/>
          <a:p>
            <a:pPr algn="ctr"/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r-HR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STAVLJANJE PREDMETA U PISMOHRANU I ČUVANJE</a:t>
            </a:r>
            <a:r>
              <a:rPr lang="hr-HR" sz="3600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r-HR" sz="36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428464" y="1700808"/>
            <a:ext cx="8424936" cy="45365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hr-HR" sz="1800" dirty="0" smtClean="0">
                <a:solidFill>
                  <a:schemeClr val="tx1"/>
                </a:solidFill>
              </a:rPr>
              <a:t>* </a:t>
            </a:r>
            <a:r>
              <a:rPr lang="hr-HR" sz="1800" b="1" dirty="0" smtClean="0">
                <a:solidFill>
                  <a:schemeClr val="accent1"/>
                </a:solidFill>
              </a:rPr>
              <a:t>službena </a:t>
            </a:r>
            <a:r>
              <a:rPr lang="hr-HR" sz="1800" b="1" dirty="0">
                <a:solidFill>
                  <a:schemeClr val="accent1"/>
                </a:solidFill>
              </a:rPr>
              <a:t>osoba zadužena za rješavanje predmeta dovršeni predmet</a:t>
            </a:r>
          </a:p>
          <a:p>
            <a:pPr algn="l"/>
            <a:r>
              <a:rPr lang="hr-HR" sz="1800" b="1" dirty="0" smtClean="0">
                <a:solidFill>
                  <a:schemeClr val="accent1"/>
                </a:solidFill>
              </a:rPr>
              <a:t>  dostavlja </a:t>
            </a:r>
            <a:r>
              <a:rPr lang="hr-HR" sz="1800" b="1" dirty="0">
                <a:solidFill>
                  <a:schemeClr val="accent1"/>
                </a:solidFill>
              </a:rPr>
              <a:t>u pismohranu kroz informacijski sustav uredskog poslovanja </a:t>
            </a:r>
            <a:r>
              <a:rPr lang="hr-HR" sz="1800" b="1" dirty="0" smtClean="0">
                <a:solidFill>
                  <a:schemeClr val="accent1"/>
                </a:solidFill>
              </a:rPr>
              <a:t> </a:t>
            </a:r>
          </a:p>
          <a:p>
            <a:pPr algn="l"/>
            <a:r>
              <a:rPr lang="hr-HR" sz="1800" b="1" dirty="0">
                <a:solidFill>
                  <a:schemeClr val="accent1"/>
                </a:solidFill>
              </a:rPr>
              <a:t> </a:t>
            </a:r>
            <a:r>
              <a:rPr lang="hr-HR" sz="1800" b="1" dirty="0" smtClean="0">
                <a:solidFill>
                  <a:schemeClr val="accent1"/>
                </a:solidFill>
              </a:rPr>
              <a:t> </a:t>
            </a:r>
            <a:r>
              <a:rPr lang="hr-HR" sz="1800" dirty="0" smtClean="0">
                <a:solidFill>
                  <a:schemeClr val="accent1"/>
                </a:solidFill>
              </a:rPr>
              <a:t>(koji automatski </a:t>
            </a:r>
            <a:r>
              <a:rPr lang="hr-HR" sz="1800" dirty="0">
                <a:solidFill>
                  <a:schemeClr val="accent1"/>
                </a:solidFill>
              </a:rPr>
              <a:t>dodaje datum upućivanja u pismohranu i oznaku a.a.)</a:t>
            </a:r>
          </a:p>
          <a:p>
            <a:pPr algn="l"/>
            <a:endParaRPr lang="hr-HR" sz="1800" dirty="0" smtClean="0">
              <a:solidFill>
                <a:schemeClr val="accent1"/>
              </a:solidFill>
            </a:endParaRPr>
          </a:p>
          <a:p>
            <a:pPr algn="l"/>
            <a:r>
              <a:rPr lang="hr-HR" sz="1800" dirty="0" smtClean="0">
                <a:solidFill>
                  <a:schemeClr val="accent1"/>
                </a:solidFill>
              </a:rPr>
              <a:t>* </a:t>
            </a:r>
            <a:r>
              <a:rPr lang="hr-HR" sz="1800" b="1" dirty="0" smtClean="0">
                <a:solidFill>
                  <a:schemeClr val="accent1"/>
                </a:solidFill>
              </a:rPr>
              <a:t>s </a:t>
            </a:r>
            <a:r>
              <a:rPr lang="hr-HR" sz="1800" b="1" dirty="0">
                <a:solidFill>
                  <a:schemeClr val="accent1"/>
                </a:solidFill>
              </a:rPr>
              <a:t>predmetima u pismohrani postupa službena osoba osposobljena za</a:t>
            </a:r>
          </a:p>
          <a:p>
            <a:pPr algn="l"/>
            <a:r>
              <a:rPr lang="hr-HR" sz="1800" b="1" dirty="0" smtClean="0">
                <a:solidFill>
                  <a:schemeClr val="accent1"/>
                </a:solidFill>
              </a:rPr>
              <a:t>  obavljanje </a:t>
            </a:r>
            <a:r>
              <a:rPr lang="hr-HR" sz="1800" b="1" dirty="0">
                <a:solidFill>
                  <a:schemeClr val="accent1"/>
                </a:solidFill>
              </a:rPr>
              <a:t>poslova upravljanja dokumentarnim </a:t>
            </a:r>
            <a:r>
              <a:rPr lang="hr-HR" sz="1800" b="1" dirty="0" smtClean="0">
                <a:solidFill>
                  <a:schemeClr val="accent1"/>
                </a:solidFill>
              </a:rPr>
              <a:t>gradivom</a:t>
            </a:r>
          </a:p>
          <a:p>
            <a:pPr algn="l"/>
            <a:endParaRPr lang="hr-HR" sz="1800" b="1" dirty="0" smtClean="0">
              <a:solidFill>
                <a:schemeClr val="accent1"/>
              </a:solidFill>
            </a:endParaRPr>
          </a:p>
          <a:p>
            <a:pPr algn="l"/>
            <a:r>
              <a:rPr lang="hr-HR" sz="1800" b="1" dirty="0" smtClean="0">
                <a:solidFill>
                  <a:schemeClr val="accent1"/>
                </a:solidFill>
              </a:rPr>
              <a:t> * dokumentarno </a:t>
            </a:r>
            <a:r>
              <a:rPr lang="hr-HR" sz="1800" b="1" dirty="0">
                <a:solidFill>
                  <a:schemeClr val="accent1"/>
                </a:solidFill>
              </a:rPr>
              <a:t>gradivo čuva se u pismohrani do izlučivanja ili predaje</a:t>
            </a:r>
          </a:p>
          <a:p>
            <a:pPr algn="l"/>
            <a:r>
              <a:rPr lang="hr-HR" sz="1800" b="1" dirty="0" smtClean="0">
                <a:solidFill>
                  <a:schemeClr val="accent1"/>
                </a:solidFill>
              </a:rPr>
              <a:t>   nadležnom </a:t>
            </a:r>
            <a:r>
              <a:rPr lang="hr-HR" sz="1800" b="1" dirty="0">
                <a:solidFill>
                  <a:schemeClr val="accent1"/>
                </a:solidFill>
              </a:rPr>
              <a:t>arhivu (akt o uništenju odnosno akt o predaji gradiva </a:t>
            </a:r>
            <a:r>
              <a:rPr lang="hr-HR" sz="1800" b="1" dirty="0" smtClean="0">
                <a:solidFill>
                  <a:schemeClr val="accent1"/>
                </a:solidFill>
              </a:rPr>
              <a:t>  </a:t>
            </a:r>
          </a:p>
          <a:p>
            <a:pPr algn="l"/>
            <a:r>
              <a:rPr lang="hr-HR" sz="1800" b="1" dirty="0">
                <a:solidFill>
                  <a:schemeClr val="accent1"/>
                </a:solidFill>
              </a:rPr>
              <a:t> </a:t>
            </a:r>
            <a:r>
              <a:rPr lang="hr-HR" sz="1800" b="1" dirty="0" smtClean="0">
                <a:solidFill>
                  <a:schemeClr val="accent1"/>
                </a:solidFill>
              </a:rPr>
              <a:t>  nadležnom arhivu </a:t>
            </a:r>
            <a:r>
              <a:rPr lang="hr-HR" sz="1800" b="1" dirty="0">
                <a:solidFill>
                  <a:schemeClr val="accent1"/>
                </a:solidFill>
              </a:rPr>
              <a:t>donosi čelnik javnopravnog tijela)</a:t>
            </a:r>
          </a:p>
          <a:p>
            <a:pPr algn="l"/>
            <a:endParaRPr lang="hr-HR" sz="1800" b="1" dirty="0">
              <a:solidFill>
                <a:schemeClr val="accent1"/>
              </a:solidFill>
            </a:endParaRPr>
          </a:p>
          <a:p>
            <a:pPr algn="l"/>
            <a:r>
              <a:rPr lang="hr-HR" sz="1800" b="1" dirty="0" smtClean="0">
                <a:solidFill>
                  <a:schemeClr val="accent1"/>
                </a:solidFill>
              </a:rPr>
              <a:t>*  s </a:t>
            </a:r>
            <a:r>
              <a:rPr lang="hr-HR" sz="1800" b="1" dirty="0">
                <a:solidFill>
                  <a:schemeClr val="accent1"/>
                </a:solidFill>
              </a:rPr>
              <a:t>pismenima i prilozima postupa se sukladno propisima kojima se </a:t>
            </a:r>
            <a:r>
              <a:rPr lang="hr-HR" sz="1800" b="1" dirty="0" smtClean="0">
                <a:solidFill>
                  <a:schemeClr val="accent1"/>
                </a:solidFill>
              </a:rPr>
              <a:t>uređuje  </a:t>
            </a:r>
          </a:p>
          <a:p>
            <a:pPr algn="l"/>
            <a:r>
              <a:rPr lang="hr-HR" sz="1800" b="1" dirty="0">
                <a:solidFill>
                  <a:schemeClr val="accent1"/>
                </a:solidFill>
              </a:rPr>
              <a:t> </a:t>
            </a:r>
            <a:r>
              <a:rPr lang="hr-HR" sz="1800" b="1" dirty="0" smtClean="0">
                <a:solidFill>
                  <a:schemeClr val="accent1"/>
                </a:solidFill>
              </a:rPr>
              <a:t>   zaštita </a:t>
            </a:r>
            <a:r>
              <a:rPr lang="hr-HR" sz="1800" b="1" dirty="0">
                <a:solidFill>
                  <a:schemeClr val="accent1"/>
                </a:solidFill>
              </a:rPr>
              <a:t>i obrada dokumentarnog i arhivskog gradiva</a:t>
            </a:r>
          </a:p>
          <a:p>
            <a:pPr algn="l"/>
            <a:endParaRPr lang="hr-HR" sz="1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36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854968"/>
          </a:xfrm>
        </p:spPr>
        <p:txBody>
          <a:bodyPr>
            <a:normAutofit/>
          </a:bodyPr>
          <a:lstStyle/>
          <a:p>
            <a:r>
              <a:rPr lang="hr-HR" sz="3600" dirty="0"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629" y="1844824"/>
            <a:ext cx="8229600" cy="216024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hr-HR" sz="5400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endParaRPr lang="hr-HR" sz="5400" dirty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endParaRPr lang="hr-HR" sz="5400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hr-HR" sz="73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HVALA </a:t>
            </a:r>
            <a:r>
              <a:rPr lang="hr-HR" sz="73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POZORNOSTI!</a:t>
            </a:r>
            <a:endParaRPr lang="vi-VN" sz="73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hr-HR" sz="7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hr-HR" sz="17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hr-HR" sz="17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vi-VN" sz="10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endParaRPr lang="vi-VN" sz="2600" dirty="0">
              <a:latin typeface="Georgia" panose="02040502050405020303" pitchFamily="18" charset="0"/>
            </a:endParaRPr>
          </a:p>
          <a:p>
            <a:pPr algn="just"/>
            <a:endParaRPr lang="vi-VN" sz="2600" dirty="0">
              <a:latin typeface="Georgia" panose="02040502050405020303" pitchFamily="18" charset="0"/>
            </a:endParaRPr>
          </a:p>
          <a:p>
            <a:pPr algn="just"/>
            <a:endParaRPr lang="vi-VN" sz="2600" dirty="0">
              <a:latin typeface="Georgia" panose="02040502050405020303" pitchFamily="18" charset="0"/>
            </a:endParaRPr>
          </a:p>
          <a:p>
            <a:pPr algn="just"/>
            <a:endParaRPr lang="vi-VN" sz="2600" dirty="0">
              <a:latin typeface="Georgia" panose="02040502050405020303" pitchFamily="18" charset="0"/>
            </a:endParaRPr>
          </a:p>
          <a:p>
            <a:pPr algn="just"/>
            <a:endParaRPr lang="vi-VN" sz="2600" dirty="0">
              <a:latin typeface="Georgia" panose="02040502050405020303" pitchFamily="18" charset="0"/>
            </a:endParaRPr>
          </a:p>
          <a:p>
            <a:pPr algn="just"/>
            <a:endParaRPr lang="vi-VN" sz="2600" dirty="0">
              <a:latin typeface="Georgia" panose="02040502050405020303" pitchFamily="18" charset="0"/>
            </a:endParaRPr>
          </a:p>
          <a:p>
            <a:pPr algn="just"/>
            <a:endParaRPr lang="vi-VN" sz="2600" dirty="0">
              <a:latin typeface="Georgia" panose="02040502050405020303" pitchFamily="18" charset="0"/>
            </a:endParaRPr>
          </a:p>
          <a:p>
            <a:pPr algn="just"/>
            <a:endParaRPr lang="vi-VN" sz="2600" dirty="0">
              <a:latin typeface="Georgia" panose="02040502050405020303" pitchFamily="18" charset="0"/>
            </a:endParaRPr>
          </a:p>
          <a:p>
            <a:pPr algn="just"/>
            <a:endParaRPr lang="vi-VN" sz="2600" dirty="0">
              <a:latin typeface="Georgia" panose="02040502050405020303" pitchFamily="18" charset="0"/>
            </a:endParaRPr>
          </a:p>
          <a:p>
            <a:pPr algn="just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0368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PRAVNI IZVORI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40060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hr-HR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Pravilnik za primjenu Zakona o pečatima i žigovima s grbom Republike Hrvatske( NN, broj 93/95) </a:t>
            </a:r>
          </a:p>
          <a:p>
            <a:pPr marL="0" indent="0" algn="just">
              <a:buNone/>
            </a:pPr>
            <a:endParaRPr lang="hr-HR" sz="24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 </a:t>
            </a:r>
            <a:r>
              <a:rPr lang="hr-HR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tajnosti podataka </a:t>
            </a:r>
            <a:r>
              <a:rPr lang="hr-HR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r-HR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NN, br. </a:t>
            </a:r>
            <a:r>
              <a:rPr lang="hr-HR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79/07 i 86/12</a:t>
            </a:r>
            <a:r>
              <a:rPr lang="hr-HR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endParaRPr lang="hr-HR" sz="24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 </a:t>
            </a:r>
            <a:r>
              <a:rPr lang="hr-HR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elektroničkoj ispravi </a:t>
            </a:r>
            <a:r>
              <a:rPr lang="hr-HR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r-HR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NN, br. </a:t>
            </a:r>
            <a:r>
              <a:rPr lang="hr-HR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150/05</a:t>
            </a:r>
            <a:r>
              <a:rPr lang="hr-HR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endParaRPr lang="hr-HR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 </a:t>
            </a:r>
            <a:r>
              <a:rPr lang="hr-HR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arhivskom gradivu i arhivima </a:t>
            </a:r>
            <a:r>
              <a:rPr lang="hr-HR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r-HR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NN, br. </a:t>
            </a:r>
            <a:r>
              <a:rPr lang="hr-HR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61/18 i 98/19</a:t>
            </a:r>
            <a:r>
              <a:rPr lang="hr-HR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just">
              <a:buNone/>
            </a:pPr>
            <a:endParaRPr lang="hr-HR" sz="24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Prilog Uredbe - </a:t>
            </a:r>
            <a:r>
              <a:rPr lang="hr-HR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Tehnička specifikacija informacijskog sustava elektroničkog uredskog  poslovanja</a:t>
            </a:r>
          </a:p>
          <a:p>
            <a:pPr marL="0" indent="0">
              <a:buNone/>
            </a:pPr>
            <a:endParaRPr lang="hr-HR" sz="3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r-HR" sz="31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Link: </a:t>
            </a:r>
            <a:r>
              <a:rPr lang="hr-HR" sz="3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www.mpu.gov.hr</a:t>
            </a:r>
            <a:endParaRPr lang="hr-HR" sz="3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r-HR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hr-HR" sz="3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hr-HR" sz="3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www.nn.hr</a:t>
            </a:r>
            <a:endParaRPr lang="hr-HR" sz="3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sz="3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hr-HR" sz="26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0952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"/>
    </mc:Choice>
    <mc:Fallback xmlns="">
      <p:transition spd="slow" advTm="23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922841" cy="1320800"/>
          </a:xfrm>
        </p:spPr>
        <p:txBody>
          <a:bodyPr>
            <a:normAutofit/>
          </a:bodyPr>
          <a:lstStyle/>
          <a:p>
            <a:pPr algn="ctr"/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Naputak o brojčanim oznakama pismena 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te sadržaju evidencija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uredskog poslovanja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09598" y="2160590"/>
            <a:ext cx="7634809" cy="42207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hr-HR" dirty="0">
                <a:solidFill>
                  <a:schemeClr val="accent2"/>
                </a:solidFill>
              </a:rPr>
              <a:t>NN br. 132/21</a:t>
            </a:r>
            <a:r>
              <a:rPr lang="hr-HR" dirty="0" smtClean="0">
                <a:solidFill>
                  <a:schemeClr val="accent2"/>
                </a:solidFill>
              </a:rPr>
              <a:t>. </a:t>
            </a:r>
            <a:r>
              <a:rPr lang="hr-HR" dirty="0">
                <a:solidFill>
                  <a:schemeClr val="accent2"/>
                </a:solidFill>
              </a:rPr>
              <a:t>stupio na snagu dana 12.prosinca 2021.g.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hr-HR" dirty="0">
              <a:solidFill>
                <a:schemeClr val="accent2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hr-HR" dirty="0">
                <a:solidFill>
                  <a:schemeClr val="accent2"/>
                </a:solidFill>
              </a:rPr>
              <a:t>Prestaje važiti Pravilnik o jedinstvenim klasifikacijskim oznakama i urudžbenim brojevima stvaralaca i primalaca akata iz 1988. (NN br. 38/88.)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hr-HR" dirty="0">
              <a:solidFill>
                <a:schemeClr val="accent2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hr-HR" dirty="0">
                <a:solidFill>
                  <a:schemeClr val="accent2"/>
                </a:solidFill>
              </a:rPr>
              <a:t>Naputkom se propisuje novi klasifikacijski okvir za određivanje klasifikacijskih oznaka, način dodjeljivanja brojčanih oznaka te sadržaj evidencija uredskog poslovanja javnopravnih tijela obveznika primjene Uredbe o uredskom poslovanju (NN br. 75/21.)</a:t>
            </a:r>
          </a:p>
        </p:txBody>
      </p:sp>
    </p:spTree>
    <p:extLst>
      <p:ext uri="{BB962C8B-B14F-4D97-AF65-F5344CB8AC3E}">
        <p14:creationId xmlns:p14="http://schemas.microsoft.com/office/powerpoint/2010/main" val="87667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706817" cy="1320800"/>
          </a:xfrm>
        </p:spPr>
        <p:txBody>
          <a:bodyPr>
            <a:noAutofit/>
          </a:bodyPr>
          <a:lstStyle/>
          <a:p>
            <a:pPr algn="ctr"/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PRIJELAZNE I ZAVRŠNE ODREDBE</a:t>
            </a:r>
            <a:b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Članak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14. Naputka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09598" y="2132856"/>
            <a:ext cx="8210873" cy="390850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hr-HR" dirty="0">
                <a:solidFill>
                  <a:schemeClr val="accent1"/>
                </a:solidFill>
              </a:rPr>
              <a:t>Javnopravna tijela dužna su svoje Planove klasifikacijskih oznaka te evidencije uredskog poslovanja uskladiti s odredbama naputka i to:</a:t>
            </a:r>
          </a:p>
          <a:p>
            <a:pPr marL="0" indent="0" algn="just">
              <a:buNone/>
            </a:pPr>
            <a:endParaRPr lang="hr-HR" dirty="0">
              <a:solidFill>
                <a:schemeClr val="accent1"/>
              </a:solidFill>
            </a:endParaRPr>
          </a:p>
          <a:p>
            <a:pPr algn="just">
              <a:buFontTx/>
              <a:buChar char="-"/>
            </a:pPr>
            <a:r>
              <a:rPr lang="hr-HR" b="1" dirty="0">
                <a:solidFill>
                  <a:schemeClr val="accent1"/>
                </a:solidFill>
              </a:rPr>
              <a:t>Plan klasifikacijskih oznaka do 1. siječnja 2022.</a:t>
            </a:r>
          </a:p>
          <a:p>
            <a:pPr marL="0" indent="0" algn="just">
              <a:buNone/>
            </a:pPr>
            <a:endParaRPr lang="hr-HR" b="1" dirty="0">
              <a:solidFill>
                <a:schemeClr val="accent1"/>
              </a:solidFill>
            </a:endParaRPr>
          </a:p>
          <a:p>
            <a:pPr algn="just">
              <a:buFontTx/>
              <a:buChar char="-"/>
            </a:pPr>
            <a:r>
              <a:rPr lang="hr-HR" b="1" dirty="0">
                <a:solidFill>
                  <a:schemeClr val="accent1"/>
                </a:solidFill>
              </a:rPr>
              <a:t>Evidencije uredskog poslovanja do 1. siječnja 2023.</a:t>
            </a:r>
          </a:p>
        </p:txBody>
      </p:sp>
    </p:spTree>
    <p:extLst>
      <p:ext uri="{BB962C8B-B14F-4D97-AF65-F5344CB8AC3E}">
        <p14:creationId xmlns:p14="http://schemas.microsoft.com/office/powerpoint/2010/main" val="124856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ŠTO JE UREDSKO </a:t>
            </a:r>
            <a: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  <a:t>POSLOVANJE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352928" cy="5328592"/>
          </a:xfrm>
        </p:spPr>
        <p:txBody>
          <a:bodyPr>
            <a:noAutofit/>
          </a:bodyPr>
          <a:lstStyle/>
          <a:p>
            <a:pPr algn="just"/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Pojam uredskog poslovanja –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pomoćna djelatnost važna za uredno,</a:t>
            </a:r>
          </a:p>
          <a:p>
            <a:pPr marL="0" indent="0" algn="just">
              <a:buNone/>
            </a:pP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stabilno i racionalno poslovanje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(upravljanje dokumentima, poslovnim procesima radnim      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tokovima i podacima)</a:t>
            </a:r>
          </a:p>
          <a:p>
            <a:pPr marL="0" indent="0">
              <a:buNone/>
            </a:pP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b="1" i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užem smislu:  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pravila o upravljanju s dokumentima, pripadnim poslovnim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procesima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radnim tokovima i podacima u okviru obavljanja poslova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javnopravnog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tijela (izrada dokumenata, primitak raspoređivanje,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obrada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izdavanje, otprema, arhiviranje i izlučivanje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vi-VN" b="1" i="1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širem smislu</a:t>
            </a:r>
            <a:r>
              <a:rPr lang="vi-VN" b="1" i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raspored prostorija, primanje stranaka, služba dežurstva, stručna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knjižnica, rukovanje pečatima i žigovima…</a:t>
            </a:r>
            <a:endParaRPr lang="vi-VN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6"/>
    </mc:Choice>
    <mc:Fallback xmlns="">
      <p:transition spd="slow" advTm="45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  <a:t>OBVEZNICI PRIMJENE UREDBE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86003"/>
          </a:xfrm>
        </p:spPr>
        <p:txBody>
          <a:bodyPr>
            <a:normAutofit/>
          </a:bodyPr>
          <a:lstStyle/>
          <a:p>
            <a:pPr algn="just"/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Tijela državne uprave i druga državna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tijela  </a:t>
            </a:r>
          </a:p>
          <a:p>
            <a:pPr marL="0" indent="0" algn="just">
              <a:buNone/>
            </a:pPr>
            <a:endParaRPr lang="hr-HR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Tijela </a:t>
            </a:r>
            <a:r>
              <a:rPr lang="hr-H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jedinica lokalne i regionalne(područne)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samouprave</a:t>
            </a:r>
          </a:p>
          <a:p>
            <a:pPr marL="0" indent="0" algn="just">
              <a:buNone/>
            </a:pPr>
            <a:endParaRPr lang="hr-HR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Ostala javnopravna tijela – pravne osobe s javnim ovlastima (odgojno-obrazovne ustanove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ustanove socijalne skrbi, zavodi, agencije i dr.), </a:t>
            </a:r>
            <a:r>
              <a:rPr lang="pl-P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r>
              <a:rPr lang="pl-P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ako </a:t>
            </a:r>
            <a:r>
              <a:rPr lang="pl-P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posebnim propisom nije drukčije propisano</a:t>
            </a: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Primjenjuje se na obavljanje poslova državne uprave, provedbu zakona kojim se uređuje opći upravni postupak i druge poslove iz djelokruga javnopravnog tijela </a:t>
            </a:r>
            <a:r>
              <a:rPr lang="pl-P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posebnim propisom nije drukčije propisano</a:t>
            </a:r>
          </a:p>
          <a:p>
            <a:pPr algn="just"/>
            <a:endParaRPr lang="hr-HR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27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"/>
    </mc:Choice>
    <mc:Fallback xmlns="">
      <p:transition spd="slow" advTm="6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8359080" cy="1728192"/>
          </a:xfrm>
        </p:spPr>
        <p:txBody>
          <a:bodyPr>
            <a:no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OBAVLJANJE POSLOVA UREDSKOG POSLOVANJA</a:t>
            </a:r>
            <a:b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r-HR" sz="36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533400" y="1988840"/>
            <a:ext cx="8143056" cy="460851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endParaRPr lang="hr-HR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hr-HR" dirty="0" smtClean="0">
                <a:solidFill>
                  <a:schemeClr val="accent1"/>
                </a:solidFill>
              </a:rPr>
              <a:t>u </a:t>
            </a:r>
            <a:r>
              <a:rPr lang="hr-HR" dirty="0">
                <a:solidFill>
                  <a:schemeClr val="accent1"/>
                </a:solidFill>
              </a:rPr>
              <a:t>pravilu </a:t>
            </a:r>
            <a:r>
              <a:rPr lang="hr-HR" b="1" dirty="0">
                <a:solidFill>
                  <a:schemeClr val="accent1"/>
                </a:solidFill>
              </a:rPr>
              <a:t>u posebnoj ustrojstvenoj jedinici javnopravnog tijela </a:t>
            </a:r>
            <a:r>
              <a:rPr lang="hr-HR" dirty="0">
                <a:solidFill>
                  <a:schemeClr val="accent1"/>
                </a:solidFill>
              </a:rPr>
              <a:t>(pisarnica</a:t>
            </a:r>
            <a:r>
              <a:rPr lang="hr-HR" dirty="0" smtClean="0">
                <a:solidFill>
                  <a:schemeClr val="accent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endParaRPr lang="hr-HR" dirty="0" smtClean="0">
              <a:solidFill>
                <a:schemeClr val="accent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hr-HR" b="1" dirty="0" smtClean="0">
                <a:solidFill>
                  <a:schemeClr val="accent1"/>
                </a:solidFill>
              </a:rPr>
              <a:t>ovlaštena </a:t>
            </a:r>
            <a:r>
              <a:rPr lang="hr-HR" b="1" dirty="0">
                <a:solidFill>
                  <a:schemeClr val="accent1"/>
                </a:solidFill>
              </a:rPr>
              <a:t>službena osoba ako je opseg uredskog poslovanja manji </a:t>
            </a:r>
            <a:r>
              <a:rPr lang="hr-HR" dirty="0">
                <a:solidFill>
                  <a:schemeClr val="accent1"/>
                </a:solidFill>
              </a:rPr>
              <a:t>(po odluci čelnika, uz druge poslove</a:t>
            </a:r>
            <a:r>
              <a:rPr lang="hr-HR" dirty="0" smtClean="0">
                <a:solidFill>
                  <a:schemeClr val="accent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endParaRPr lang="hr-HR" dirty="0">
              <a:solidFill>
                <a:schemeClr val="accent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hr-HR" b="1" dirty="0" smtClean="0">
                <a:solidFill>
                  <a:schemeClr val="accent1"/>
                </a:solidFill>
              </a:rPr>
              <a:t>javnopravno </a:t>
            </a:r>
            <a:r>
              <a:rPr lang="hr-HR" b="1" dirty="0">
                <a:solidFill>
                  <a:schemeClr val="accent1"/>
                </a:solidFill>
              </a:rPr>
              <a:t>tijelo za jedno ili više drugih javnopravnih tijela</a:t>
            </a:r>
            <a:r>
              <a:rPr lang="hr-HR" dirty="0">
                <a:solidFill>
                  <a:schemeClr val="accent1"/>
                </a:solidFill>
              </a:rPr>
              <a:t>, uz pisani sporazum </a:t>
            </a:r>
            <a:r>
              <a:rPr lang="hr-HR" dirty="0" smtClean="0">
                <a:solidFill>
                  <a:schemeClr val="accent1"/>
                </a:solidFill>
              </a:rPr>
              <a:t>čelnika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endParaRPr lang="hr-HR" dirty="0">
              <a:solidFill>
                <a:schemeClr val="accent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hr-HR" dirty="0">
                <a:solidFill>
                  <a:schemeClr val="accent1"/>
                </a:solidFill>
              </a:rPr>
              <a:t>•određena pismena se mogu zaprimati i u pojedinim ustrojstvenim jedinicama javnopravnog tijela, ako to zahtijeva organizacija poslovanja ili njihova prostorna izdvojenost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38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"/>
    </mc:Choice>
    <mc:Fallback xmlns="">
      <p:transition spd="slow" advTm="3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PISARNICA  /  PISMOHRANA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712968" cy="4968551"/>
          </a:xfrm>
        </p:spPr>
        <p:txBody>
          <a:bodyPr>
            <a:normAutofit/>
          </a:bodyPr>
          <a:lstStyle/>
          <a:p>
            <a:r>
              <a:rPr lang="vi-VN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PISARNICA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ustrojstvena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jedinica koja obavlja poslove primanja i pregleda, upisivanja u evidencije uredskog poslovanja, raspoređivanja, razvrstavanja, dostave u rad i otpremanja pismena i drugih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okumenata</a:t>
            </a:r>
            <a:endParaRPr lang="hr-HR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vi-VN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javnim ustanovama, tipa škole, poslove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pisarnice obavlja određeni </a:t>
            </a:r>
            <a:r>
              <a:rPr lang="vi-V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djelatnik</a:t>
            </a:r>
            <a:r>
              <a:rPr lang="hr-HR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vi-VN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tajnik </a:t>
            </a:r>
            <a:r>
              <a:rPr lang="vi-VN" b="1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ustanove </a:t>
            </a:r>
            <a:r>
              <a:rPr lang="hr-HR" b="1" u="sng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 administrator</a:t>
            </a:r>
            <a:endParaRPr lang="vi-VN" b="1" u="sng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hr-HR" dirty="0" smtClean="0">
              <a:solidFill>
                <a:schemeClr val="accent1"/>
              </a:solidFill>
            </a:endParaRPr>
          </a:p>
          <a:p>
            <a:pPr algn="just"/>
            <a:r>
              <a:rPr lang="vi-V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PISMOHRANA </a:t>
            </a:r>
            <a:r>
              <a:rPr lang="vi-V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ustrojstvena jedinica koja obavlja poslove odlaganja, čuvanja, organiziranja, korištenja, obrade, izlučivanja pismena i drugih dokumenata te osiguravanja cjelovitosti i određenosti cjelokupnog dokumentarnog i arhivskog gradiva do predaje nadležnom arhivu</a:t>
            </a:r>
            <a:endParaRPr lang="hr-HR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hr-HR" dirty="0">
              <a:solidFill>
                <a:schemeClr val="accent1"/>
              </a:solidFill>
            </a:endParaRPr>
          </a:p>
          <a:p>
            <a:pPr>
              <a:buNone/>
            </a:pPr>
            <a:endParaRPr lang="hr-H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9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"/>
    </mc:Choice>
    <mc:Fallback xmlns="">
      <p:transition spd="slow" advTm="3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5805</TotalTime>
  <Words>2207</Words>
  <Application>Microsoft Office PowerPoint</Application>
  <PresentationFormat>Prikaz na zaslonu (4:3)</PresentationFormat>
  <Paragraphs>246</Paragraphs>
  <Slides>28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28</vt:i4>
      </vt:variant>
    </vt:vector>
  </HeadingPairs>
  <TitlesOfParts>
    <vt:vector size="35" baseType="lpstr">
      <vt:lpstr>Arial</vt:lpstr>
      <vt:lpstr>Calibri</vt:lpstr>
      <vt:lpstr>Georgia</vt:lpstr>
      <vt:lpstr>Trebuchet MS</vt:lpstr>
      <vt:lpstr>Wingdings</vt:lpstr>
      <vt:lpstr>Wingdings 3</vt:lpstr>
      <vt:lpstr>Faseta</vt:lpstr>
      <vt:lpstr>                DIGITALNA TRANFORMACIJA UREDSKOG POSLOVANJA U ŠKOLAMA  </vt:lpstr>
      <vt:lpstr>PRAVNI IZVORI</vt:lpstr>
      <vt:lpstr>PRAVNI IZVORI</vt:lpstr>
      <vt:lpstr>Naputak o brojčanim oznakama pismena  te sadržaju evidencija uredskog poslovanja</vt:lpstr>
      <vt:lpstr>PRIJELAZNE I ZAVRŠNE ODREDBE Članak 14. Naputka</vt:lpstr>
      <vt:lpstr>ŠTO JE UREDSKO POSLOVANJE</vt:lpstr>
      <vt:lpstr>OBVEZNICI PRIMJENE UREDBE</vt:lpstr>
      <vt:lpstr>         OBAVLJANJE POSLOVA UREDSKOG POSLOVANJA </vt:lpstr>
      <vt:lpstr>PISARNICA  /  PISMOHRANA</vt:lpstr>
      <vt:lpstr>TEMELJNI POJMOVI UREDSKOG POSLOVANJA</vt:lpstr>
      <vt:lpstr>INFORMACIJSKI SUSTAV UREDSKOG POSLOVANJA  </vt:lpstr>
      <vt:lpstr>TEMELJENI POJMOVI UREDSKOG POSLOVANJA</vt:lpstr>
      <vt:lpstr>TEMELJNI POJMOVI UREDSKOG POSLOVANJA</vt:lpstr>
      <vt:lpstr>TEMELJNI POJMOVI UREDSKOG     POSLOVANJA</vt:lpstr>
      <vt:lpstr>TEMELJNI POJMOVI UREDSKOG POSLOVANJA</vt:lpstr>
      <vt:lpstr>POSLOVANJA</vt:lpstr>
      <vt:lpstr>TEMELJNI POJMOVI UREDSKOG    POSLOVANJA</vt:lpstr>
      <vt:lpstr>PRIMITAK PISMENA  </vt:lpstr>
      <vt:lpstr>PRIMITAK PISMENA U FIZIČKOM OBLIKU</vt:lpstr>
      <vt:lpstr>PRIMITAK PISMENA I POŠILJKI U FIZIČKOM OBLIKU</vt:lpstr>
      <vt:lpstr>PRIMITAK PISMENA</vt:lpstr>
      <vt:lpstr>POSTUPANJE SA ZAPRIMLJENIM PISMENIMA </vt:lpstr>
      <vt:lpstr>DOSTAVA PREDMETA I PISMENA  U RAD</vt:lpstr>
      <vt:lpstr>ADMINISTRATIVNO-TEHNIČKA OBRADA AKTA</vt:lpstr>
      <vt:lpstr> OTPREMA AKATA •</vt:lpstr>
      <vt:lpstr>    -   podaci o aktima otpremljenima putem davatelja poštanskih usluga vode se  u  informacijskom sustavu uredskog poslovanja (dostavna lista za poštu)  -   informacijski sustav uredskog poslovanja mora omogućavati ispis dostavne liste za poštu i  sadrži klasifikacijsku oznaku, urudžbeni broj, podatke o primatelju, vrsti pošiljke i datumu  otpreme    Rokovnik predmeta  • vodi se u informacijskom sustavu  • rokove upisuje službena osoba zadužena za rješavanje predmeta ili ih    automatski određuje informacijski sustav ako je riječ o propisanim rokovima  • službena osoba dobiva obavijest kroz informacijski sustav o datumu kad    nastupa rok   </vt:lpstr>
      <vt:lpstr>                                                 STAVLJANJE PREDMETA U PISMOHRANU I ČUVANJE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ni-bbarjaktar</dc:creator>
  <cp:lastModifiedBy>PC</cp:lastModifiedBy>
  <cp:revision>629</cp:revision>
  <cp:lastPrinted>2022-02-09T15:31:15Z</cp:lastPrinted>
  <dcterms:created xsi:type="dcterms:W3CDTF">2017-10-31T10:23:02Z</dcterms:created>
  <dcterms:modified xsi:type="dcterms:W3CDTF">2022-03-30T21:44:37Z</dcterms:modified>
</cp:coreProperties>
</file>