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2" r:id="rId1"/>
  </p:sldMasterIdLst>
  <p:sldIdLst>
    <p:sldId id="257" r:id="rId2"/>
    <p:sldId id="263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1" r:id="rId11"/>
    <p:sldId id="267" r:id="rId12"/>
    <p:sldId id="268" r:id="rId13"/>
    <p:sldId id="272" r:id="rId14"/>
    <p:sldId id="270" r:id="rId15"/>
    <p:sldId id="273" r:id="rId16"/>
    <p:sldId id="274" r:id="rId17"/>
    <p:sldId id="275" r:id="rId18"/>
    <p:sldId id="276" r:id="rId19"/>
    <p:sldId id="277" r:id="rId20"/>
    <p:sldId id="279" r:id="rId21"/>
    <p:sldId id="278" r:id="rId22"/>
    <p:sldId id="280" r:id="rId23"/>
    <p:sldId id="281" r:id="rId24"/>
    <p:sldId id="269" r:id="rId25"/>
    <p:sldId id="282" r:id="rId26"/>
    <p:sldId id="28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0601FE-EF8F-49E9-8799-49ADFFC738FF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76E2D774-944D-4CE2-BE6C-4936C3C8476A}">
      <dgm:prSet phldrT="[Text]" custT="1"/>
      <dgm:spPr>
        <a:solidFill>
          <a:srgbClr val="002060"/>
        </a:solidFill>
      </dgm:spPr>
      <dgm:t>
        <a:bodyPr/>
        <a:lstStyle/>
        <a:p>
          <a:pPr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dirty="0" smtClean="0"/>
            <a:t>POTREBA</a:t>
          </a:r>
          <a:endParaRPr lang="hr-HR" sz="2000" dirty="0"/>
        </a:p>
      </dgm:t>
    </dgm:pt>
    <dgm:pt modelId="{2EF3AD8C-F2F1-43BB-BDC1-7DAF872D345C}" type="parTrans" cxnId="{70966095-2541-4D67-94F4-F61783111C63}">
      <dgm:prSet/>
      <dgm:spPr/>
      <dgm:t>
        <a:bodyPr/>
        <a:lstStyle/>
        <a:p>
          <a:endParaRPr lang="hr-HR"/>
        </a:p>
      </dgm:t>
    </dgm:pt>
    <dgm:pt modelId="{96E515BD-DCD4-481F-9EAE-CA85B840EABC}" type="sibTrans" cxnId="{70966095-2541-4D67-94F4-F61783111C63}">
      <dgm:prSet/>
      <dgm:spPr/>
      <dgm:t>
        <a:bodyPr/>
        <a:lstStyle/>
        <a:p>
          <a:endParaRPr lang="hr-HR"/>
        </a:p>
      </dgm:t>
    </dgm:pt>
    <dgm:pt modelId="{548424A6-D5F5-4010-9044-346CF960AD07}">
      <dgm:prSet phldrT="[Text]" custT="1"/>
      <dgm:spPr>
        <a:solidFill>
          <a:srgbClr val="002060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dirty="0" smtClean="0"/>
            <a:t>OBRAZLOŽENJE</a:t>
          </a:r>
          <a:endParaRPr lang="hr-HR" sz="2400" dirty="0" smtClean="0"/>
        </a:p>
      </dgm:t>
    </dgm:pt>
    <dgm:pt modelId="{5EE046C2-0D2C-402B-9FE2-C974DCC490FE}" type="parTrans" cxnId="{06D74D84-65F7-4219-B8E3-8BAD44DDE5BF}">
      <dgm:prSet/>
      <dgm:spPr/>
      <dgm:t>
        <a:bodyPr/>
        <a:lstStyle/>
        <a:p>
          <a:endParaRPr lang="hr-HR"/>
        </a:p>
      </dgm:t>
    </dgm:pt>
    <dgm:pt modelId="{D9CF5765-C16E-469E-8A48-3E8E4740353C}" type="sibTrans" cxnId="{06D74D84-65F7-4219-B8E3-8BAD44DDE5BF}">
      <dgm:prSet/>
      <dgm:spPr/>
      <dgm:t>
        <a:bodyPr/>
        <a:lstStyle/>
        <a:p>
          <a:endParaRPr lang="hr-HR"/>
        </a:p>
      </dgm:t>
    </dgm:pt>
    <dgm:pt modelId="{FF1AAEC0-693F-48AA-8FCE-E65FBC1F212C}">
      <dgm:prSet phldrT="[Text]" custT="1"/>
      <dgm:spPr>
        <a:solidFill>
          <a:srgbClr val="002060"/>
        </a:solidFill>
      </dgm:spPr>
      <dgm:t>
        <a:bodyPr/>
        <a:lstStyle/>
        <a:p>
          <a:pPr algn="l"/>
          <a:r>
            <a:rPr lang="hr-HR" sz="1600" noProof="0" dirty="0" smtClean="0">
              <a:solidFill>
                <a:schemeClr val="bg1"/>
              </a:solidFill>
            </a:rPr>
            <a:t>Broj učenika uključenih u prehranu prema načinu pripremanja obroka</a:t>
          </a:r>
          <a:endParaRPr lang="hr-HR" sz="1600" noProof="0" dirty="0">
            <a:solidFill>
              <a:schemeClr val="bg1"/>
            </a:solidFill>
          </a:endParaRPr>
        </a:p>
      </dgm:t>
    </dgm:pt>
    <dgm:pt modelId="{77BDCD8C-7BCA-4105-A2DB-12A92DB2F497}" type="parTrans" cxnId="{58B2ED43-B89F-4847-A7C2-6AB2B19752B8}">
      <dgm:prSet/>
      <dgm:spPr/>
      <dgm:t>
        <a:bodyPr/>
        <a:lstStyle/>
        <a:p>
          <a:endParaRPr lang="hr-HR"/>
        </a:p>
      </dgm:t>
    </dgm:pt>
    <dgm:pt modelId="{5ED0AA64-063B-46DB-B5C9-8B240B084D46}" type="sibTrans" cxnId="{58B2ED43-B89F-4847-A7C2-6AB2B19752B8}">
      <dgm:prSet/>
      <dgm:spPr/>
      <dgm:t>
        <a:bodyPr/>
        <a:lstStyle/>
        <a:p>
          <a:endParaRPr lang="hr-HR"/>
        </a:p>
      </dgm:t>
    </dgm:pt>
    <dgm:pt modelId="{B41A244A-601B-4D96-A1BD-9418FFCDB266}">
      <dgm:prSet phldrT="[Text]" custT="1"/>
      <dgm:spPr>
        <a:solidFill>
          <a:srgbClr val="002060"/>
        </a:solidFill>
      </dgm:spPr>
      <dgm:t>
        <a:bodyPr/>
        <a:lstStyle/>
        <a:p>
          <a:pPr algn="l"/>
          <a:r>
            <a:rPr lang="hr-HR" sz="1600" noProof="0" dirty="0" smtClean="0">
              <a:solidFill>
                <a:schemeClr val="bg1"/>
              </a:solidFill>
            </a:rPr>
            <a:t>Broj osoba zaposlenih na mjestu kuhara/kuharice s ukupnom </a:t>
          </a:r>
          <a:r>
            <a:rPr lang="hr-HR" sz="1600" noProof="0" dirty="0" err="1" smtClean="0">
              <a:solidFill>
                <a:schemeClr val="bg1"/>
              </a:solidFill>
            </a:rPr>
            <a:t>količi</a:t>
          </a:r>
          <a:r>
            <a:rPr lang="en-GB" sz="1600" noProof="0" dirty="0" smtClean="0">
              <a:solidFill>
                <a:schemeClr val="bg1"/>
              </a:solidFill>
            </a:rPr>
            <a:t>n</a:t>
          </a:r>
          <a:r>
            <a:rPr lang="hr-HR" sz="1600" noProof="0" dirty="0" smtClean="0">
              <a:solidFill>
                <a:schemeClr val="bg1"/>
              </a:solidFill>
            </a:rPr>
            <a:t>om odobrenog radnog vremena</a:t>
          </a:r>
          <a:endParaRPr lang="hr-HR" sz="1600" noProof="0" dirty="0">
            <a:solidFill>
              <a:schemeClr val="bg1"/>
            </a:solidFill>
          </a:endParaRPr>
        </a:p>
      </dgm:t>
    </dgm:pt>
    <dgm:pt modelId="{41E4AB09-8262-4FF5-A415-82CF097EA538}" type="parTrans" cxnId="{9F88B496-E73F-4C29-8C9D-5D02A3072674}">
      <dgm:prSet/>
      <dgm:spPr/>
      <dgm:t>
        <a:bodyPr/>
        <a:lstStyle/>
        <a:p>
          <a:endParaRPr lang="hr-HR"/>
        </a:p>
      </dgm:t>
    </dgm:pt>
    <dgm:pt modelId="{69DD9CF4-7277-4CF6-992B-65A8747A1CA8}" type="sibTrans" cxnId="{9F88B496-E73F-4C29-8C9D-5D02A3072674}">
      <dgm:prSet/>
      <dgm:spPr/>
      <dgm:t>
        <a:bodyPr/>
        <a:lstStyle/>
        <a:p>
          <a:endParaRPr lang="hr-HR"/>
        </a:p>
      </dgm:t>
    </dgm:pt>
    <dgm:pt modelId="{669FF405-0E58-45D0-B679-78819593BEBC}">
      <dgm:prSet custT="1"/>
      <dgm:spPr>
        <a:solidFill>
          <a:srgbClr val="002060"/>
        </a:solidFill>
      </dgm:spPr>
      <dgm:t>
        <a:bodyPr/>
        <a:lstStyle/>
        <a:p>
          <a:r>
            <a:rPr lang="hr-HR" sz="1400" dirty="0" smtClean="0">
              <a:solidFill>
                <a:schemeClr val="bg1"/>
              </a:solidFill>
            </a:rPr>
            <a:t>Zahtjev za zapošljavanje na </a:t>
          </a:r>
          <a:r>
            <a:rPr lang="hr-HR" sz="1400" b="1" dirty="0" smtClean="0">
              <a:solidFill>
                <a:schemeClr val="bg1"/>
              </a:solidFill>
            </a:rPr>
            <a:t>upražnjenom radnom mjestu </a:t>
          </a:r>
          <a:r>
            <a:rPr lang="hr-HR" sz="1400" dirty="0" smtClean="0">
              <a:solidFill>
                <a:schemeClr val="bg1"/>
              </a:solidFill>
            </a:rPr>
            <a:t>kuhara/kuharice na neodređeno vrijeme u punom radnom vremenu (40</a:t>
          </a:r>
          <a:r>
            <a:rPr lang="en-GB" sz="1400" dirty="0" smtClean="0">
              <a:solidFill>
                <a:schemeClr val="bg1"/>
              </a:solidFill>
            </a:rPr>
            <a:t>)</a:t>
          </a:r>
          <a:r>
            <a:rPr lang="hr-HR" sz="1400" dirty="0" smtClean="0">
              <a:solidFill>
                <a:schemeClr val="bg1"/>
              </a:solidFill>
            </a:rPr>
            <a:t> </a:t>
          </a:r>
        </a:p>
      </dgm:t>
    </dgm:pt>
    <dgm:pt modelId="{4B891578-F500-4CEE-9E4F-B93DE2D4CC36}" type="parTrans" cxnId="{D72C832D-1152-418D-A986-A3C191A9496A}">
      <dgm:prSet/>
      <dgm:spPr/>
      <dgm:t>
        <a:bodyPr/>
        <a:lstStyle/>
        <a:p>
          <a:endParaRPr lang="hr-HR"/>
        </a:p>
      </dgm:t>
    </dgm:pt>
    <dgm:pt modelId="{C5F65797-DABB-44B5-A8C0-33527295A37D}" type="sibTrans" cxnId="{D72C832D-1152-418D-A986-A3C191A9496A}">
      <dgm:prSet/>
      <dgm:spPr/>
      <dgm:t>
        <a:bodyPr/>
        <a:lstStyle/>
        <a:p>
          <a:endParaRPr lang="hr-HR"/>
        </a:p>
      </dgm:t>
    </dgm:pt>
    <dgm:pt modelId="{647BA4AC-3F9A-4F66-B6CD-D867F7268A67}">
      <dgm:prSet custT="1"/>
      <dgm:spPr>
        <a:solidFill>
          <a:srgbClr val="002060"/>
        </a:solidFill>
      </dgm:spPr>
      <dgm:t>
        <a:bodyPr/>
        <a:lstStyle/>
        <a:p>
          <a:r>
            <a:rPr lang="hr-HR" sz="1600" noProof="0" dirty="0" smtClean="0">
              <a:solidFill>
                <a:schemeClr val="bg1"/>
              </a:solidFill>
            </a:rPr>
            <a:t>Podatci o osobi kojoj prestaje radni odnos</a:t>
          </a:r>
        </a:p>
      </dgm:t>
    </dgm:pt>
    <dgm:pt modelId="{B6091A82-2687-491F-B4CF-8B8C7F73916A}" type="parTrans" cxnId="{52659D21-2BD6-49AC-98F8-301172AD04CA}">
      <dgm:prSet/>
      <dgm:spPr/>
      <dgm:t>
        <a:bodyPr/>
        <a:lstStyle/>
        <a:p>
          <a:endParaRPr lang="hr-HR"/>
        </a:p>
      </dgm:t>
    </dgm:pt>
    <dgm:pt modelId="{D7560F4A-05E3-44F5-85AF-1125423942B0}" type="sibTrans" cxnId="{52659D21-2BD6-49AC-98F8-301172AD04CA}">
      <dgm:prSet/>
      <dgm:spPr/>
      <dgm:t>
        <a:bodyPr/>
        <a:lstStyle/>
        <a:p>
          <a:endParaRPr lang="hr-HR"/>
        </a:p>
      </dgm:t>
    </dgm:pt>
    <dgm:pt modelId="{8CD6BAE2-FBAA-42A3-90C8-C67025495D73}">
      <dgm:prSet custT="1"/>
      <dgm:spPr>
        <a:solidFill>
          <a:srgbClr val="002060"/>
        </a:solidFill>
      </dgm:spPr>
      <dgm:t>
        <a:bodyPr/>
        <a:lstStyle/>
        <a:p>
          <a:r>
            <a:rPr lang="en-GB" sz="2400" dirty="0" smtClean="0"/>
            <a:t>DOKAZI</a:t>
          </a:r>
          <a:endParaRPr lang="hr-HR" sz="2400" dirty="0"/>
        </a:p>
      </dgm:t>
    </dgm:pt>
    <dgm:pt modelId="{DAAE4B17-F93E-43AA-8A9A-869024B67DEB}" type="parTrans" cxnId="{95902818-FF24-461A-A9D1-C761F7F32776}">
      <dgm:prSet/>
      <dgm:spPr/>
      <dgm:t>
        <a:bodyPr/>
        <a:lstStyle/>
        <a:p>
          <a:endParaRPr lang="hr-HR"/>
        </a:p>
      </dgm:t>
    </dgm:pt>
    <dgm:pt modelId="{5EF7A86A-E1E0-4B44-A2CB-760180DD8845}" type="sibTrans" cxnId="{95902818-FF24-461A-A9D1-C761F7F32776}">
      <dgm:prSet/>
      <dgm:spPr/>
      <dgm:t>
        <a:bodyPr/>
        <a:lstStyle/>
        <a:p>
          <a:endParaRPr lang="hr-HR"/>
        </a:p>
      </dgm:t>
    </dgm:pt>
    <dgm:pt modelId="{905EF1B4-ACEF-4638-ADD8-B69506F85F8D}">
      <dgm:prSet custT="1"/>
      <dgm:spPr>
        <a:solidFill>
          <a:srgbClr val="002060"/>
        </a:solidFill>
      </dgm:spPr>
      <dgm:t>
        <a:bodyPr/>
        <a:lstStyle/>
        <a:p>
          <a:r>
            <a:rPr lang="en-GB" sz="1400" dirty="0" err="1" smtClean="0"/>
            <a:t>Podatci</a:t>
          </a:r>
          <a:r>
            <a:rPr lang="en-GB" sz="1400" dirty="0" smtClean="0"/>
            <a:t> </a:t>
          </a:r>
          <a:r>
            <a:rPr lang="en-GB" sz="1400" dirty="0" err="1" smtClean="0"/>
            <a:t>iz</a:t>
          </a:r>
          <a:r>
            <a:rPr lang="en-GB" sz="1400" dirty="0" smtClean="0"/>
            <a:t> GIPP-a o </a:t>
          </a:r>
          <a:r>
            <a:rPr lang="en-GB" sz="1400" dirty="0" err="1" smtClean="0"/>
            <a:t>prehrani</a:t>
          </a:r>
          <a:endParaRPr lang="en-GB" sz="1400" dirty="0" smtClean="0"/>
        </a:p>
      </dgm:t>
    </dgm:pt>
    <dgm:pt modelId="{55A908DC-94ED-4EE6-AD7B-F6EFEEC16026}" type="parTrans" cxnId="{45B76098-12C7-4F74-8E0C-7EAE04914A4E}">
      <dgm:prSet/>
      <dgm:spPr/>
      <dgm:t>
        <a:bodyPr/>
        <a:lstStyle/>
        <a:p>
          <a:endParaRPr lang="hr-HR"/>
        </a:p>
      </dgm:t>
    </dgm:pt>
    <dgm:pt modelId="{03B51204-47E0-47A8-9014-A0DB588C3433}" type="sibTrans" cxnId="{45B76098-12C7-4F74-8E0C-7EAE04914A4E}">
      <dgm:prSet/>
      <dgm:spPr/>
      <dgm:t>
        <a:bodyPr/>
        <a:lstStyle/>
        <a:p>
          <a:endParaRPr lang="hr-HR"/>
        </a:p>
      </dgm:t>
    </dgm:pt>
    <dgm:pt modelId="{FB96C49E-C3CE-4F94-A1B9-DB0D6BB8B6F5}">
      <dgm:prSet/>
      <dgm:spPr>
        <a:solidFill>
          <a:srgbClr val="002060"/>
        </a:solidFill>
      </dgm:spPr>
      <dgm:t>
        <a:bodyPr/>
        <a:lstStyle/>
        <a:p>
          <a:r>
            <a:rPr lang="en-GB" dirty="0" err="1" smtClean="0">
              <a:solidFill>
                <a:schemeClr val="bg1"/>
              </a:solidFill>
            </a:rPr>
            <a:t>Preslika</a:t>
          </a:r>
          <a:r>
            <a:rPr lang="en-GB" dirty="0" smtClean="0">
              <a:solidFill>
                <a:schemeClr val="bg1"/>
              </a:solidFill>
            </a:rPr>
            <a:t> </a:t>
          </a:r>
          <a:r>
            <a:rPr lang="en-GB" dirty="0" err="1" smtClean="0">
              <a:solidFill>
                <a:schemeClr val="bg1"/>
              </a:solidFill>
            </a:rPr>
            <a:t>mjesečnih</a:t>
          </a:r>
          <a:r>
            <a:rPr lang="en-GB" dirty="0" smtClean="0">
              <a:solidFill>
                <a:schemeClr val="bg1"/>
              </a:solidFill>
            </a:rPr>
            <a:t> </a:t>
          </a:r>
          <a:r>
            <a:rPr lang="en-GB" dirty="0" err="1" smtClean="0">
              <a:solidFill>
                <a:schemeClr val="bg1"/>
              </a:solidFill>
            </a:rPr>
            <a:t>jelovnika</a:t>
          </a:r>
          <a:endParaRPr lang="hr-HR" dirty="0">
            <a:solidFill>
              <a:schemeClr val="bg1"/>
            </a:solidFill>
          </a:endParaRPr>
        </a:p>
      </dgm:t>
    </dgm:pt>
    <dgm:pt modelId="{BBDFAFC2-E6EB-4B93-81DF-4ABC8984B835}" type="parTrans" cxnId="{17CCDD10-7A5D-4F52-AE44-85460C296B32}">
      <dgm:prSet/>
      <dgm:spPr/>
      <dgm:t>
        <a:bodyPr/>
        <a:lstStyle/>
        <a:p>
          <a:endParaRPr lang="hr-HR"/>
        </a:p>
      </dgm:t>
    </dgm:pt>
    <dgm:pt modelId="{EFEA7FC9-AF97-4DA2-A1E6-E758A0D468ED}" type="sibTrans" cxnId="{17CCDD10-7A5D-4F52-AE44-85460C296B32}">
      <dgm:prSet/>
      <dgm:spPr/>
      <dgm:t>
        <a:bodyPr/>
        <a:lstStyle/>
        <a:p>
          <a:endParaRPr lang="hr-HR"/>
        </a:p>
      </dgm:t>
    </dgm:pt>
    <dgm:pt modelId="{F33FA3CB-4C20-40D2-AEDF-DAD7BB94D988}">
      <dgm:prSet/>
      <dgm:spPr>
        <a:solidFill>
          <a:srgbClr val="002060"/>
        </a:solidFill>
      </dgm:spPr>
      <dgm:t>
        <a:bodyPr/>
        <a:lstStyle/>
        <a:p>
          <a:r>
            <a:rPr lang="en-GB" dirty="0" err="1" smtClean="0"/>
            <a:t>Dokaz</a:t>
          </a:r>
          <a:r>
            <a:rPr lang="en-GB" dirty="0" smtClean="0"/>
            <a:t> o </a:t>
          </a:r>
          <a:r>
            <a:rPr lang="en-GB" dirty="0" err="1" smtClean="0"/>
            <a:t>prestanku</a:t>
          </a:r>
          <a:r>
            <a:rPr lang="en-GB" dirty="0" smtClean="0"/>
            <a:t> </a:t>
          </a:r>
          <a:r>
            <a:rPr lang="en-GB" dirty="0" err="1" smtClean="0"/>
            <a:t>radnoga</a:t>
          </a:r>
          <a:r>
            <a:rPr lang="en-GB" dirty="0" smtClean="0"/>
            <a:t> </a:t>
          </a:r>
          <a:r>
            <a:rPr lang="en-GB" dirty="0" err="1" smtClean="0"/>
            <a:t>odnos</a:t>
          </a:r>
          <a:endParaRPr lang="hr-HR" dirty="0"/>
        </a:p>
      </dgm:t>
    </dgm:pt>
    <dgm:pt modelId="{0AF70F68-A08C-494D-A62C-6876C8CFCFA0}" type="parTrans" cxnId="{C4B5AB7F-81BA-420E-9E36-F221E790A84D}">
      <dgm:prSet/>
      <dgm:spPr/>
      <dgm:t>
        <a:bodyPr/>
        <a:lstStyle/>
        <a:p>
          <a:endParaRPr lang="hr-HR"/>
        </a:p>
      </dgm:t>
    </dgm:pt>
    <dgm:pt modelId="{F8534774-5170-490F-B460-1BD39F90F17E}" type="sibTrans" cxnId="{C4B5AB7F-81BA-420E-9E36-F221E790A84D}">
      <dgm:prSet/>
      <dgm:spPr/>
      <dgm:t>
        <a:bodyPr/>
        <a:lstStyle/>
        <a:p>
          <a:endParaRPr lang="hr-HR"/>
        </a:p>
      </dgm:t>
    </dgm:pt>
    <dgm:pt modelId="{43C31227-1484-4C28-88B0-A277CF314B1B}">
      <dgm:prSet custT="1"/>
      <dgm:spPr>
        <a:solidFill>
          <a:srgbClr val="002060"/>
        </a:solidFill>
      </dgm:spPr>
      <dgm:t>
        <a:bodyPr/>
        <a:lstStyle/>
        <a:p>
          <a:r>
            <a:rPr lang="hr-HR" sz="1600" noProof="0" dirty="0" smtClean="0">
              <a:solidFill>
                <a:schemeClr val="bg1"/>
              </a:solidFill>
            </a:rPr>
            <a:t>razlog prestanka radnoga osno</a:t>
          </a:r>
          <a:r>
            <a:rPr lang="en-GB" sz="1600" noProof="0" dirty="0" smtClean="0">
              <a:solidFill>
                <a:schemeClr val="bg1"/>
              </a:solidFill>
            </a:rPr>
            <a:t>s</a:t>
          </a:r>
          <a:r>
            <a:rPr lang="hr-HR" sz="1600" noProof="0" dirty="0" smtClean="0">
              <a:solidFill>
                <a:schemeClr val="bg1"/>
              </a:solidFill>
            </a:rPr>
            <a:t>a </a:t>
          </a:r>
          <a:endParaRPr lang="hr-HR" sz="1600" noProof="0" dirty="0">
            <a:solidFill>
              <a:schemeClr val="bg1"/>
            </a:solidFill>
          </a:endParaRPr>
        </a:p>
      </dgm:t>
    </dgm:pt>
    <dgm:pt modelId="{68E113F2-78EC-4C43-8CEB-FDE2E559A4ED}" type="parTrans" cxnId="{CF5078F6-F221-4CCE-A157-0828A97E2CEE}">
      <dgm:prSet/>
      <dgm:spPr/>
      <dgm:t>
        <a:bodyPr/>
        <a:lstStyle/>
        <a:p>
          <a:endParaRPr lang="hr-HR"/>
        </a:p>
      </dgm:t>
    </dgm:pt>
    <dgm:pt modelId="{13BB8472-F160-4DEF-BA6C-902865F27705}" type="sibTrans" cxnId="{CF5078F6-F221-4CCE-A157-0828A97E2CEE}">
      <dgm:prSet/>
      <dgm:spPr/>
      <dgm:t>
        <a:bodyPr/>
        <a:lstStyle/>
        <a:p>
          <a:endParaRPr lang="hr-HR"/>
        </a:p>
      </dgm:t>
    </dgm:pt>
    <dgm:pt modelId="{441611FA-2B3F-46B7-87C7-BF365C7F204B}">
      <dgm:prSet/>
      <dgm:spPr>
        <a:solidFill>
          <a:srgbClr val="00206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noProof="0" dirty="0" smtClean="0">
              <a:solidFill>
                <a:schemeClr val="bg1"/>
              </a:solidFill>
            </a:rPr>
            <a:t>broj sati na koje je osoba </a:t>
          </a:r>
          <a:r>
            <a:rPr lang="en-GB" noProof="0" dirty="0" err="1" smtClean="0">
              <a:solidFill>
                <a:schemeClr val="bg1"/>
              </a:solidFill>
            </a:rPr>
            <a:t>imala</a:t>
          </a:r>
          <a:r>
            <a:rPr lang="en-GB" noProof="0" dirty="0" smtClean="0">
              <a:solidFill>
                <a:schemeClr val="bg1"/>
              </a:solidFill>
            </a:rPr>
            <a:t> </a:t>
          </a:r>
          <a:r>
            <a:rPr lang="en-GB" noProof="0" dirty="0" err="1" smtClean="0">
              <a:solidFill>
                <a:schemeClr val="bg1"/>
              </a:solidFill>
            </a:rPr>
            <a:t>sklopljen</a:t>
          </a:r>
          <a:r>
            <a:rPr lang="en-GB" noProof="0" dirty="0" smtClean="0">
              <a:solidFill>
                <a:schemeClr val="bg1"/>
              </a:solidFill>
            </a:rPr>
            <a:t> UGOVOR</a:t>
          </a:r>
          <a:endParaRPr lang="hr-HR" noProof="0" dirty="0" smtClean="0">
            <a:solidFill>
              <a:schemeClr val="bg1"/>
            </a:solidFill>
          </a:endParaRP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dirty="0">
            <a:solidFill>
              <a:schemeClr val="bg1"/>
            </a:solidFill>
          </a:endParaRPr>
        </a:p>
      </dgm:t>
    </dgm:pt>
    <dgm:pt modelId="{C2830415-3435-46E8-B7D5-D59603A15E5F}" type="parTrans" cxnId="{3798E108-A727-4B6B-B452-280D3B7E8A8F}">
      <dgm:prSet/>
      <dgm:spPr/>
      <dgm:t>
        <a:bodyPr/>
        <a:lstStyle/>
        <a:p>
          <a:endParaRPr lang="hr-HR"/>
        </a:p>
      </dgm:t>
    </dgm:pt>
    <dgm:pt modelId="{4F7319FF-21F3-4DAB-A838-0F9375D95021}" type="sibTrans" cxnId="{3798E108-A727-4B6B-B452-280D3B7E8A8F}">
      <dgm:prSet/>
      <dgm:spPr/>
      <dgm:t>
        <a:bodyPr/>
        <a:lstStyle/>
        <a:p>
          <a:endParaRPr lang="hr-HR"/>
        </a:p>
      </dgm:t>
    </dgm:pt>
    <dgm:pt modelId="{072D5D1C-119F-40BA-9AE1-3305AFA18E92}" type="pres">
      <dgm:prSet presAssocID="{390601FE-EF8F-49E9-8799-49ADFFC738F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28077490-D8F1-4829-B9B9-50E154F1CCAB}" type="pres">
      <dgm:prSet presAssocID="{76E2D774-944D-4CE2-BE6C-4936C3C8476A}" presName="vertOne" presStyleCnt="0"/>
      <dgm:spPr/>
    </dgm:pt>
    <dgm:pt modelId="{A3C3ABBD-8BE5-4631-87CF-5C9109E02987}" type="pres">
      <dgm:prSet presAssocID="{76E2D774-944D-4CE2-BE6C-4936C3C8476A}" presName="txOne" presStyleLbl="node0" presStyleIdx="0" presStyleCnt="3" custScaleY="4565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D4EADFE-D000-4F37-99C6-20C8EF06812A}" type="pres">
      <dgm:prSet presAssocID="{76E2D774-944D-4CE2-BE6C-4936C3C8476A}" presName="parTransOne" presStyleCnt="0"/>
      <dgm:spPr/>
    </dgm:pt>
    <dgm:pt modelId="{F62EB026-4F55-4F31-89A9-8747189B54B0}" type="pres">
      <dgm:prSet presAssocID="{76E2D774-944D-4CE2-BE6C-4936C3C8476A}" presName="horzOne" presStyleCnt="0"/>
      <dgm:spPr/>
    </dgm:pt>
    <dgm:pt modelId="{EFAB2295-0226-4D35-9445-004170035C3A}" type="pres">
      <dgm:prSet presAssocID="{669FF405-0E58-45D0-B679-78819593BEBC}" presName="vertTwo" presStyleCnt="0"/>
      <dgm:spPr/>
    </dgm:pt>
    <dgm:pt modelId="{C29B3FA7-21FB-4364-8387-F53240568710}" type="pres">
      <dgm:prSet presAssocID="{669FF405-0E58-45D0-B679-78819593BEBC}" presName="txTwo" presStyleLbl="node2" presStyleIdx="0" presStyleCnt="5" custScaleX="99156" custScaleY="21876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9B3B756-15E8-4791-8837-C50999D2AC57}" type="pres">
      <dgm:prSet presAssocID="{669FF405-0E58-45D0-B679-78819593BEBC}" presName="horzTwo" presStyleCnt="0"/>
      <dgm:spPr/>
    </dgm:pt>
    <dgm:pt modelId="{BD3A64EC-896C-47DC-9D40-8A6E42329B35}" type="pres">
      <dgm:prSet presAssocID="{96E515BD-DCD4-481F-9EAE-CA85B840EABC}" presName="sibSpaceOne" presStyleCnt="0"/>
      <dgm:spPr/>
    </dgm:pt>
    <dgm:pt modelId="{D2D27AF1-6EA6-4F59-A639-CE13354E71AB}" type="pres">
      <dgm:prSet presAssocID="{548424A6-D5F5-4010-9044-346CF960AD07}" presName="vertOne" presStyleCnt="0"/>
      <dgm:spPr/>
    </dgm:pt>
    <dgm:pt modelId="{28DB7CE9-9954-467B-892F-698C5BFD7F59}" type="pres">
      <dgm:prSet presAssocID="{548424A6-D5F5-4010-9044-346CF960AD07}" presName="txOne" presStyleLbl="node0" presStyleIdx="1" presStyleCnt="3" custScaleY="5003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47436C52-CAF2-4988-9FBC-5C702B03BD07}" type="pres">
      <dgm:prSet presAssocID="{548424A6-D5F5-4010-9044-346CF960AD07}" presName="parTransOne" presStyleCnt="0"/>
      <dgm:spPr/>
    </dgm:pt>
    <dgm:pt modelId="{36C0C06C-0261-47FE-BD7B-CECC59BE1E61}" type="pres">
      <dgm:prSet presAssocID="{548424A6-D5F5-4010-9044-346CF960AD07}" presName="horzOne" presStyleCnt="0"/>
      <dgm:spPr/>
    </dgm:pt>
    <dgm:pt modelId="{98830EA2-0682-4284-9251-E549EB2C5363}" type="pres">
      <dgm:prSet presAssocID="{FF1AAEC0-693F-48AA-8FCE-E65FBC1F212C}" presName="vertTwo" presStyleCnt="0"/>
      <dgm:spPr/>
    </dgm:pt>
    <dgm:pt modelId="{5D036286-0F15-4F56-80A1-66B6A58237D9}" type="pres">
      <dgm:prSet presAssocID="{FF1AAEC0-693F-48AA-8FCE-E65FBC1F212C}" presName="txTwo" presStyleLbl="node2" presStyleIdx="1" presStyleCnt="5" custScaleY="14505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9A6AC8E-8E08-4554-9F79-3CF3B19D13BF}" type="pres">
      <dgm:prSet presAssocID="{FF1AAEC0-693F-48AA-8FCE-E65FBC1F212C}" presName="horzTwo" presStyleCnt="0"/>
      <dgm:spPr/>
    </dgm:pt>
    <dgm:pt modelId="{7741B0E9-D9F9-4C9E-B6FE-EEDEC59F1667}" type="pres">
      <dgm:prSet presAssocID="{5ED0AA64-063B-46DB-B5C9-8B240B084D46}" presName="sibSpaceTwo" presStyleCnt="0"/>
      <dgm:spPr/>
    </dgm:pt>
    <dgm:pt modelId="{7838B4F5-A591-4194-A185-6E9EE5D14F2F}" type="pres">
      <dgm:prSet presAssocID="{B41A244A-601B-4D96-A1BD-9418FFCDB266}" presName="vertTwo" presStyleCnt="0"/>
      <dgm:spPr/>
    </dgm:pt>
    <dgm:pt modelId="{8F81C9FE-3671-4968-AA73-BB53DA429E10}" type="pres">
      <dgm:prSet presAssocID="{B41A244A-601B-4D96-A1BD-9418FFCDB266}" presName="txTwo" presStyleLbl="node2" presStyleIdx="2" presStyleCnt="5" custScaleY="24289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B8C84C1-5059-4A0F-BF20-4A5C415BF8EC}" type="pres">
      <dgm:prSet presAssocID="{B41A244A-601B-4D96-A1BD-9418FFCDB266}" presName="horzTwo" presStyleCnt="0"/>
      <dgm:spPr/>
    </dgm:pt>
    <dgm:pt modelId="{7D3B5E89-51C5-4C79-B9DF-0D1C24454F9F}" type="pres">
      <dgm:prSet presAssocID="{69DD9CF4-7277-4CF6-992B-65A8747A1CA8}" presName="sibSpaceTwo" presStyleCnt="0"/>
      <dgm:spPr/>
    </dgm:pt>
    <dgm:pt modelId="{0CDBD6FD-DF9E-48DE-91F3-4F4E57BE23C2}" type="pres">
      <dgm:prSet presAssocID="{647BA4AC-3F9A-4F66-B6CD-D867F7268A67}" presName="vertTwo" presStyleCnt="0"/>
      <dgm:spPr/>
    </dgm:pt>
    <dgm:pt modelId="{69BC3569-5495-44A6-BA21-EAEA39C08BD6}" type="pres">
      <dgm:prSet presAssocID="{647BA4AC-3F9A-4F66-B6CD-D867F7268A67}" presName="txTwo" presStyleLbl="node2" presStyleIdx="3" presStyleCnt="5" custScaleY="7785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B2C8FE5-25FF-4690-BBAF-9213D4418446}" type="pres">
      <dgm:prSet presAssocID="{647BA4AC-3F9A-4F66-B6CD-D867F7268A67}" presName="parTransTwo" presStyleCnt="0"/>
      <dgm:spPr/>
    </dgm:pt>
    <dgm:pt modelId="{1A229056-B22E-4EA0-9081-8309424D2D71}" type="pres">
      <dgm:prSet presAssocID="{647BA4AC-3F9A-4F66-B6CD-D867F7268A67}" presName="horzTwo" presStyleCnt="0"/>
      <dgm:spPr/>
    </dgm:pt>
    <dgm:pt modelId="{89DB5A6D-A346-4813-A830-6AB98CF93167}" type="pres">
      <dgm:prSet presAssocID="{43C31227-1484-4C28-88B0-A277CF314B1B}" presName="vertThree" presStyleCnt="0"/>
      <dgm:spPr/>
    </dgm:pt>
    <dgm:pt modelId="{3FC6D956-39EA-4444-BB50-8602007B769B}" type="pres">
      <dgm:prSet presAssocID="{43C31227-1484-4C28-88B0-A277CF314B1B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84872A2-F393-4187-AE05-F93183168857}" type="pres">
      <dgm:prSet presAssocID="{43C31227-1484-4C28-88B0-A277CF314B1B}" presName="horzThree" presStyleCnt="0"/>
      <dgm:spPr/>
    </dgm:pt>
    <dgm:pt modelId="{DC7536D1-E64D-4A81-A099-54B6DD6B29F3}" type="pres">
      <dgm:prSet presAssocID="{13BB8472-F160-4DEF-BA6C-902865F27705}" presName="sibSpaceThree" presStyleCnt="0"/>
      <dgm:spPr/>
    </dgm:pt>
    <dgm:pt modelId="{1574A550-FF8F-48EA-88F3-34CD7C57A634}" type="pres">
      <dgm:prSet presAssocID="{441611FA-2B3F-46B7-87C7-BF365C7F204B}" presName="vertThree" presStyleCnt="0"/>
      <dgm:spPr/>
    </dgm:pt>
    <dgm:pt modelId="{F1D6A07E-2F33-4568-A4AA-3A2CF65BF37D}" type="pres">
      <dgm:prSet presAssocID="{441611FA-2B3F-46B7-87C7-BF365C7F204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01C81BB-B273-4043-A34C-C4DD31992ACD}" type="pres">
      <dgm:prSet presAssocID="{441611FA-2B3F-46B7-87C7-BF365C7F204B}" presName="horzThree" presStyleCnt="0"/>
      <dgm:spPr/>
    </dgm:pt>
    <dgm:pt modelId="{3027A293-B21C-4F65-939E-A64714A98810}" type="pres">
      <dgm:prSet presAssocID="{D9CF5765-C16E-469E-8A48-3E8E4740353C}" presName="sibSpaceOne" presStyleCnt="0"/>
      <dgm:spPr/>
    </dgm:pt>
    <dgm:pt modelId="{CE88DD98-60C4-4F74-8F5A-4C549297EDCA}" type="pres">
      <dgm:prSet presAssocID="{8CD6BAE2-FBAA-42A3-90C8-C67025495D73}" presName="vertOne" presStyleCnt="0"/>
      <dgm:spPr/>
    </dgm:pt>
    <dgm:pt modelId="{557E7583-A4B4-4EAA-8DBF-E07897670B06}" type="pres">
      <dgm:prSet presAssocID="{8CD6BAE2-FBAA-42A3-90C8-C67025495D73}" presName="txOne" presStyleLbl="node0" presStyleIdx="2" presStyleCnt="3" custScaleY="5369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DBB36F1-C22C-4B5A-8C1E-EF9A8CFE4ABD}" type="pres">
      <dgm:prSet presAssocID="{8CD6BAE2-FBAA-42A3-90C8-C67025495D73}" presName="parTransOne" presStyleCnt="0"/>
      <dgm:spPr/>
    </dgm:pt>
    <dgm:pt modelId="{3A7EF67F-B024-40A2-959C-0A7A9C92A584}" type="pres">
      <dgm:prSet presAssocID="{8CD6BAE2-FBAA-42A3-90C8-C67025495D73}" presName="horzOne" presStyleCnt="0"/>
      <dgm:spPr/>
    </dgm:pt>
    <dgm:pt modelId="{705A46FC-925B-4536-A37B-4ACBA1F3D8AB}" type="pres">
      <dgm:prSet presAssocID="{905EF1B4-ACEF-4638-ADD8-B69506F85F8D}" presName="vertTwo" presStyleCnt="0"/>
      <dgm:spPr/>
    </dgm:pt>
    <dgm:pt modelId="{1697A4BB-8982-4BB3-A0B1-6EA6C09B4940}" type="pres">
      <dgm:prSet presAssocID="{905EF1B4-ACEF-4638-ADD8-B69506F85F8D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29DA285-1F67-4061-94FA-C88156EE53E8}" type="pres">
      <dgm:prSet presAssocID="{905EF1B4-ACEF-4638-ADD8-B69506F85F8D}" presName="parTransTwo" presStyleCnt="0"/>
      <dgm:spPr/>
    </dgm:pt>
    <dgm:pt modelId="{3C583476-2DE8-4DF6-8BAE-62774D6EE976}" type="pres">
      <dgm:prSet presAssocID="{905EF1B4-ACEF-4638-ADD8-B69506F85F8D}" presName="horzTwo" presStyleCnt="0"/>
      <dgm:spPr/>
    </dgm:pt>
    <dgm:pt modelId="{742220F1-8E52-4596-9109-0FE9F3D9872F}" type="pres">
      <dgm:prSet presAssocID="{FB96C49E-C3CE-4F94-A1B9-DB0D6BB8B6F5}" presName="vertThree" presStyleCnt="0"/>
      <dgm:spPr/>
    </dgm:pt>
    <dgm:pt modelId="{8A31C59B-9EA9-435F-92FB-6F1BC1A60FC8}" type="pres">
      <dgm:prSet presAssocID="{FB96C49E-C3CE-4F94-A1B9-DB0D6BB8B6F5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C488AD6-EE9D-4A7D-8D2D-170185CBE59A}" type="pres">
      <dgm:prSet presAssocID="{FB96C49E-C3CE-4F94-A1B9-DB0D6BB8B6F5}" presName="parTransThree" presStyleCnt="0"/>
      <dgm:spPr/>
    </dgm:pt>
    <dgm:pt modelId="{8BA5567A-23D3-408A-8C21-6D060826A071}" type="pres">
      <dgm:prSet presAssocID="{FB96C49E-C3CE-4F94-A1B9-DB0D6BB8B6F5}" presName="horzThree" presStyleCnt="0"/>
      <dgm:spPr/>
    </dgm:pt>
    <dgm:pt modelId="{1B67A1AC-358E-4EBE-A9CD-85667872BC68}" type="pres">
      <dgm:prSet presAssocID="{F33FA3CB-4C20-40D2-AEDF-DAD7BB94D988}" presName="vertFour" presStyleCnt="0">
        <dgm:presLayoutVars>
          <dgm:chPref val="3"/>
        </dgm:presLayoutVars>
      </dgm:prSet>
      <dgm:spPr/>
    </dgm:pt>
    <dgm:pt modelId="{07858E95-D81D-48AE-BDCD-A835B706E6E6}" type="pres">
      <dgm:prSet presAssocID="{F33FA3CB-4C20-40D2-AEDF-DAD7BB94D988}" presName="txFour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274999D-9ECE-43D7-871C-EBB56F2D6C68}" type="pres">
      <dgm:prSet presAssocID="{F33FA3CB-4C20-40D2-AEDF-DAD7BB94D988}" presName="horzFour" presStyleCnt="0"/>
      <dgm:spPr/>
    </dgm:pt>
  </dgm:ptLst>
  <dgm:cxnLst>
    <dgm:cxn modelId="{EC95C945-AAD9-44CC-AD12-0FA83D529FBF}" type="presOf" srcId="{905EF1B4-ACEF-4638-ADD8-B69506F85F8D}" destId="{1697A4BB-8982-4BB3-A0B1-6EA6C09B4940}" srcOrd="0" destOrd="0" presId="urn:microsoft.com/office/officeart/2005/8/layout/hierarchy4"/>
    <dgm:cxn modelId="{70966095-2541-4D67-94F4-F61783111C63}" srcId="{390601FE-EF8F-49E9-8799-49ADFFC738FF}" destId="{76E2D774-944D-4CE2-BE6C-4936C3C8476A}" srcOrd="0" destOrd="0" parTransId="{2EF3AD8C-F2F1-43BB-BDC1-7DAF872D345C}" sibTransId="{96E515BD-DCD4-481F-9EAE-CA85B840EABC}"/>
    <dgm:cxn modelId="{84E05A46-7F6E-4646-BD75-3418ADFF6435}" type="presOf" srcId="{FB96C49E-C3CE-4F94-A1B9-DB0D6BB8B6F5}" destId="{8A31C59B-9EA9-435F-92FB-6F1BC1A60FC8}" srcOrd="0" destOrd="0" presId="urn:microsoft.com/office/officeart/2005/8/layout/hierarchy4"/>
    <dgm:cxn modelId="{B1F2F67E-2995-4DD0-B7AB-2AEF3D529C65}" type="presOf" srcId="{441611FA-2B3F-46B7-87C7-BF365C7F204B}" destId="{F1D6A07E-2F33-4568-A4AA-3A2CF65BF37D}" srcOrd="0" destOrd="0" presId="urn:microsoft.com/office/officeart/2005/8/layout/hierarchy4"/>
    <dgm:cxn modelId="{166850E8-5A3F-4313-82D5-B54D6D034FB1}" type="presOf" srcId="{8CD6BAE2-FBAA-42A3-90C8-C67025495D73}" destId="{557E7583-A4B4-4EAA-8DBF-E07897670B06}" srcOrd="0" destOrd="0" presId="urn:microsoft.com/office/officeart/2005/8/layout/hierarchy4"/>
    <dgm:cxn modelId="{72C94CBD-DC31-4F55-A821-94EA6EA1FBEC}" type="presOf" srcId="{647BA4AC-3F9A-4F66-B6CD-D867F7268A67}" destId="{69BC3569-5495-44A6-BA21-EAEA39C08BD6}" srcOrd="0" destOrd="0" presId="urn:microsoft.com/office/officeart/2005/8/layout/hierarchy4"/>
    <dgm:cxn modelId="{95902818-FF24-461A-A9D1-C761F7F32776}" srcId="{390601FE-EF8F-49E9-8799-49ADFFC738FF}" destId="{8CD6BAE2-FBAA-42A3-90C8-C67025495D73}" srcOrd="2" destOrd="0" parTransId="{DAAE4B17-F93E-43AA-8A9A-869024B67DEB}" sibTransId="{5EF7A86A-E1E0-4B44-A2CB-760180DD8845}"/>
    <dgm:cxn modelId="{58B2ED43-B89F-4847-A7C2-6AB2B19752B8}" srcId="{548424A6-D5F5-4010-9044-346CF960AD07}" destId="{FF1AAEC0-693F-48AA-8FCE-E65FBC1F212C}" srcOrd="0" destOrd="0" parTransId="{77BDCD8C-7BCA-4105-A2DB-12A92DB2F497}" sibTransId="{5ED0AA64-063B-46DB-B5C9-8B240B084D46}"/>
    <dgm:cxn modelId="{27C68DBC-E838-4A41-A369-96754965D3B8}" type="presOf" srcId="{B41A244A-601B-4D96-A1BD-9418FFCDB266}" destId="{8F81C9FE-3671-4968-AA73-BB53DA429E10}" srcOrd="0" destOrd="0" presId="urn:microsoft.com/office/officeart/2005/8/layout/hierarchy4"/>
    <dgm:cxn modelId="{22B09A2C-660B-443D-9C55-D09CB0F3B9CC}" type="presOf" srcId="{548424A6-D5F5-4010-9044-346CF960AD07}" destId="{28DB7CE9-9954-467B-892F-698C5BFD7F59}" srcOrd="0" destOrd="0" presId="urn:microsoft.com/office/officeart/2005/8/layout/hierarchy4"/>
    <dgm:cxn modelId="{70CB4D31-0451-4D0D-ADA6-9E41614B56D7}" type="presOf" srcId="{43C31227-1484-4C28-88B0-A277CF314B1B}" destId="{3FC6D956-39EA-4444-BB50-8602007B769B}" srcOrd="0" destOrd="0" presId="urn:microsoft.com/office/officeart/2005/8/layout/hierarchy4"/>
    <dgm:cxn modelId="{CF5078F6-F221-4CCE-A157-0828A97E2CEE}" srcId="{647BA4AC-3F9A-4F66-B6CD-D867F7268A67}" destId="{43C31227-1484-4C28-88B0-A277CF314B1B}" srcOrd="0" destOrd="0" parTransId="{68E113F2-78EC-4C43-8CEB-FDE2E559A4ED}" sibTransId="{13BB8472-F160-4DEF-BA6C-902865F27705}"/>
    <dgm:cxn modelId="{45B76098-12C7-4F74-8E0C-7EAE04914A4E}" srcId="{8CD6BAE2-FBAA-42A3-90C8-C67025495D73}" destId="{905EF1B4-ACEF-4638-ADD8-B69506F85F8D}" srcOrd="0" destOrd="0" parTransId="{55A908DC-94ED-4EE6-AD7B-F6EFEEC16026}" sibTransId="{03B51204-47E0-47A8-9014-A0DB588C3433}"/>
    <dgm:cxn modelId="{06D74D84-65F7-4219-B8E3-8BAD44DDE5BF}" srcId="{390601FE-EF8F-49E9-8799-49ADFFC738FF}" destId="{548424A6-D5F5-4010-9044-346CF960AD07}" srcOrd="1" destOrd="0" parTransId="{5EE046C2-0D2C-402B-9FE2-C974DCC490FE}" sibTransId="{D9CF5765-C16E-469E-8A48-3E8E4740353C}"/>
    <dgm:cxn modelId="{17CCDD10-7A5D-4F52-AE44-85460C296B32}" srcId="{905EF1B4-ACEF-4638-ADD8-B69506F85F8D}" destId="{FB96C49E-C3CE-4F94-A1B9-DB0D6BB8B6F5}" srcOrd="0" destOrd="0" parTransId="{BBDFAFC2-E6EB-4B93-81DF-4ABC8984B835}" sibTransId="{EFEA7FC9-AF97-4DA2-A1E6-E758A0D468ED}"/>
    <dgm:cxn modelId="{9F88B496-E73F-4C29-8C9D-5D02A3072674}" srcId="{548424A6-D5F5-4010-9044-346CF960AD07}" destId="{B41A244A-601B-4D96-A1BD-9418FFCDB266}" srcOrd="1" destOrd="0" parTransId="{41E4AB09-8262-4FF5-A415-82CF097EA538}" sibTransId="{69DD9CF4-7277-4CF6-992B-65A8747A1CA8}"/>
    <dgm:cxn modelId="{B51713A3-0192-4906-8812-0DF93FBAB049}" type="presOf" srcId="{FF1AAEC0-693F-48AA-8FCE-E65FBC1F212C}" destId="{5D036286-0F15-4F56-80A1-66B6A58237D9}" srcOrd="0" destOrd="0" presId="urn:microsoft.com/office/officeart/2005/8/layout/hierarchy4"/>
    <dgm:cxn modelId="{D72C832D-1152-418D-A986-A3C191A9496A}" srcId="{76E2D774-944D-4CE2-BE6C-4936C3C8476A}" destId="{669FF405-0E58-45D0-B679-78819593BEBC}" srcOrd="0" destOrd="0" parTransId="{4B891578-F500-4CEE-9E4F-B93DE2D4CC36}" sibTransId="{C5F65797-DABB-44B5-A8C0-33527295A37D}"/>
    <dgm:cxn modelId="{52659D21-2BD6-49AC-98F8-301172AD04CA}" srcId="{548424A6-D5F5-4010-9044-346CF960AD07}" destId="{647BA4AC-3F9A-4F66-B6CD-D867F7268A67}" srcOrd="2" destOrd="0" parTransId="{B6091A82-2687-491F-B4CF-8B8C7F73916A}" sibTransId="{D7560F4A-05E3-44F5-85AF-1125423942B0}"/>
    <dgm:cxn modelId="{76591121-E32C-41AC-92BD-BCAD4A659BD3}" type="presOf" srcId="{669FF405-0E58-45D0-B679-78819593BEBC}" destId="{C29B3FA7-21FB-4364-8387-F53240568710}" srcOrd="0" destOrd="0" presId="urn:microsoft.com/office/officeart/2005/8/layout/hierarchy4"/>
    <dgm:cxn modelId="{AE3F3E23-9AF6-4E56-8D06-E2547200F036}" type="presOf" srcId="{76E2D774-944D-4CE2-BE6C-4936C3C8476A}" destId="{A3C3ABBD-8BE5-4631-87CF-5C9109E02987}" srcOrd="0" destOrd="0" presId="urn:microsoft.com/office/officeart/2005/8/layout/hierarchy4"/>
    <dgm:cxn modelId="{C4B5AB7F-81BA-420E-9E36-F221E790A84D}" srcId="{FB96C49E-C3CE-4F94-A1B9-DB0D6BB8B6F5}" destId="{F33FA3CB-4C20-40D2-AEDF-DAD7BB94D988}" srcOrd="0" destOrd="0" parTransId="{0AF70F68-A08C-494D-A62C-6876C8CFCFA0}" sibTransId="{F8534774-5170-490F-B460-1BD39F90F17E}"/>
    <dgm:cxn modelId="{3798E108-A727-4B6B-B452-280D3B7E8A8F}" srcId="{647BA4AC-3F9A-4F66-B6CD-D867F7268A67}" destId="{441611FA-2B3F-46B7-87C7-BF365C7F204B}" srcOrd="1" destOrd="0" parTransId="{C2830415-3435-46E8-B7D5-D59603A15E5F}" sibTransId="{4F7319FF-21F3-4DAB-A838-0F9375D95021}"/>
    <dgm:cxn modelId="{43A1813B-E67C-4A6C-B2CF-1E4FF478D3C8}" type="presOf" srcId="{390601FE-EF8F-49E9-8799-49ADFFC738FF}" destId="{072D5D1C-119F-40BA-9AE1-3305AFA18E92}" srcOrd="0" destOrd="0" presId="urn:microsoft.com/office/officeart/2005/8/layout/hierarchy4"/>
    <dgm:cxn modelId="{502FED82-2D9A-4734-AE8A-BD0445A603F0}" type="presOf" srcId="{F33FA3CB-4C20-40D2-AEDF-DAD7BB94D988}" destId="{07858E95-D81D-48AE-BDCD-A835B706E6E6}" srcOrd="0" destOrd="0" presId="urn:microsoft.com/office/officeart/2005/8/layout/hierarchy4"/>
    <dgm:cxn modelId="{C861A678-7239-43BE-B7FC-B526E5963725}" type="presParOf" srcId="{072D5D1C-119F-40BA-9AE1-3305AFA18E92}" destId="{28077490-D8F1-4829-B9B9-50E154F1CCAB}" srcOrd="0" destOrd="0" presId="urn:microsoft.com/office/officeart/2005/8/layout/hierarchy4"/>
    <dgm:cxn modelId="{4AFD12F0-112A-4C52-89AB-E23E1E10CA54}" type="presParOf" srcId="{28077490-D8F1-4829-B9B9-50E154F1CCAB}" destId="{A3C3ABBD-8BE5-4631-87CF-5C9109E02987}" srcOrd="0" destOrd="0" presId="urn:microsoft.com/office/officeart/2005/8/layout/hierarchy4"/>
    <dgm:cxn modelId="{988FB905-9E76-4443-8104-5663B26898C1}" type="presParOf" srcId="{28077490-D8F1-4829-B9B9-50E154F1CCAB}" destId="{6D4EADFE-D000-4F37-99C6-20C8EF06812A}" srcOrd="1" destOrd="0" presId="urn:microsoft.com/office/officeart/2005/8/layout/hierarchy4"/>
    <dgm:cxn modelId="{2D566770-D2A3-4C72-95C4-F22E5A2D9200}" type="presParOf" srcId="{28077490-D8F1-4829-B9B9-50E154F1CCAB}" destId="{F62EB026-4F55-4F31-89A9-8747189B54B0}" srcOrd="2" destOrd="0" presId="urn:microsoft.com/office/officeart/2005/8/layout/hierarchy4"/>
    <dgm:cxn modelId="{F04B5DE6-ACEA-4903-8810-99760E1EA1AB}" type="presParOf" srcId="{F62EB026-4F55-4F31-89A9-8747189B54B0}" destId="{EFAB2295-0226-4D35-9445-004170035C3A}" srcOrd="0" destOrd="0" presId="urn:microsoft.com/office/officeart/2005/8/layout/hierarchy4"/>
    <dgm:cxn modelId="{8D139134-BB2C-4C3D-8D39-4E23B59B5C84}" type="presParOf" srcId="{EFAB2295-0226-4D35-9445-004170035C3A}" destId="{C29B3FA7-21FB-4364-8387-F53240568710}" srcOrd="0" destOrd="0" presId="urn:microsoft.com/office/officeart/2005/8/layout/hierarchy4"/>
    <dgm:cxn modelId="{2CD87BE8-6F64-4830-B1B6-351C90D2D7B4}" type="presParOf" srcId="{EFAB2295-0226-4D35-9445-004170035C3A}" destId="{D9B3B756-15E8-4791-8837-C50999D2AC57}" srcOrd="1" destOrd="0" presId="urn:microsoft.com/office/officeart/2005/8/layout/hierarchy4"/>
    <dgm:cxn modelId="{0DF36CDB-35DC-4A8C-A853-2B545D5EAF64}" type="presParOf" srcId="{072D5D1C-119F-40BA-9AE1-3305AFA18E92}" destId="{BD3A64EC-896C-47DC-9D40-8A6E42329B35}" srcOrd="1" destOrd="0" presId="urn:microsoft.com/office/officeart/2005/8/layout/hierarchy4"/>
    <dgm:cxn modelId="{A760DDB7-5EB9-4941-B46A-18D1F732D594}" type="presParOf" srcId="{072D5D1C-119F-40BA-9AE1-3305AFA18E92}" destId="{D2D27AF1-6EA6-4F59-A639-CE13354E71AB}" srcOrd="2" destOrd="0" presId="urn:microsoft.com/office/officeart/2005/8/layout/hierarchy4"/>
    <dgm:cxn modelId="{1005B41C-322D-4829-89A7-2676663D5133}" type="presParOf" srcId="{D2D27AF1-6EA6-4F59-A639-CE13354E71AB}" destId="{28DB7CE9-9954-467B-892F-698C5BFD7F59}" srcOrd="0" destOrd="0" presId="urn:microsoft.com/office/officeart/2005/8/layout/hierarchy4"/>
    <dgm:cxn modelId="{C1C4D258-5A17-4F9D-A40F-C6323A708A4B}" type="presParOf" srcId="{D2D27AF1-6EA6-4F59-A639-CE13354E71AB}" destId="{47436C52-CAF2-4988-9FBC-5C702B03BD07}" srcOrd="1" destOrd="0" presId="urn:microsoft.com/office/officeart/2005/8/layout/hierarchy4"/>
    <dgm:cxn modelId="{DA81F589-E439-4CAA-A6AE-719C17893016}" type="presParOf" srcId="{D2D27AF1-6EA6-4F59-A639-CE13354E71AB}" destId="{36C0C06C-0261-47FE-BD7B-CECC59BE1E61}" srcOrd="2" destOrd="0" presId="urn:microsoft.com/office/officeart/2005/8/layout/hierarchy4"/>
    <dgm:cxn modelId="{A2A93878-1838-41EB-A917-C9FF54F93109}" type="presParOf" srcId="{36C0C06C-0261-47FE-BD7B-CECC59BE1E61}" destId="{98830EA2-0682-4284-9251-E549EB2C5363}" srcOrd="0" destOrd="0" presId="urn:microsoft.com/office/officeart/2005/8/layout/hierarchy4"/>
    <dgm:cxn modelId="{604A3EB8-6B18-4A53-96C7-4166501A0B11}" type="presParOf" srcId="{98830EA2-0682-4284-9251-E549EB2C5363}" destId="{5D036286-0F15-4F56-80A1-66B6A58237D9}" srcOrd="0" destOrd="0" presId="urn:microsoft.com/office/officeart/2005/8/layout/hierarchy4"/>
    <dgm:cxn modelId="{4AC75303-29B9-4881-9C68-778E98C0CE81}" type="presParOf" srcId="{98830EA2-0682-4284-9251-E549EB2C5363}" destId="{19A6AC8E-8E08-4554-9F79-3CF3B19D13BF}" srcOrd="1" destOrd="0" presId="urn:microsoft.com/office/officeart/2005/8/layout/hierarchy4"/>
    <dgm:cxn modelId="{631250AE-7CC9-4172-B2F1-178E6C7883FC}" type="presParOf" srcId="{36C0C06C-0261-47FE-BD7B-CECC59BE1E61}" destId="{7741B0E9-D9F9-4C9E-B6FE-EEDEC59F1667}" srcOrd="1" destOrd="0" presId="urn:microsoft.com/office/officeart/2005/8/layout/hierarchy4"/>
    <dgm:cxn modelId="{7B3C1D02-E71B-4509-8E61-7A1CC08897FE}" type="presParOf" srcId="{36C0C06C-0261-47FE-BD7B-CECC59BE1E61}" destId="{7838B4F5-A591-4194-A185-6E9EE5D14F2F}" srcOrd="2" destOrd="0" presId="urn:microsoft.com/office/officeart/2005/8/layout/hierarchy4"/>
    <dgm:cxn modelId="{F6EC93F5-B42C-45E3-A0DA-A9E792A0E1F4}" type="presParOf" srcId="{7838B4F5-A591-4194-A185-6E9EE5D14F2F}" destId="{8F81C9FE-3671-4968-AA73-BB53DA429E10}" srcOrd="0" destOrd="0" presId="urn:microsoft.com/office/officeart/2005/8/layout/hierarchy4"/>
    <dgm:cxn modelId="{60475989-07B5-46BF-8DFB-34C4AFCCF6E8}" type="presParOf" srcId="{7838B4F5-A591-4194-A185-6E9EE5D14F2F}" destId="{8B8C84C1-5059-4A0F-BF20-4A5C415BF8EC}" srcOrd="1" destOrd="0" presId="urn:microsoft.com/office/officeart/2005/8/layout/hierarchy4"/>
    <dgm:cxn modelId="{47B5194B-5E15-4A5D-8DA8-352E7FA0EA59}" type="presParOf" srcId="{36C0C06C-0261-47FE-BD7B-CECC59BE1E61}" destId="{7D3B5E89-51C5-4C79-B9DF-0D1C24454F9F}" srcOrd="3" destOrd="0" presId="urn:microsoft.com/office/officeart/2005/8/layout/hierarchy4"/>
    <dgm:cxn modelId="{C3A20A74-9AB4-44F3-8CC8-E395BE21711D}" type="presParOf" srcId="{36C0C06C-0261-47FE-BD7B-CECC59BE1E61}" destId="{0CDBD6FD-DF9E-48DE-91F3-4F4E57BE23C2}" srcOrd="4" destOrd="0" presId="urn:microsoft.com/office/officeart/2005/8/layout/hierarchy4"/>
    <dgm:cxn modelId="{D941E4C0-C9A7-45B9-841D-2F3A49B7487C}" type="presParOf" srcId="{0CDBD6FD-DF9E-48DE-91F3-4F4E57BE23C2}" destId="{69BC3569-5495-44A6-BA21-EAEA39C08BD6}" srcOrd="0" destOrd="0" presId="urn:microsoft.com/office/officeart/2005/8/layout/hierarchy4"/>
    <dgm:cxn modelId="{4F29EA04-E856-4850-839C-56A977806F41}" type="presParOf" srcId="{0CDBD6FD-DF9E-48DE-91F3-4F4E57BE23C2}" destId="{BB2C8FE5-25FF-4690-BBAF-9213D4418446}" srcOrd="1" destOrd="0" presId="urn:microsoft.com/office/officeart/2005/8/layout/hierarchy4"/>
    <dgm:cxn modelId="{7E5D4D2E-71C3-4C14-9B19-5B30FB78AF4B}" type="presParOf" srcId="{0CDBD6FD-DF9E-48DE-91F3-4F4E57BE23C2}" destId="{1A229056-B22E-4EA0-9081-8309424D2D71}" srcOrd="2" destOrd="0" presId="urn:microsoft.com/office/officeart/2005/8/layout/hierarchy4"/>
    <dgm:cxn modelId="{CBBB30DF-A1C5-4147-9A71-C4D304CF9E91}" type="presParOf" srcId="{1A229056-B22E-4EA0-9081-8309424D2D71}" destId="{89DB5A6D-A346-4813-A830-6AB98CF93167}" srcOrd="0" destOrd="0" presId="urn:microsoft.com/office/officeart/2005/8/layout/hierarchy4"/>
    <dgm:cxn modelId="{E7F3CD31-D2EF-491B-98CC-65DB31E5A79F}" type="presParOf" srcId="{89DB5A6D-A346-4813-A830-6AB98CF93167}" destId="{3FC6D956-39EA-4444-BB50-8602007B769B}" srcOrd="0" destOrd="0" presId="urn:microsoft.com/office/officeart/2005/8/layout/hierarchy4"/>
    <dgm:cxn modelId="{62288F41-C713-404E-A21E-CCE81C41D9F6}" type="presParOf" srcId="{89DB5A6D-A346-4813-A830-6AB98CF93167}" destId="{884872A2-F393-4187-AE05-F93183168857}" srcOrd="1" destOrd="0" presId="urn:microsoft.com/office/officeart/2005/8/layout/hierarchy4"/>
    <dgm:cxn modelId="{33ECAC47-C5E1-4652-9D15-1D8C06D9E160}" type="presParOf" srcId="{1A229056-B22E-4EA0-9081-8309424D2D71}" destId="{DC7536D1-E64D-4A81-A099-54B6DD6B29F3}" srcOrd="1" destOrd="0" presId="urn:microsoft.com/office/officeart/2005/8/layout/hierarchy4"/>
    <dgm:cxn modelId="{EF8CBCE8-FC48-4C0B-BAFB-8249EC23CC1D}" type="presParOf" srcId="{1A229056-B22E-4EA0-9081-8309424D2D71}" destId="{1574A550-FF8F-48EA-88F3-34CD7C57A634}" srcOrd="2" destOrd="0" presId="urn:microsoft.com/office/officeart/2005/8/layout/hierarchy4"/>
    <dgm:cxn modelId="{6E7E6140-3B35-4667-912C-E593E83B6E57}" type="presParOf" srcId="{1574A550-FF8F-48EA-88F3-34CD7C57A634}" destId="{F1D6A07E-2F33-4568-A4AA-3A2CF65BF37D}" srcOrd="0" destOrd="0" presId="urn:microsoft.com/office/officeart/2005/8/layout/hierarchy4"/>
    <dgm:cxn modelId="{10FB60A5-27AE-4B67-BEEA-9AECF1F8A639}" type="presParOf" srcId="{1574A550-FF8F-48EA-88F3-34CD7C57A634}" destId="{D01C81BB-B273-4043-A34C-C4DD31992ACD}" srcOrd="1" destOrd="0" presId="urn:microsoft.com/office/officeart/2005/8/layout/hierarchy4"/>
    <dgm:cxn modelId="{73F0E204-7EF7-4C1F-A234-512378EA780D}" type="presParOf" srcId="{072D5D1C-119F-40BA-9AE1-3305AFA18E92}" destId="{3027A293-B21C-4F65-939E-A64714A98810}" srcOrd="3" destOrd="0" presId="urn:microsoft.com/office/officeart/2005/8/layout/hierarchy4"/>
    <dgm:cxn modelId="{CA05B114-946C-4AF3-9F78-55BD0BC22039}" type="presParOf" srcId="{072D5D1C-119F-40BA-9AE1-3305AFA18E92}" destId="{CE88DD98-60C4-4F74-8F5A-4C549297EDCA}" srcOrd="4" destOrd="0" presId="urn:microsoft.com/office/officeart/2005/8/layout/hierarchy4"/>
    <dgm:cxn modelId="{21FBF929-818E-42A0-BF96-46C7B1556858}" type="presParOf" srcId="{CE88DD98-60C4-4F74-8F5A-4C549297EDCA}" destId="{557E7583-A4B4-4EAA-8DBF-E07897670B06}" srcOrd="0" destOrd="0" presId="urn:microsoft.com/office/officeart/2005/8/layout/hierarchy4"/>
    <dgm:cxn modelId="{3C12656E-FB99-4E80-8A35-BD576F6FFB92}" type="presParOf" srcId="{CE88DD98-60C4-4F74-8F5A-4C549297EDCA}" destId="{BDBB36F1-C22C-4B5A-8C1E-EF9A8CFE4ABD}" srcOrd="1" destOrd="0" presId="urn:microsoft.com/office/officeart/2005/8/layout/hierarchy4"/>
    <dgm:cxn modelId="{BDBCF172-75D5-4896-B428-0FA1ECAB5D0F}" type="presParOf" srcId="{CE88DD98-60C4-4F74-8F5A-4C549297EDCA}" destId="{3A7EF67F-B024-40A2-959C-0A7A9C92A584}" srcOrd="2" destOrd="0" presId="urn:microsoft.com/office/officeart/2005/8/layout/hierarchy4"/>
    <dgm:cxn modelId="{CD4FEB45-7511-4C2E-BE32-50708CC34DE8}" type="presParOf" srcId="{3A7EF67F-B024-40A2-959C-0A7A9C92A584}" destId="{705A46FC-925B-4536-A37B-4ACBA1F3D8AB}" srcOrd="0" destOrd="0" presId="urn:microsoft.com/office/officeart/2005/8/layout/hierarchy4"/>
    <dgm:cxn modelId="{60D92459-E48D-4BA5-A8A1-B7AD16EF7577}" type="presParOf" srcId="{705A46FC-925B-4536-A37B-4ACBA1F3D8AB}" destId="{1697A4BB-8982-4BB3-A0B1-6EA6C09B4940}" srcOrd="0" destOrd="0" presId="urn:microsoft.com/office/officeart/2005/8/layout/hierarchy4"/>
    <dgm:cxn modelId="{34149C17-2E23-46E1-8669-7BB8136DDDFD}" type="presParOf" srcId="{705A46FC-925B-4536-A37B-4ACBA1F3D8AB}" destId="{D29DA285-1F67-4061-94FA-C88156EE53E8}" srcOrd="1" destOrd="0" presId="urn:microsoft.com/office/officeart/2005/8/layout/hierarchy4"/>
    <dgm:cxn modelId="{0BFE1FAE-2794-452F-897C-8F08221F31B4}" type="presParOf" srcId="{705A46FC-925B-4536-A37B-4ACBA1F3D8AB}" destId="{3C583476-2DE8-4DF6-8BAE-62774D6EE976}" srcOrd="2" destOrd="0" presId="urn:microsoft.com/office/officeart/2005/8/layout/hierarchy4"/>
    <dgm:cxn modelId="{7DF5903C-B88A-4DB5-A17C-B6434F5A94F9}" type="presParOf" srcId="{3C583476-2DE8-4DF6-8BAE-62774D6EE976}" destId="{742220F1-8E52-4596-9109-0FE9F3D9872F}" srcOrd="0" destOrd="0" presId="urn:microsoft.com/office/officeart/2005/8/layout/hierarchy4"/>
    <dgm:cxn modelId="{AAF6800B-4F85-4B05-8034-A1D412F04EDD}" type="presParOf" srcId="{742220F1-8E52-4596-9109-0FE9F3D9872F}" destId="{8A31C59B-9EA9-435F-92FB-6F1BC1A60FC8}" srcOrd="0" destOrd="0" presId="urn:microsoft.com/office/officeart/2005/8/layout/hierarchy4"/>
    <dgm:cxn modelId="{7E85B34B-D5B7-4136-8ED9-24C21F072A22}" type="presParOf" srcId="{742220F1-8E52-4596-9109-0FE9F3D9872F}" destId="{DC488AD6-EE9D-4A7D-8D2D-170185CBE59A}" srcOrd="1" destOrd="0" presId="urn:microsoft.com/office/officeart/2005/8/layout/hierarchy4"/>
    <dgm:cxn modelId="{C49EC305-8150-4EEF-829E-39C68C271B22}" type="presParOf" srcId="{742220F1-8E52-4596-9109-0FE9F3D9872F}" destId="{8BA5567A-23D3-408A-8C21-6D060826A071}" srcOrd="2" destOrd="0" presId="urn:microsoft.com/office/officeart/2005/8/layout/hierarchy4"/>
    <dgm:cxn modelId="{FD56B529-2AFB-4A0E-9B7A-3BBC8AA640EE}" type="presParOf" srcId="{8BA5567A-23D3-408A-8C21-6D060826A071}" destId="{1B67A1AC-358E-4EBE-A9CD-85667872BC68}" srcOrd="0" destOrd="0" presId="urn:microsoft.com/office/officeart/2005/8/layout/hierarchy4"/>
    <dgm:cxn modelId="{6E86D97C-28BE-4174-88B8-5BBCC2E64280}" type="presParOf" srcId="{1B67A1AC-358E-4EBE-A9CD-85667872BC68}" destId="{07858E95-D81D-48AE-BDCD-A835B706E6E6}" srcOrd="0" destOrd="0" presId="urn:microsoft.com/office/officeart/2005/8/layout/hierarchy4"/>
    <dgm:cxn modelId="{45E2EA76-DCED-47B5-AC66-82E0994A7C1F}" type="presParOf" srcId="{1B67A1AC-358E-4EBE-A9CD-85667872BC68}" destId="{3274999D-9ECE-43D7-871C-EBB56F2D6C6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3ABBD-8BE5-4631-87CF-5C9109E02987}">
      <dsp:nvSpPr>
        <dsp:cNvPr id="0" name=""/>
        <dsp:cNvSpPr/>
      </dsp:nvSpPr>
      <dsp:spPr>
        <a:xfrm>
          <a:off x="6084" y="824"/>
          <a:ext cx="1534790" cy="437191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POTREBA</a:t>
          </a:r>
          <a:endParaRPr lang="hr-HR" sz="2000" kern="1200" dirty="0"/>
        </a:p>
      </dsp:txBody>
      <dsp:txXfrm>
        <a:off x="18889" y="13629"/>
        <a:ext cx="1509180" cy="411581"/>
      </dsp:txXfrm>
    </dsp:sp>
    <dsp:sp modelId="{C29B3FA7-21FB-4364-8387-F53240568710}">
      <dsp:nvSpPr>
        <dsp:cNvPr id="0" name=""/>
        <dsp:cNvSpPr/>
      </dsp:nvSpPr>
      <dsp:spPr>
        <a:xfrm>
          <a:off x="14046" y="579475"/>
          <a:ext cx="1518865" cy="2094768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solidFill>
                <a:schemeClr val="bg1"/>
              </a:solidFill>
            </a:rPr>
            <a:t>Zahtjev za zapošljavanje na </a:t>
          </a:r>
          <a:r>
            <a:rPr lang="hr-HR" sz="1400" b="1" kern="1200" dirty="0" smtClean="0">
              <a:solidFill>
                <a:schemeClr val="bg1"/>
              </a:solidFill>
            </a:rPr>
            <a:t>upražnjenom radnom mjestu </a:t>
          </a:r>
          <a:r>
            <a:rPr lang="hr-HR" sz="1400" kern="1200" dirty="0" smtClean="0">
              <a:solidFill>
                <a:schemeClr val="bg1"/>
              </a:solidFill>
            </a:rPr>
            <a:t>kuhara/kuharice na neodređeno vrijeme u punom radnom vremenu (40</a:t>
          </a:r>
          <a:r>
            <a:rPr lang="en-GB" sz="1400" kern="1200" dirty="0" smtClean="0">
              <a:solidFill>
                <a:schemeClr val="bg1"/>
              </a:solidFill>
            </a:rPr>
            <a:t>)</a:t>
          </a:r>
          <a:r>
            <a:rPr lang="hr-HR" sz="1400" kern="1200" dirty="0" smtClean="0">
              <a:solidFill>
                <a:schemeClr val="bg1"/>
              </a:solidFill>
            </a:rPr>
            <a:t> </a:t>
          </a:r>
        </a:p>
      </dsp:txBody>
      <dsp:txXfrm>
        <a:off x="58532" y="623961"/>
        <a:ext cx="1429893" cy="2005796"/>
      </dsp:txXfrm>
    </dsp:sp>
    <dsp:sp modelId="{28DB7CE9-9954-467B-892F-698C5BFD7F59}">
      <dsp:nvSpPr>
        <dsp:cNvPr id="0" name=""/>
        <dsp:cNvSpPr/>
      </dsp:nvSpPr>
      <dsp:spPr>
        <a:xfrm>
          <a:off x="1798466" y="824"/>
          <a:ext cx="6461466" cy="47906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400" kern="1200" dirty="0" smtClean="0"/>
            <a:t>OBRAZLOŽENJE</a:t>
          </a:r>
          <a:endParaRPr lang="hr-HR" sz="2400" kern="1200" dirty="0" smtClean="0"/>
        </a:p>
      </dsp:txBody>
      <dsp:txXfrm>
        <a:off x="1812497" y="14855"/>
        <a:ext cx="6433404" cy="451003"/>
      </dsp:txXfrm>
    </dsp:sp>
    <dsp:sp modelId="{5D036286-0F15-4F56-80A1-66B6A58237D9}">
      <dsp:nvSpPr>
        <dsp:cNvPr id="0" name=""/>
        <dsp:cNvSpPr/>
      </dsp:nvSpPr>
      <dsp:spPr>
        <a:xfrm>
          <a:off x="1801621" y="621349"/>
          <a:ext cx="1533291" cy="1388973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bg1"/>
              </a:solidFill>
            </a:rPr>
            <a:t>Broj učenika uključenih u prehranu prema načinu pripremanja obroka</a:t>
          </a:r>
          <a:endParaRPr lang="hr-HR" sz="1600" kern="1200" noProof="0" dirty="0">
            <a:solidFill>
              <a:schemeClr val="bg1"/>
            </a:solidFill>
          </a:endParaRPr>
        </a:p>
      </dsp:txBody>
      <dsp:txXfrm>
        <a:off x="1842303" y="662031"/>
        <a:ext cx="1451927" cy="1307609"/>
      </dsp:txXfrm>
    </dsp:sp>
    <dsp:sp modelId="{8F81C9FE-3671-4968-AA73-BB53DA429E10}">
      <dsp:nvSpPr>
        <dsp:cNvPr id="0" name=""/>
        <dsp:cNvSpPr/>
      </dsp:nvSpPr>
      <dsp:spPr>
        <a:xfrm>
          <a:off x="3463709" y="621349"/>
          <a:ext cx="1533291" cy="2325817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bg1"/>
              </a:solidFill>
            </a:rPr>
            <a:t>Broj osoba zaposlenih na mjestu kuhara/kuharice s ukupnom </a:t>
          </a:r>
          <a:r>
            <a:rPr lang="hr-HR" sz="1600" kern="1200" noProof="0" dirty="0" err="1" smtClean="0">
              <a:solidFill>
                <a:schemeClr val="bg1"/>
              </a:solidFill>
            </a:rPr>
            <a:t>količi</a:t>
          </a:r>
          <a:r>
            <a:rPr lang="en-GB" sz="1600" kern="1200" noProof="0" dirty="0" smtClean="0">
              <a:solidFill>
                <a:schemeClr val="bg1"/>
              </a:solidFill>
            </a:rPr>
            <a:t>n</a:t>
          </a:r>
          <a:r>
            <a:rPr lang="hr-HR" sz="1600" kern="1200" noProof="0" dirty="0" smtClean="0">
              <a:solidFill>
                <a:schemeClr val="bg1"/>
              </a:solidFill>
            </a:rPr>
            <a:t>om odobrenog radnog vremena</a:t>
          </a:r>
          <a:endParaRPr lang="hr-HR" sz="1600" kern="1200" noProof="0" dirty="0">
            <a:solidFill>
              <a:schemeClr val="bg1"/>
            </a:solidFill>
          </a:endParaRPr>
        </a:p>
      </dsp:txBody>
      <dsp:txXfrm>
        <a:off x="3508618" y="666258"/>
        <a:ext cx="1443473" cy="2235999"/>
      </dsp:txXfrm>
    </dsp:sp>
    <dsp:sp modelId="{69BC3569-5495-44A6-BA21-EAEA39C08BD6}">
      <dsp:nvSpPr>
        <dsp:cNvPr id="0" name=""/>
        <dsp:cNvSpPr/>
      </dsp:nvSpPr>
      <dsp:spPr>
        <a:xfrm>
          <a:off x="5125797" y="621349"/>
          <a:ext cx="3130980" cy="745476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bg1"/>
              </a:solidFill>
            </a:rPr>
            <a:t>Podatci o osobi kojoj prestaje radni odnos</a:t>
          </a:r>
        </a:p>
      </dsp:txBody>
      <dsp:txXfrm>
        <a:off x="5147631" y="643183"/>
        <a:ext cx="3087312" cy="701808"/>
      </dsp:txXfrm>
    </dsp:sp>
    <dsp:sp modelId="{3FC6D956-39EA-4444-BB50-8602007B769B}">
      <dsp:nvSpPr>
        <dsp:cNvPr id="0" name=""/>
        <dsp:cNvSpPr/>
      </dsp:nvSpPr>
      <dsp:spPr>
        <a:xfrm>
          <a:off x="5125797" y="1508284"/>
          <a:ext cx="1533291" cy="95755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noProof="0" dirty="0" smtClean="0">
              <a:solidFill>
                <a:schemeClr val="bg1"/>
              </a:solidFill>
            </a:rPr>
            <a:t>razlog prestanka radnoga osno</a:t>
          </a:r>
          <a:r>
            <a:rPr lang="en-GB" sz="1600" kern="1200" noProof="0" dirty="0" smtClean="0">
              <a:solidFill>
                <a:schemeClr val="bg1"/>
              </a:solidFill>
            </a:rPr>
            <a:t>s</a:t>
          </a:r>
          <a:r>
            <a:rPr lang="hr-HR" sz="1600" kern="1200" noProof="0" dirty="0" smtClean="0">
              <a:solidFill>
                <a:schemeClr val="bg1"/>
              </a:solidFill>
            </a:rPr>
            <a:t>a </a:t>
          </a:r>
          <a:endParaRPr lang="hr-HR" sz="1600" kern="1200" noProof="0" dirty="0">
            <a:solidFill>
              <a:schemeClr val="bg1"/>
            </a:solidFill>
          </a:endParaRPr>
        </a:p>
      </dsp:txBody>
      <dsp:txXfrm>
        <a:off x="5153843" y="1536330"/>
        <a:ext cx="1477199" cy="901463"/>
      </dsp:txXfrm>
    </dsp:sp>
    <dsp:sp modelId="{F1D6A07E-2F33-4568-A4AA-3A2CF65BF37D}">
      <dsp:nvSpPr>
        <dsp:cNvPr id="0" name=""/>
        <dsp:cNvSpPr/>
      </dsp:nvSpPr>
      <dsp:spPr>
        <a:xfrm>
          <a:off x="6723486" y="1508284"/>
          <a:ext cx="1533291" cy="95755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kern="1200" noProof="0" dirty="0" smtClean="0">
              <a:solidFill>
                <a:schemeClr val="bg1"/>
              </a:solidFill>
            </a:rPr>
            <a:t>broj sati na koje je osoba </a:t>
          </a:r>
          <a:r>
            <a:rPr lang="en-GB" sz="1400" kern="1200" noProof="0" dirty="0" err="1" smtClean="0">
              <a:solidFill>
                <a:schemeClr val="bg1"/>
              </a:solidFill>
            </a:rPr>
            <a:t>imala</a:t>
          </a:r>
          <a:r>
            <a:rPr lang="en-GB" sz="1400" kern="1200" noProof="0" dirty="0" smtClean="0">
              <a:solidFill>
                <a:schemeClr val="bg1"/>
              </a:solidFill>
            </a:rPr>
            <a:t> </a:t>
          </a:r>
          <a:r>
            <a:rPr lang="en-GB" sz="1400" kern="1200" noProof="0" dirty="0" err="1" smtClean="0">
              <a:solidFill>
                <a:schemeClr val="bg1"/>
              </a:solidFill>
            </a:rPr>
            <a:t>sklopljen</a:t>
          </a:r>
          <a:r>
            <a:rPr lang="en-GB" sz="1400" kern="1200" noProof="0" dirty="0" smtClean="0">
              <a:solidFill>
                <a:schemeClr val="bg1"/>
              </a:solidFill>
            </a:rPr>
            <a:t> UGOVOR</a:t>
          </a:r>
          <a:endParaRPr lang="hr-HR" sz="1400" kern="1200" noProof="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 dirty="0">
            <a:solidFill>
              <a:schemeClr val="bg1"/>
            </a:solidFill>
          </a:endParaRPr>
        </a:p>
      </dsp:txBody>
      <dsp:txXfrm>
        <a:off x="6751532" y="1536330"/>
        <a:ext cx="1477199" cy="901463"/>
      </dsp:txXfrm>
    </dsp:sp>
    <dsp:sp modelId="{557E7583-A4B4-4EAA-8DBF-E07897670B06}">
      <dsp:nvSpPr>
        <dsp:cNvPr id="0" name=""/>
        <dsp:cNvSpPr/>
      </dsp:nvSpPr>
      <dsp:spPr>
        <a:xfrm>
          <a:off x="8517525" y="824"/>
          <a:ext cx="1534790" cy="514150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DOKAZI</a:t>
          </a:r>
          <a:endParaRPr lang="hr-HR" sz="2400" kern="1200" dirty="0"/>
        </a:p>
      </dsp:txBody>
      <dsp:txXfrm>
        <a:off x="8532584" y="15883"/>
        <a:ext cx="1504672" cy="484032"/>
      </dsp:txXfrm>
    </dsp:sp>
    <dsp:sp modelId="{1697A4BB-8982-4BB3-A0B1-6EA6C09B4940}">
      <dsp:nvSpPr>
        <dsp:cNvPr id="0" name=""/>
        <dsp:cNvSpPr/>
      </dsp:nvSpPr>
      <dsp:spPr>
        <a:xfrm>
          <a:off x="8517525" y="656433"/>
          <a:ext cx="1534790" cy="95755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Podatci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iz</a:t>
          </a:r>
          <a:r>
            <a:rPr lang="en-GB" sz="1400" kern="1200" dirty="0" smtClean="0"/>
            <a:t> GIPP-a o </a:t>
          </a:r>
          <a:r>
            <a:rPr lang="en-GB" sz="1400" kern="1200" dirty="0" err="1" smtClean="0"/>
            <a:t>prehrani</a:t>
          </a:r>
          <a:endParaRPr lang="en-GB" sz="1400" kern="1200" dirty="0" smtClean="0"/>
        </a:p>
      </dsp:txBody>
      <dsp:txXfrm>
        <a:off x="8545571" y="684479"/>
        <a:ext cx="1478698" cy="901463"/>
      </dsp:txXfrm>
    </dsp:sp>
    <dsp:sp modelId="{8A31C59B-9EA9-435F-92FB-6F1BC1A60FC8}">
      <dsp:nvSpPr>
        <dsp:cNvPr id="0" name=""/>
        <dsp:cNvSpPr/>
      </dsp:nvSpPr>
      <dsp:spPr>
        <a:xfrm>
          <a:off x="8517525" y="1755449"/>
          <a:ext cx="1534790" cy="95755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>
              <a:solidFill>
                <a:schemeClr val="bg1"/>
              </a:solidFill>
            </a:rPr>
            <a:t>Preslika</a:t>
          </a:r>
          <a:r>
            <a:rPr lang="en-GB" sz="1400" kern="1200" dirty="0" smtClean="0">
              <a:solidFill>
                <a:schemeClr val="bg1"/>
              </a:solidFill>
            </a:rPr>
            <a:t> </a:t>
          </a:r>
          <a:r>
            <a:rPr lang="en-GB" sz="1400" kern="1200" dirty="0" err="1" smtClean="0">
              <a:solidFill>
                <a:schemeClr val="bg1"/>
              </a:solidFill>
            </a:rPr>
            <a:t>mjesečnih</a:t>
          </a:r>
          <a:r>
            <a:rPr lang="en-GB" sz="1400" kern="1200" dirty="0" smtClean="0">
              <a:solidFill>
                <a:schemeClr val="bg1"/>
              </a:solidFill>
            </a:rPr>
            <a:t> </a:t>
          </a:r>
          <a:r>
            <a:rPr lang="en-GB" sz="1400" kern="1200" dirty="0" err="1" smtClean="0">
              <a:solidFill>
                <a:schemeClr val="bg1"/>
              </a:solidFill>
            </a:rPr>
            <a:t>jelovnika</a:t>
          </a:r>
          <a:endParaRPr lang="hr-HR" sz="1400" kern="1200" dirty="0">
            <a:solidFill>
              <a:schemeClr val="bg1"/>
            </a:solidFill>
          </a:endParaRPr>
        </a:p>
      </dsp:txBody>
      <dsp:txXfrm>
        <a:off x="8545571" y="1783495"/>
        <a:ext cx="1478698" cy="901463"/>
      </dsp:txXfrm>
    </dsp:sp>
    <dsp:sp modelId="{07858E95-D81D-48AE-BDCD-A835B706E6E6}">
      <dsp:nvSpPr>
        <dsp:cNvPr id="0" name=""/>
        <dsp:cNvSpPr/>
      </dsp:nvSpPr>
      <dsp:spPr>
        <a:xfrm>
          <a:off x="8517525" y="2854464"/>
          <a:ext cx="1534790" cy="957555"/>
        </a:xfrm>
        <a:prstGeom prst="roundRect">
          <a:avLst>
            <a:gd name="adj" fmla="val 10000"/>
          </a:avLst>
        </a:prstGeom>
        <a:solidFill>
          <a:srgbClr val="00206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Dokaz</a:t>
          </a:r>
          <a:r>
            <a:rPr lang="en-GB" sz="1400" kern="1200" dirty="0" smtClean="0"/>
            <a:t> o </a:t>
          </a:r>
          <a:r>
            <a:rPr lang="en-GB" sz="1400" kern="1200" dirty="0" err="1" smtClean="0"/>
            <a:t>prestanku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radnoga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odnos</a:t>
          </a:r>
          <a:endParaRPr lang="hr-HR" sz="1400" kern="1200" dirty="0"/>
        </a:p>
      </dsp:txBody>
      <dsp:txXfrm>
        <a:off x="8545571" y="2882510"/>
        <a:ext cx="1478698" cy="901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03" y="0"/>
            <a:ext cx="10492461" cy="660637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 txBox="1">
            <a:spLocks/>
          </p:cNvSpPr>
          <p:nvPr/>
        </p:nvSpPr>
        <p:spPr>
          <a:xfrm>
            <a:off x="750584" y="227060"/>
            <a:ext cx="10993549" cy="147501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b="1" cap="none" dirty="0" smtClean="0">
                <a:ln/>
                <a:solidFill>
                  <a:srgbClr val="C00000"/>
                </a:solidFill>
              </a:rPr>
              <a:t>POTREBE I MOGUĆNOSTI ZAPOŠLJAVANJA U OSNOVNIM ŠKOLAMA</a:t>
            </a:r>
            <a:endParaRPr lang="hr-HR" b="1" cap="none" dirty="0">
              <a:ln/>
              <a:solidFill>
                <a:srgbClr val="C00000"/>
              </a:solidFill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 txBox="1">
            <a:spLocks/>
          </p:cNvSpPr>
          <p:nvPr/>
        </p:nvSpPr>
        <p:spPr>
          <a:xfrm>
            <a:off x="272521" y="5789968"/>
            <a:ext cx="10993546" cy="4682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cap="none" dirty="0" smtClean="0">
                <a:solidFill>
                  <a:srgbClr val="002060"/>
                </a:solidFill>
              </a:rPr>
              <a:t>Zdenka </a:t>
            </a:r>
            <a:r>
              <a:rPr lang="en-US" sz="1800" cap="none" dirty="0" err="1" smtClean="0">
                <a:solidFill>
                  <a:srgbClr val="002060"/>
                </a:solidFill>
              </a:rPr>
              <a:t>Čukelj</a:t>
            </a:r>
            <a:r>
              <a:rPr lang="en-US" sz="1800" cap="none" dirty="0" smtClean="0">
                <a:solidFill>
                  <a:srgbClr val="002060"/>
                </a:solidFill>
              </a:rPr>
              <a:t>, prof.</a:t>
            </a:r>
            <a:endParaRPr lang="en-US" sz="1800" cap="none" dirty="0">
              <a:solidFill>
                <a:srgbClr val="002060"/>
              </a:solidFill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2455816" y="3244334"/>
            <a:ext cx="71192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b="1" dirty="0" smtClean="0"/>
          </a:p>
          <a:p>
            <a:endParaRPr lang="hr-HR" b="1" dirty="0"/>
          </a:p>
          <a:p>
            <a:endParaRPr lang="hr-HR" b="1" dirty="0" smtClean="0"/>
          </a:p>
          <a:p>
            <a:endParaRPr lang="hr-HR" b="1" dirty="0"/>
          </a:p>
          <a:p>
            <a:endParaRPr lang="hr-HR" b="1" dirty="0" smtClean="0"/>
          </a:p>
          <a:p>
            <a:endParaRPr lang="hr-HR" b="1" dirty="0"/>
          </a:p>
          <a:p>
            <a:endParaRPr lang="hr-HR" b="1" dirty="0" smtClean="0"/>
          </a:p>
          <a:p>
            <a:endParaRPr lang="hr-HR" b="1" dirty="0"/>
          </a:p>
          <a:p>
            <a:r>
              <a:rPr lang="hr-HR" b="1" dirty="0" smtClean="0"/>
              <a:t>Kovačić </a:t>
            </a:r>
            <a:r>
              <a:rPr lang="hr-HR" b="1" dirty="0"/>
              <a:t>konzalting d.o.o. – </a:t>
            </a:r>
            <a:r>
              <a:rPr lang="hr-HR" b="1" dirty="0" smtClean="0"/>
              <a:t>Poslovno savjetovanje -</a:t>
            </a:r>
            <a:r>
              <a:rPr lang="hr-HR" b="1" dirty="0" err="1" smtClean="0"/>
              <a:t>Tučepi</a:t>
            </a:r>
            <a:r>
              <a:rPr lang="hr-HR" b="1" dirty="0"/>
              <a:t>, ožujak 2022.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581" y="1662119"/>
            <a:ext cx="10869403" cy="557784"/>
          </a:xfrm>
        </p:spPr>
        <p:txBody>
          <a:bodyPr/>
          <a:lstStyle/>
          <a:p>
            <a:r>
              <a:rPr lang="hr-HR" sz="2400" b="1" dirty="0"/>
              <a:t>Kod podnošenja zahtjeva za izdavanjem prethodne suglasnosti </a:t>
            </a:r>
            <a:r>
              <a:rPr lang="en-GB" sz="2400" b="1" dirty="0" err="1" smtClean="0"/>
              <a:t>za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zapošljavanjem</a:t>
            </a:r>
            <a:r>
              <a:rPr lang="hr-HR" sz="2400" b="1" dirty="0" smtClean="0"/>
              <a:t> MZO-u </a:t>
            </a:r>
            <a:r>
              <a:rPr lang="en-GB" sz="2400" b="1" dirty="0" smtClean="0"/>
              <a:t> </a:t>
            </a:r>
            <a:r>
              <a:rPr lang="hr-HR" sz="2400" b="1" dirty="0" smtClean="0"/>
              <a:t>potrebno </a:t>
            </a:r>
            <a:r>
              <a:rPr lang="hr-HR" sz="2400" b="1" dirty="0"/>
              <a:t>je navesti razlog zbog kojeg se traži zapošljavanje</a:t>
            </a:r>
            <a:endParaRPr lang="hr-HR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1151" y="869702"/>
            <a:ext cx="11029616" cy="3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Suglasnosti</a:t>
            </a:r>
            <a:r>
              <a:rPr lang="en-GB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za Z</a:t>
            </a:r>
            <a:r>
              <a:rPr lang="hr-H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apošljavanja</a:t>
            </a:r>
            <a:endParaRPr lang="hr-HR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521257" y="2621632"/>
            <a:ext cx="10869403" cy="3880768"/>
          </a:xfrm>
        </p:spPr>
        <p:txBody>
          <a:bodyPr/>
          <a:lstStyle/>
          <a:p>
            <a:pPr marL="453390" indent="-226695">
              <a:spcBef>
                <a:spcPts val="600"/>
              </a:spcBef>
            </a:pPr>
            <a:r>
              <a:rPr lang="hr-HR" sz="2400" b="1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P r i m j e r </a:t>
            </a:r>
            <a:r>
              <a:rPr lang="hr-HR" sz="2400" b="1" dirty="0" smtClean="0">
                <a:latin typeface="Franklin Gothic Book" panose="020B0503020102020204" pitchFamily="34" charset="0"/>
                <a:ea typeface="Times New Roman" panose="02020603050405020304" pitchFamily="18" charset="0"/>
              </a:rPr>
              <a:t>i:</a:t>
            </a:r>
            <a:endParaRPr lang="en-GB" sz="2400" dirty="0" smtClean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683895" indent="-457200">
              <a:spcBef>
                <a:spcPts val="600"/>
              </a:spcBef>
              <a:buFont typeface="+mj-lt"/>
              <a:buAutoNum type="arabicPeriod"/>
            </a:pP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Zahtjev </a:t>
            </a:r>
            <a:r>
              <a:rPr lang="hr-HR" sz="2000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za zapošljavanje na </a:t>
            </a: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Times New Roman" panose="02020603050405020304" pitchFamily="18" charset="0"/>
              </a:rPr>
              <a:t>upražnjenom radnom </a:t>
            </a:r>
            <a:r>
              <a:rPr lang="hr-HR" sz="2000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mjestu kuhara/kuharice na neodređeno vrijeme u punom radnom vremenu (40 sati tjedno</a:t>
            </a: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) </a:t>
            </a:r>
            <a:r>
              <a:rPr lang="hr-HR" sz="2000" b="1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zbog odlaska u mirovinu </a:t>
            </a: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LV; </a:t>
            </a:r>
            <a:endParaRPr lang="en-GB" sz="2400" dirty="0" smtClean="0">
              <a:solidFill>
                <a:schemeClr val="tx1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683895" indent="-457200">
              <a:spcBef>
                <a:spcPts val="600"/>
              </a:spcBef>
              <a:buFont typeface="+mj-lt"/>
              <a:buAutoNum type="arabicPeriod"/>
            </a:pP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Zahtjev </a:t>
            </a:r>
            <a:r>
              <a:rPr lang="hr-HR" sz="2000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za novim zapošljavanje </a:t>
            </a: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Times New Roman" panose="02020603050405020304" pitchFamily="18" charset="0"/>
              </a:rPr>
              <a:t>zbog povećanja obima </a:t>
            </a:r>
            <a:r>
              <a:rPr lang="hr-HR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Times New Roman" panose="02020603050405020304" pitchFamily="18" charset="0"/>
              </a:rPr>
              <a:t>poslova:</a:t>
            </a:r>
          </a:p>
          <a:p>
            <a:pPr marL="683895" indent="-457200">
              <a:spcBef>
                <a:spcPts val="600"/>
              </a:spcBef>
              <a:buAutoNum type="alphaLcParenR"/>
            </a:pP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na </a:t>
            </a:r>
            <a:r>
              <a:rPr lang="hr-HR" sz="2000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radnom mjestu kuhara/kuharice na neodređeno radno vrijeme u nepunom radnom vremenu (20 sati </a:t>
            </a: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tjedno)</a:t>
            </a:r>
            <a:r>
              <a:rPr lang="en-GB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;</a:t>
            </a:r>
            <a:endParaRPr lang="hr-HR" sz="2400" dirty="0">
              <a:solidFill>
                <a:schemeClr val="tx1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683895" indent="-457200" algn="just">
              <a:spcBef>
                <a:spcPts val="600"/>
              </a:spcBef>
              <a:buAutoNum type="alphaLcParenR"/>
            </a:pPr>
            <a:r>
              <a:rPr lang="hr-HR" sz="2000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učitelja </a:t>
            </a:r>
            <a:r>
              <a:rPr lang="hr-HR" sz="2000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razredne nastave na puno neodređeno radno vrijeme (40 sati tjedno) te učitelja francuskoga jezika, informatike i vjeronauka </a:t>
            </a:r>
            <a:r>
              <a:rPr lang="hr-HR" sz="2000" b="1" dirty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zbog povećanja broja razrednog odjela I. </a:t>
            </a:r>
            <a:r>
              <a:rPr lang="hr-HR" sz="2000" b="1" dirty="0" smtClean="0">
                <a:solidFill>
                  <a:schemeClr val="tx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razreda</a:t>
            </a:r>
            <a:r>
              <a:rPr lang="hr-HR" sz="2000" b="1" dirty="0" smtClean="0">
                <a:latin typeface="Franklin Gothic Book" panose="020B0503020102020204" pitchFamily="34" charset="0"/>
                <a:ea typeface="Times New Roman" panose="02020603050405020304" pitchFamily="18" charset="0"/>
              </a:rPr>
              <a:t>…</a:t>
            </a:r>
            <a:endParaRPr lang="hr-HR" sz="2400" b="1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4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257" y="1662119"/>
            <a:ext cx="10869403" cy="557784"/>
          </a:xfrm>
        </p:spPr>
        <p:txBody>
          <a:bodyPr/>
          <a:lstStyle/>
          <a:p>
            <a:r>
              <a:rPr lang="hr-HR" b="1" dirty="0"/>
              <a:t>Kod podnošenja zahtjeva za izdavanjem prethodne suglasnosti </a:t>
            </a:r>
            <a:r>
              <a:rPr lang="en-GB" b="1" dirty="0" smtClean="0"/>
              <a:t>za </a:t>
            </a:r>
            <a:r>
              <a:rPr lang="en-GB" b="1" dirty="0" err="1" smtClean="0"/>
              <a:t>zapošljavanjem</a:t>
            </a:r>
            <a:r>
              <a:rPr lang="en-GB" b="1" dirty="0" smtClean="0"/>
              <a:t> </a:t>
            </a:r>
            <a:r>
              <a:rPr lang="hr-HR" b="1" dirty="0" smtClean="0"/>
              <a:t>potrebno </a:t>
            </a:r>
            <a:r>
              <a:rPr lang="hr-HR" b="1" dirty="0"/>
              <a:t>je navesti razlog zbog kojeg se traži zapošljavanje</a:t>
            </a:r>
            <a:endParaRPr lang="hr-H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1151" y="869702"/>
            <a:ext cx="11029616" cy="3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PRIMJERI Z</a:t>
            </a:r>
            <a:r>
              <a:rPr lang="hr-HR" sz="1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apošljavanja</a:t>
            </a:r>
            <a:r>
              <a:rPr lang="en-GB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KUHAR/KUHARICA</a:t>
            </a:r>
            <a:endParaRPr lang="hr-HR" sz="18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14034454"/>
              </p:ext>
            </p:extLst>
          </p:nvPr>
        </p:nvGraphicFramePr>
        <p:xfrm>
          <a:off x="659027" y="2546766"/>
          <a:ext cx="10058400" cy="3812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626" y="578545"/>
            <a:ext cx="1328351" cy="99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290" y="1812325"/>
            <a:ext cx="10127995" cy="488898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hr-HR" dirty="0"/>
          </a:p>
          <a:p>
            <a:r>
              <a:rPr lang="hr-HR" dirty="0"/>
              <a:t>Zbog odlaska u mirovinu</a:t>
            </a:r>
            <a:r>
              <a:rPr lang="en-GB" dirty="0"/>
              <a:t> </a:t>
            </a:r>
            <a:r>
              <a:rPr lang="hr-HR" dirty="0" smtClean="0"/>
              <a:t>XY</a:t>
            </a:r>
            <a:r>
              <a:rPr lang="en-GB" dirty="0" smtClean="0"/>
              <a:t> </a:t>
            </a:r>
            <a:r>
              <a:rPr lang="en-GB" dirty="0"/>
              <a:t>s </a:t>
            </a:r>
            <a:r>
              <a:rPr lang="hr-HR" dirty="0" smtClean="0"/>
              <a:t>danom  21. ožujka 2022. godine, na upražnjeno radno mjesto kuhara traži se suglasnost za zapošljavanjem kuhara/kuharice 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neodređeno vrijeme u punom radnom vremenu </a:t>
            </a:r>
            <a:r>
              <a:rPr lang="hr-HR" dirty="0" smtClean="0"/>
              <a:t>(40 sati tjedno).</a:t>
            </a:r>
          </a:p>
          <a:p>
            <a:pPr marL="0" indent="0">
              <a:buNone/>
            </a:pPr>
            <a:endParaRPr lang="en-GB" dirty="0"/>
          </a:p>
          <a:p>
            <a:r>
              <a:rPr lang="hr-HR" b="1" dirty="0" smtClean="0"/>
              <a:t>U </a:t>
            </a:r>
            <a:r>
              <a:rPr lang="hr-HR" b="1" dirty="0"/>
              <a:t>školsku prehranu uključeno je 320 učenika od kojih se za 70 priprema objed, a za 280 mliječni obrok.</a:t>
            </a:r>
            <a:endParaRPr lang="hr-HR" dirty="0"/>
          </a:p>
          <a:p>
            <a:r>
              <a:rPr lang="hr-HR" dirty="0"/>
              <a:t>Na mjestu kuhara </a:t>
            </a:r>
            <a:r>
              <a:rPr lang="hr-HR" b="1" dirty="0"/>
              <a:t>zaposlene su </a:t>
            </a:r>
            <a:r>
              <a:rPr lang="hr-HR" b="1" u="sng" dirty="0"/>
              <a:t>dvije osobe </a:t>
            </a:r>
            <a:r>
              <a:rPr lang="hr-HR" dirty="0"/>
              <a:t>na neodređeno vrijeme </a:t>
            </a:r>
            <a:r>
              <a:rPr lang="hr-HR" b="1" u="sng" dirty="0"/>
              <a:t>u punom radnom vremenu </a:t>
            </a:r>
            <a:r>
              <a:rPr lang="hr-HR" dirty="0"/>
              <a:t>(80 sati).</a:t>
            </a:r>
          </a:p>
          <a:p>
            <a:pPr marL="0" indent="0" algn="just">
              <a:buNone/>
            </a:pPr>
            <a:endParaRPr lang="hr-HR" dirty="0"/>
          </a:p>
          <a:p>
            <a:pPr marL="0" indent="0">
              <a:buNone/>
            </a:pPr>
            <a:r>
              <a:rPr lang="hr-HR" b="1" dirty="0"/>
              <a:t>Privitak </a:t>
            </a:r>
            <a:r>
              <a:rPr lang="hr-HR" dirty="0"/>
              <a:t>(preslike):</a:t>
            </a:r>
          </a:p>
          <a:p>
            <a:pPr marL="0" indent="0">
              <a:buNone/>
            </a:pPr>
            <a:r>
              <a:rPr lang="hr-HR" dirty="0"/>
              <a:t>1. </a:t>
            </a:r>
            <a:r>
              <a:rPr lang="hr-HR" dirty="0" smtClean="0"/>
              <a:t>Dokaz </a:t>
            </a:r>
            <a:r>
              <a:rPr lang="hr-HR" dirty="0"/>
              <a:t>o podnesenom zahtjevu </a:t>
            </a:r>
            <a:r>
              <a:rPr lang="en-GB" dirty="0" smtClean="0"/>
              <a:t>XY </a:t>
            </a:r>
            <a:r>
              <a:rPr lang="hr-HR" dirty="0" smtClean="0"/>
              <a:t>za </a:t>
            </a:r>
            <a:r>
              <a:rPr lang="hr-HR" dirty="0"/>
              <a:t>odlazak u </a:t>
            </a:r>
            <a:r>
              <a:rPr lang="hr-HR" dirty="0" smtClean="0"/>
              <a:t>mirovinu</a:t>
            </a:r>
            <a:endParaRPr lang="hr-HR" dirty="0"/>
          </a:p>
          <a:p>
            <a:pPr marL="0" indent="0">
              <a:buNone/>
            </a:pPr>
            <a:r>
              <a:rPr lang="en-GB" dirty="0" smtClean="0"/>
              <a:t>2. U</a:t>
            </a:r>
            <a:r>
              <a:rPr lang="hr-HR" dirty="0" smtClean="0"/>
              <a:t>govor </a:t>
            </a:r>
            <a:r>
              <a:rPr lang="hr-HR" dirty="0"/>
              <a:t>o radu YX zaposlenog na radnom mjestu </a:t>
            </a:r>
            <a:r>
              <a:rPr lang="hr-HR" dirty="0" smtClean="0"/>
              <a:t>kuhara/kuharice</a:t>
            </a:r>
            <a:r>
              <a:rPr lang="en-GB" dirty="0" smtClean="0"/>
              <a:t> </a:t>
            </a:r>
            <a:endParaRPr lang="hr-HR" dirty="0"/>
          </a:p>
          <a:p>
            <a:pPr marL="0" indent="0">
              <a:buNone/>
            </a:pPr>
            <a:r>
              <a:rPr lang="hr-HR" dirty="0" smtClean="0"/>
              <a:t>3. </a:t>
            </a:r>
            <a:r>
              <a:rPr lang="en-GB" dirty="0" smtClean="0"/>
              <a:t> </a:t>
            </a:r>
            <a:r>
              <a:rPr lang="hr-HR" dirty="0" smtClean="0"/>
              <a:t>Odluka o obvezama </a:t>
            </a:r>
            <a:r>
              <a:rPr lang="hr-HR" dirty="0" err="1" smtClean="0"/>
              <a:t>xy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3. Odluke o obvezama ostalih zaposlenika zaposlenih na radnom mjestu za koje se podnosi zahtjev</a:t>
            </a:r>
          </a:p>
          <a:p>
            <a:pPr marL="0" indent="0">
              <a:buNone/>
            </a:pPr>
            <a:r>
              <a:rPr lang="hr-HR" dirty="0" smtClean="0"/>
              <a:t>4. Dokaz o broju učenika uključenih u prehranu (može i iz GIP-a)</a:t>
            </a:r>
          </a:p>
          <a:p>
            <a:pPr marL="0" indent="0">
              <a:buNone/>
            </a:pPr>
            <a:r>
              <a:rPr lang="hr-HR" dirty="0" smtClean="0"/>
              <a:t>5. Dokaz o načinu prehrane (jelovnici)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490" y="236674"/>
            <a:ext cx="1282574" cy="96193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 na upražnjenom radnom mjestu kuhara/kuharice na 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neodređeno vrijeme u punom radnom vremenu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 (40 sati tjedno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)  </a:t>
            </a:r>
            <a:r>
              <a:rPr lang="hr-HR" sz="2000" b="1" u="sng" cap="none" dirty="0" smtClean="0">
                <a:ln/>
                <a:solidFill>
                  <a:schemeClr val="accent3"/>
                </a:solidFill>
              </a:rPr>
              <a:t>umjesto kuhara kojemu je prestao radni odnos zbog ostvarivanja prava na mirovinu</a:t>
            </a:r>
            <a:endParaRPr lang="en-GB" sz="2000" b="1" u="sng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6724" y="2054831"/>
            <a:ext cx="9904287" cy="96577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6723" y="3123343"/>
            <a:ext cx="9904287" cy="4343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26722" y="3660452"/>
            <a:ext cx="9904287" cy="4343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4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290" y="1812325"/>
            <a:ext cx="11222281" cy="488898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sz="2100" dirty="0" smtClean="0"/>
              <a:t>Zbog sporazumnog raskida radnoga odnosa s AB traži se suglasnost </a:t>
            </a:r>
            <a:r>
              <a:rPr lang="hr-HR" sz="2100" dirty="0"/>
              <a:t>za zapošljavanjem </a:t>
            </a:r>
            <a:r>
              <a:rPr lang="hr-HR" sz="2100" b="1" dirty="0" smtClean="0"/>
              <a:t>spremača/spremačice </a:t>
            </a:r>
            <a:r>
              <a:rPr lang="hr-HR" sz="2100" dirty="0" smtClean="0"/>
              <a:t>u </a:t>
            </a:r>
            <a:r>
              <a:rPr lang="hr-HR" sz="2100" dirty="0"/>
              <a:t>punom radnom vremenu (</a:t>
            </a:r>
            <a:r>
              <a:rPr lang="hr-HR" sz="2100" b="1" dirty="0"/>
              <a:t>40 sati tjedno</a:t>
            </a:r>
            <a:r>
              <a:rPr lang="hr-HR" sz="2100" dirty="0" smtClean="0"/>
              <a:t>)</a:t>
            </a:r>
            <a:r>
              <a:rPr lang="hr-HR" sz="2100" dirty="0"/>
              <a:t> na neodređeno </a:t>
            </a:r>
            <a:r>
              <a:rPr lang="hr-HR" sz="2100" dirty="0" smtClean="0"/>
              <a:t>vrijeme.</a:t>
            </a:r>
            <a:endParaRPr lang="hr-HR" sz="2100" dirty="0"/>
          </a:p>
          <a:p>
            <a:endParaRPr lang="hr-HR" sz="1100" dirty="0"/>
          </a:p>
          <a:p>
            <a:r>
              <a:rPr lang="hr-HR" sz="1900" b="1" dirty="0" smtClean="0">
                <a:solidFill>
                  <a:srgbClr val="C00000"/>
                </a:solidFill>
              </a:rPr>
              <a:t>Ukupna </a:t>
            </a:r>
            <a:r>
              <a:rPr lang="hr-HR" sz="1900" b="1" dirty="0">
                <a:solidFill>
                  <a:srgbClr val="C00000"/>
                </a:solidFill>
              </a:rPr>
              <a:t>zatvorena </a:t>
            </a:r>
            <a:r>
              <a:rPr lang="hr-HR" sz="1900" b="1" dirty="0" smtClean="0">
                <a:solidFill>
                  <a:srgbClr val="C00000"/>
                </a:solidFill>
              </a:rPr>
              <a:t>površina </a:t>
            </a:r>
            <a:r>
              <a:rPr lang="hr-HR" sz="1900" b="1" dirty="0">
                <a:solidFill>
                  <a:srgbClr val="C00000"/>
                </a:solidFill>
              </a:rPr>
              <a:t>zgrade škole </a:t>
            </a:r>
            <a:r>
              <a:rPr lang="hr-HR" sz="1900" b="1" dirty="0" smtClean="0">
                <a:solidFill>
                  <a:srgbClr val="C00000"/>
                </a:solidFill>
              </a:rPr>
              <a:t>iznosi 6 </a:t>
            </a:r>
            <a:r>
              <a:rPr lang="hr-HR" sz="1900" b="1" dirty="0">
                <a:solidFill>
                  <a:srgbClr val="C00000"/>
                </a:solidFill>
              </a:rPr>
              <a:t>650 </a:t>
            </a:r>
            <a:r>
              <a:rPr lang="hr-HR" sz="1900" b="1" dirty="0" smtClean="0">
                <a:solidFill>
                  <a:srgbClr val="C00000"/>
                </a:solidFill>
              </a:rPr>
              <a:t>m</a:t>
            </a:r>
            <a:r>
              <a:rPr lang="hr-HR" sz="1900" b="1" baseline="30000" dirty="0" smtClean="0">
                <a:solidFill>
                  <a:srgbClr val="C00000"/>
                </a:solidFill>
              </a:rPr>
              <a:t>2</a:t>
            </a:r>
            <a:r>
              <a:rPr lang="hr-HR" sz="19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hr-HR" sz="1900" b="1" dirty="0" smtClean="0">
                <a:solidFill>
                  <a:srgbClr val="C00000"/>
                </a:solidFill>
              </a:rPr>
              <a:t>Školu pohađa 750 učenika u dvije smjene.</a:t>
            </a:r>
            <a:endParaRPr lang="hr-HR" sz="1900" dirty="0">
              <a:solidFill>
                <a:srgbClr val="C00000"/>
              </a:solidFill>
            </a:endParaRPr>
          </a:p>
          <a:p>
            <a:r>
              <a:rPr lang="hr-HR" sz="1900" dirty="0" smtClean="0"/>
              <a:t>Na </a:t>
            </a:r>
            <a:r>
              <a:rPr lang="hr-HR" sz="1900" dirty="0"/>
              <a:t>mjestu </a:t>
            </a:r>
            <a:r>
              <a:rPr lang="hr-HR" sz="1900" b="1" dirty="0" smtClean="0"/>
              <a:t>spremača/spremačice </a:t>
            </a:r>
            <a:r>
              <a:rPr lang="hr-HR" sz="1900" dirty="0" smtClean="0"/>
              <a:t>zaposleno  </a:t>
            </a:r>
            <a:r>
              <a:rPr lang="hr-HR" sz="1900" dirty="0"/>
              <a:t>je </a:t>
            </a:r>
            <a:r>
              <a:rPr lang="hr-HR" sz="1900" b="1" dirty="0" smtClean="0"/>
              <a:t>11 </a:t>
            </a:r>
            <a:r>
              <a:rPr lang="hr-HR" sz="1900" b="1" dirty="0"/>
              <a:t>osoba </a:t>
            </a:r>
            <a:r>
              <a:rPr lang="hr-HR" sz="1900" dirty="0"/>
              <a:t>na neodređeno vrijeme od kojih  je </a:t>
            </a:r>
            <a:r>
              <a:rPr lang="hr-HR" sz="1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na </a:t>
            </a:r>
            <a:r>
              <a:rPr lang="hr-HR" sz="1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puno (</a:t>
            </a:r>
            <a:r>
              <a:rPr lang="hr-HR" sz="1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</a:t>
            </a:r>
            <a:r>
              <a:rPr lang="hr-HR" sz="19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sati tjedno</a:t>
            </a:r>
            <a:r>
              <a:rPr lang="hr-HR" sz="1900" dirty="0"/>
              <a:t>), a </a:t>
            </a:r>
            <a:r>
              <a:rPr lang="hr-HR" sz="1900" b="1" dirty="0">
                <a:solidFill>
                  <a:srgbClr val="C00000"/>
                </a:solidFill>
              </a:rPr>
              <a:t>dvije na nepuno </a:t>
            </a:r>
            <a:r>
              <a:rPr lang="hr-HR" sz="1900" dirty="0"/>
              <a:t>radno vrijeme (po 20 sati), </a:t>
            </a:r>
            <a:r>
              <a:rPr lang="hr-HR" sz="1900" b="1" dirty="0"/>
              <a:t>odnosno </a:t>
            </a:r>
            <a:r>
              <a:rPr lang="hr-HR" sz="1900" b="1" dirty="0" smtClean="0">
                <a:solidFill>
                  <a:srgbClr val="C00000"/>
                </a:solidFill>
              </a:rPr>
              <a:t>440 </a:t>
            </a:r>
            <a:r>
              <a:rPr lang="hr-HR" sz="1900" dirty="0"/>
              <a:t>sati ukupnog radnog vremena </a:t>
            </a:r>
            <a:endParaRPr lang="hr-HR" sz="1900" dirty="0" smtClean="0"/>
          </a:p>
          <a:p>
            <a:r>
              <a:rPr lang="hr-HR" sz="19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Sporazumnim raskidom spremačice su zaposlene na ukupno 400 sati.</a:t>
            </a:r>
            <a:endParaRPr lang="hr-HR" sz="19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r-HR" sz="1900" b="1" dirty="0" smtClean="0"/>
          </a:p>
          <a:p>
            <a:pPr marL="0" indent="0">
              <a:buNone/>
            </a:pPr>
            <a:r>
              <a:rPr lang="hr-HR" sz="1900" b="1" dirty="0" smtClean="0"/>
              <a:t>Privitak </a:t>
            </a:r>
            <a:r>
              <a:rPr lang="hr-HR" sz="1900" dirty="0"/>
              <a:t>(preslike):</a:t>
            </a:r>
          </a:p>
          <a:p>
            <a:pPr marL="342900" indent="-342900">
              <a:buFont typeface="+mj-lt"/>
              <a:buAutoNum type="arabicPeriod"/>
            </a:pPr>
            <a:r>
              <a:rPr lang="hr-HR" sz="1900" dirty="0" smtClean="0"/>
              <a:t> Dokaz </a:t>
            </a:r>
            <a:r>
              <a:rPr lang="hr-HR" sz="1900" dirty="0"/>
              <a:t>iz </a:t>
            </a:r>
            <a:r>
              <a:rPr lang="hr-HR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koje je razvidna površina </a:t>
            </a:r>
            <a:r>
              <a:rPr lang="hr-HR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unutrašnjeg prostora </a:t>
            </a:r>
            <a:r>
              <a:rPr lang="hr-HR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zgrade</a:t>
            </a:r>
          </a:p>
          <a:p>
            <a:pPr marL="342900" indent="-342900">
              <a:buFont typeface="+mj-lt"/>
              <a:buAutoNum type="arabicPeriod"/>
            </a:pPr>
            <a:r>
              <a:rPr lang="hr-HR" sz="1900" dirty="0" smtClean="0"/>
              <a:t>Podatci </a:t>
            </a:r>
            <a:r>
              <a:rPr lang="hr-HR" sz="1900" dirty="0"/>
              <a:t>o </a:t>
            </a:r>
            <a:r>
              <a:rPr lang="hr-HR" sz="1900" dirty="0" smtClean="0"/>
              <a:t>osobama zaposlenim na </a:t>
            </a:r>
            <a:r>
              <a:rPr lang="hr-HR" sz="1900" dirty="0"/>
              <a:t>radnom mjestu </a:t>
            </a:r>
            <a:r>
              <a:rPr lang="hr-HR" sz="1900" b="1" dirty="0" smtClean="0"/>
              <a:t>spremača/spremačica</a:t>
            </a:r>
            <a:r>
              <a:rPr lang="hr-HR" sz="1900" dirty="0" smtClean="0"/>
              <a:t> </a:t>
            </a:r>
            <a:r>
              <a:rPr lang="hr-HR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r-HR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 biti dostupni u COP-u i </a:t>
            </a:r>
            <a:r>
              <a:rPr lang="hr-HR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e-matici</a:t>
            </a:r>
            <a:r>
              <a:rPr lang="hr-HR" sz="1900" dirty="0"/>
              <a:t>)</a:t>
            </a:r>
            <a:endParaRPr lang="hr-HR" sz="1900" dirty="0" smtClean="0"/>
          </a:p>
          <a:p>
            <a:pPr marL="342900" indent="-342900">
              <a:buFont typeface="+mj-lt"/>
              <a:buAutoNum type="arabicPeriod"/>
            </a:pPr>
            <a:r>
              <a:rPr lang="hr-HR" sz="1900" dirty="0" smtClean="0"/>
              <a:t> Odluke o obvezama </a:t>
            </a:r>
            <a:r>
              <a:rPr lang="hr-HR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AB, BB, CG, EF, LL, KM, DC, AO, SS i BF</a:t>
            </a:r>
          </a:p>
          <a:p>
            <a:pPr marL="342900" indent="-342900">
              <a:buFont typeface="+mj-lt"/>
              <a:buAutoNum type="arabicPeriod"/>
            </a:pPr>
            <a:r>
              <a:rPr lang="hr-HR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Sporazum o prekidu radnoga odnosa s AB (preslika) </a:t>
            </a:r>
            <a:endParaRPr lang="hr-HR" sz="19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18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18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1800" b="1" i="1" cap="none" dirty="0">
                <a:ln/>
                <a:solidFill>
                  <a:schemeClr val="accent3"/>
                </a:solidFill>
              </a:rPr>
              <a:t>na </a:t>
            </a:r>
            <a:r>
              <a:rPr lang="hr-HR" sz="1800" b="1" i="1" cap="none" dirty="0" smtClean="0">
                <a:ln/>
                <a:solidFill>
                  <a:schemeClr val="accent3"/>
                </a:solidFill>
              </a:rPr>
              <a:t>upražnjeno radno mjesto spremača/spremačice na </a:t>
            </a:r>
            <a:r>
              <a:rPr lang="hr-HR" sz="1800" b="1" cap="none" dirty="0" smtClean="0">
                <a:ln/>
                <a:solidFill>
                  <a:schemeClr val="accent3"/>
                </a:solidFill>
              </a:rPr>
              <a:t>neodređeno vrijeme u punom radnom vremenu</a:t>
            </a:r>
            <a:r>
              <a:rPr lang="hr-HR" sz="1800" b="1" i="1" cap="none" dirty="0" smtClean="0">
                <a:ln/>
                <a:solidFill>
                  <a:schemeClr val="accent3"/>
                </a:solidFill>
              </a:rPr>
              <a:t> (40 sati tjedno</a:t>
            </a:r>
            <a:r>
              <a:rPr lang="hr-HR" sz="1800" b="1" cap="none" dirty="0" smtClean="0">
                <a:ln/>
                <a:solidFill>
                  <a:schemeClr val="accent3"/>
                </a:solidFill>
              </a:rPr>
              <a:t>)</a:t>
            </a:r>
            <a:r>
              <a:rPr lang="hr-HR" sz="1800" b="1" u="sng" cap="none" dirty="0">
                <a:ln/>
                <a:solidFill>
                  <a:schemeClr val="accent3"/>
                </a:solidFill>
              </a:rPr>
              <a:t> </a:t>
            </a:r>
            <a:r>
              <a:rPr lang="hr-HR" sz="1800" b="1" u="sng" cap="none" dirty="0" smtClean="0">
                <a:ln/>
                <a:solidFill>
                  <a:schemeClr val="accent3"/>
                </a:solidFill>
              </a:rPr>
              <a:t>zbog  sporazumnog raskida radnoga odnosa</a:t>
            </a:r>
            <a:endParaRPr lang="en-GB" sz="1800" b="1" u="sng" cap="none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290" y="1812325"/>
            <a:ext cx="10127995" cy="48889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 smtClean="0"/>
              <a:t>Zbog </a:t>
            </a:r>
            <a:r>
              <a:rPr lang="hr-HR" dirty="0"/>
              <a:t>povećanja zatvorene površine škole traži se suglasnost za zapošljavanjem </a:t>
            </a:r>
            <a:r>
              <a:rPr lang="hr-HR" b="1" dirty="0"/>
              <a:t>domara/ložača/školskoga majstora</a:t>
            </a:r>
            <a:r>
              <a:rPr lang="hr-HR" dirty="0"/>
              <a:t> </a:t>
            </a:r>
            <a:r>
              <a:rPr lang="hr-HR" dirty="0" smtClean="0"/>
              <a:t>u </a:t>
            </a:r>
            <a:r>
              <a:rPr lang="hr-HR" dirty="0"/>
              <a:t>punom radnom vremenu (</a:t>
            </a:r>
            <a:r>
              <a:rPr lang="hr-HR" b="1" dirty="0"/>
              <a:t>40 sati tjedno</a:t>
            </a:r>
            <a:r>
              <a:rPr lang="hr-HR" dirty="0" smtClean="0"/>
              <a:t>)</a:t>
            </a:r>
            <a:r>
              <a:rPr lang="hr-HR" dirty="0"/>
              <a:t> na neodređeno </a:t>
            </a:r>
            <a:r>
              <a:rPr lang="hr-HR" dirty="0" smtClean="0"/>
              <a:t>vrijeme.</a:t>
            </a:r>
            <a:endParaRPr lang="hr-HR" dirty="0"/>
          </a:p>
          <a:p>
            <a:endParaRPr lang="hr-HR" sz="1100" dirty="0"/>
          </a:p>
          <a:p>
            <a:r>
              <a:rPr lang="hr-HR" dirty="0"/>
              <a:t>Ukupna površina unutarnjeg prostora škole prije nadogradnje iznosila je 2 950 m</a:t>
            </a:r>
            <a:r>
              <a:rPr lang="hr-HR" baseline="30000" dirty="0"/>
              <a:t>2</a:t>
            </a:r>
            <a:r>
              <a:rPr lang="hr-HR" dirty="0"/>
              <a:t>. </a:t>
            </a:r>
          </a:p>
          <a:p>
            <a:r>
              <a:rPr lang="hr-HR" dirty="0"/>
              <a:t>Površina novoizgrađenog dijela zgrade je </a:t>
            </a:r>
            <a:r>
              <a:rPr lang="hr-HR" dirty="0" smtClean="0"/>
              <a:t>3 </a:t>
            </a:r>
            <a:r>
              <a:rPr lang="hr-HR" dirty="0"/>
              <a:t>700 m</a:t>
            </a:r>
            <a:r>
              <a:rPr lang="hr-HR" baseline="30000" dirty="0"/>
              <a:t>2</a:t>
            </a:r>
            <a:r>
              <a:rPr lang="hr-HR" dirty="0"/>
              <a:t>. </a:t>
            </a:r>
          </a:p>
          <a:p>
            <a:r>
              <a:rPr lang="hr-HR" b="1" dirty="0"/>
              <a:t>Ukupna zatvorena površina zgrade škole nakon nadogradnje iznosi </a:t>
            </a:r>
            <a:r>
              <a:rPr lang="hr-HR" b="1" dirty="0" smtClean="0"/>
              <a:t>6 </a:t>
            </a:r>
            <a:r>
              <a:rPr lang="hr-HR" b="1" dirty="0"/>
              <a:t>650 m</a:t>
            </a:r>
            <a:r>
              <a:rPr lang="hr-HR" b="1" baseline="30000" dirty="0"/>
              <a:t>2</a:t>
            </a:r>
            <a:r>
              <a:rPr lang="hr-HR" b="1" dirty="0"/>
              <a:t>.</a:t>
            </a:r>
            <a:endParaRPr lang="hr-HR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hr-HR" dirty="0" smtClean="0"/>
              <a:t>Na </a:t>
            </a:r>
            <a:r>
              <a:rPr lang="hr-HR" dirty="0"/>
              <a:t>mjestu </a:t>
            </a:r>
            <a:r>
              <a:rPr lang="hr-HR" b="1" dirty="0"/>
              <a:t>domara/ložača/školskoga majstora</a:t>
            </a:r>
            <a:r>
              <a:rPr lang="hr-HR" dirty="0"/>
              <a:t> zaposlena je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jedna osoba </a:t>
            </a:r>
            <a:r>
              <a:rPr lang="hr-HR" dirty="0"/>
              <a:t>s na neodređeno vrijeme u punom radnom vremenu (40 sati</a:t>
            </a:r>
            <a:r>
              <a:rPr lang="hr-HR" dirty="0" smtClean="0"/>
              <a:t>)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se </a:t>
            </a:r>
            <a:r>
              <a:rPr lang="en-GB" dirty="0" err="1" smtClean="0"/>
              <a:t>zahtjev</a:t>
            </a:r>
            <a:r>
              <a:rPr lang="en-GB" dirty="0" smtClean="0"/>
              <a:t>  </a:t>
            </a:r>
            <a:r>
              <a:rPr lang="en-GB" dirty="0" err="1" smtClean="0"/>
              <a:t>podnosi</a:t>
            </a:r>
            <a:r>
              <a:rPr lang="en-GB" dirty="0" smtClean="0"/>
              <a:t> </a:t>
            </a:r>
            <a:r>
              <a:rPr lang="en-GB" dirty="0" err="1" smtClean="0"/>
              <a:t>sukladno</a:t>
            </a:r>
            <a:r>
              <a:rPr lang="en-GB" dirty="0" smtClean="0"/>
              <a:t> </a:t>
            </a:r>
            <a:r>
              <a:rPr lang="en-GB" dirty="0" err="1" smtClean="0"/>
              <a:t>članku</a:t>
            </a:r>
            <a:r>
              <a:rPr lang="en-GB" dirty="0" smtClean="0"/>
              <a:t> 6. </a:t>
            </a:r>
            <a:endParaRPr lang="hr-HR" dirty="0"/>
          </a:p>
          <a:p>
            <a:pPr marL="0" indent="0">
              <a:buNone/>
            </a:pPr>
            <a:endParaRPr lang="hr-HR" b="1" dirty="0" smtClean="0"/>
          </a:p>
          <a:p>
            <a:pPr marL="0" indent="0">
              <a:buNone/>
            </a:pPr>
            <a:r>
              <a:rPr lang="hr-HR" b="1" dirty="0" smtClean="0"/>
              <a:t>Privitak </a:t>
            </a:r>
            <a:r>
              <a:rPr lang="hr-HR" dirty="0"/>
              <a:t>(preslike):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Uporabna </a:t>
            </a:r>
            <a:r>
              <a:rPr lang="hr-HR" dirty="0"/>
              <a:t>dozvola iz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koje je razvidna površina postojećeg i novoizgrađenog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unutrašnjeg prostora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zgrade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Podatci </a:t>
            </a:r>
            <a:r>
              <a:rPr lang="hr-HR" dirty="0"/>
              <a:t>o osobi zaposlenoj na radnom mjestu </a:t>
            </a:r>
            <a:r>
              <a:rPr lang="hr-HR" b="1" dirty="0"/>
              <a:t>domara/ložača/školskoga majstora</a:t>
            </a:r>
            <a:r>
              <a:rPr lang="hr-HR" dirty="0"/>
              <a:t>, za </a:t>
            </a:r>
            <a:r>
              <a:rPr lang="hr-HR" dirty="0" smtClean="0"/>
              <a:t>gospodina </a:t>
            </a:r>
            <a:r>
              <a:rPr lang="hr-HR" dirty="0" err="1" smtClean="0"/>
              <a:t>xy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(mora biti dostupni u COP-u i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e-matici</a:t>
            </a:r>
            <a:r>
              <a:rPr lang="hr-HR" dirty="0"/>
              <a:t>)</a:t>
            </a: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 </a:t>
            </a:r>
            <a:r>
              <a:rPr lang="en-GB" dirty="0" err="1" smtClean="0"/>
              <a:t>Odluka</a:t>
            </a:r>
            <a:r>
              <a:rPr lang="en-GB" dirty="0" smtClean="0"/>
              <a:t> o </a:t>
            </a:r>
            <a:r>
              <a:rPr lang="en-GB" dirty="0" err="1" smtClean="0"/>
              <a:t>obvezama</a:t>
            </a:r>
            <a:r>
              <a:rPr lang="en-GB" dirty="0" smtClean="0"/>
              <a:t>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YX</a:t>
            </a:r>
            <a:endParaRPr lang="hr-HR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novim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na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radnom mjestu 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domara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/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ložača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/školskoj 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majstora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 na 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neodređeno vrijeme u punom radnom vremenu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 (40 sati tjedno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)</a:t>
            </a:r>
            <a:endParaRPr lang="en-GB" sz="2000" b="1" u="sng" cap="none" dirty="0">
              <a:ln/>
              <a:solidFill>
                <a:schemeClr val="accent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130" y="102705"/>
            <a:ext cx="983779" cy="135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3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113" y="1614616"/>
            <a:ext cx="10127995" cy="4888986"/>
          </a:xfrm>
        </p:spPr>
        <p:txBody>
          <a:bodyPr>
            <a:normAutofit/>
          </a:bodyPr>
          <a:lstStyle/>
          <a:p>
            <a:pPr algn="just"/>
            <a:r>
              <a:rPr lang="hr-HR" b="1" dirty="0"/>
              <a:t>Škola ima 220 učenika i dva zaposlena stručna suradnika pedagoga </a:t>
            </a:r>
            <a:r>
              <a:rPr lang="hr-HR" dirty="0"/>
              <a:t>na neodređeno vrijeme u punom radnom vremenu </a:t>
            </a:r>
            <a:r>
              <a:rPr lang="hr-HR" b="1" dirty="0"/>
              <a:t>(40 sati) i knjižničara </a:t>
            </a:r>
            <a:r>
              <a:rPr lang="hr-HR" dirty="0"/>
              <a:t>na neodređeno vrijeme u punom radnom vremenu </a:t>
            </a:r>
            <a:r>
              <a:rPr lang="hr-HR" b="1" dirty="0"/>
              <a:t>(40 sati).</a:t>
            </a:r>
            <a:endParaRPr lang="hr-HR" dirty="0"/>
          </a:p>
          <a:p>
            <a:pPr algn="just"/>
            <a:r>
              <a:rPr lang="hr-HR" dirty="0"/>
              <a:t>Traži se suglasnost za zapošljavanje stručnog suradnika psihologa na neodređeno vrijeme u punom radnom vremenu (40 sati tjedno) sukladno članku 14. stavka 3. Državnoga pedagoškog standarda</a:t>
            </a:r>
            <a:r>
              <a:rPr lang="hr-HR" dirty="0" smtClean="0"/>
              <a:t>.</a:t>
            </a:r>
          </a:p>
          <a:p>
            <a:r>
              <a:rPr lang="hr-H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OBRAZLOŽENJE ______________________</a:t>
            </a:r>
            <a:endParaRPr lang="hr-H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hr-HR" b="1" dirty="0" smtClean="0"/>
              <a:t>Privitak </a:t>
            </a:r>
            <a:r>
              <a:rPr lang="hr-HR" dirty="0"/>
              <a:t>(preslike):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ugovori </a:t>
            </a:r>
            <a:r>
              <a:rPr lang="hr-HR" dirty="0"/>
              <a:t>o radu osoba zaposlenih na radnom stručnog suradnika knjižničara i stručnog suradnika pedagoga</a:t>
            </a:r>
            <a:r>
              <a:rPr lang="hr-HR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Odluk</a:t>
            </a:r>
            <a:r>
              <a:rPr lang="hr-HR" dirty="0" smtClean="0"/>
              <a:t>e</a:t>
            </a:r>
            <a:r>
              <a:rPr lang="en-GB" dirty="0" smtClean="0"/>
              <a:t> o </a:t>
            </a:r>
            <a:r>
              <a:rPr lang="hr-HR" dirty="0" smtClean="0"/>
              <a:t>tjednim radnim </a:t>
            </a:r>
            <a:r>
              <a:rPr lang="en-GB" dirty="0" err="1" smtClean="0"/>
              <a:t>obvezama</a:t>
            </a:r>
            <a:r>
              <a:rPr lang="en-GB" dirty="0" smtClean="0"/>
              <a:t>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stručnih suradnika/suradnica</a:t>
            </a:r>
          </a:p>
          <a:p>
            <a:pPr marL="342900" indent="-342900">
              <a:buFont typeface="+mj-lt"/>
              <a:buAutoNum type="arabicPeriod"/>
            </a:pP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hr-H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Napomena</a:t>
            </a:r>
            <a:r>
              <a:rPr lang="hr-HR" i="1" dirty="0" smtClean="0"/>
              <a:t>: Podatci </a:t>
            </a:r>
            <a:r>
              <a:rPr lang="hr-HR" i="1" dirty="0"/>
              <a:t>o </a:t>
            </a:r>
            <a:r>
              <a:rPr lang="hr-HR" i="1" dirty="0" smtClean="0"/>
              <a:t>zaposlenim osobama moraju odgovarati podatcima u </a:t>
            </a:r>
            <a:r>
              <a:rPr lang="hr-HR" i="1" dirty="0"/>
              <a:t>COP-u i e-matici).</a:t>
            </a:r>
          </a:p>
          <a:p>
            <a:pPr marL="0" indent="0">
              <a:buNone/>
            </a:pPr>
            <a:r>
              <a:rPr lang="hr-HR" i="1" dirty="0" smtClean="0"/>
              <a:t>		Ukupan </a:t>
            </a:r>
            <a:r>
              <a:rPr lang="hr-HR" i="1" dirty="0"/>
              <a:t>broj učenika u školi </a:t>
            </a:r>
            <a:r>
              <a:rPr lang="hr-HR" i="1" dirty="0" smtClean="0"/>
              <a:t>kao i učenika s TUR mora </a:t>
            </a:r>
            <a:r>
              <a:rPr lang="hr-HR" i="1" dirty="0" err="1" smtClean="0"/>
              <a:t>odgovarti</a:t>
            </a:r>
            <a:r>
              <a:rPr lang="hr-HR" i="1" dirty="0" smtClean="0"/>
              <a:t> </a:t>
            </a:r>
            <a:r>
              <a:rPr lang="hr-HR" i="1" dirty="0"/>
              <a:t>broju učenika </a:t>
            </a:r>
            <a:r>
              <a:rPr lang="hr-HR" i="1" dirty="0" smtClean="0"/>
              <a:t> </a:t>
            </a:r>
            <a:r>
              <a:rPr lang="hr-HR" i="1" dirty="0"/>
              <a:t>u </a:t>
            </a:r>
            <a:r>
              <a:rPr lang="hr-HR" i="1" dirty="0" err="1"/>
              <a:t>Šer</a:t>
            </a:r>
            <a:r>
              <a:rPr lang="hr-HR" i="1" dirty="0"/>
              <a:t>-u (e-matici).</a:t>
            </a:r>
            <a:endParaRPr lang="hr-HR" b="1" i="1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novim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na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radnom mjestu stručnoga suradnika/suradnice psihologa na 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neodređeno vrijeme u punom radnom vremenu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 (40 sati tjedno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)</a:t>
            </a:r>
            <a:endParaRPr lang="en-GB" sz="2000" b="1" u="sng" cap="none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72137" y="1835254"/>
            <a:ext cx="5194769" cy="557784"/>
          </a:xfrm>
        </p:spPr>
        <p:txBody>
          <a:bodyPr/>
          <a:lstStyle/>
          <a:p>
            <a:r>
              <a:rPr lang="hr-H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li zahtjev opravdan?</a:t>
            </a:r>
            <a:endParaRPr lang="hr-H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14691" y="2613676"/>
            <a:ext cx="9917781" cy="3883071"/>
          </a:xfrm>
        </p:spPr>
        <p:txBody>
          <a:bodyPr>
            <a:normAutofit/>
          </a:bodyPr>
          <a:lstStyle/>
          <a:p>
            <a:r>
              <a:rPr lang="hr-HR" dirty="0" smtClean="0"/>
              <a:t>čl. 14</a:t>
            </a:r>
            <a:r>
              <a:rPr lang="hr-HR" dirty="0"/>
              <a:t>. Standarda, </a:t>
            </a:r>
            <a:r>
              <a:rPr lang="hr-HR" b="1" dirty="0"/>
              <a:t>svaka redovita osnovna škola koja ima do 180 učenika </a:t>
            </a:r>
            <a:r>
              <a:rPr lang="hr-HR" dirty="0"/>
              <a:t>zapošljava 2 stručna suradnika od kojih jedan mora biti </a:t>
            </a:r>
            <a:r>
              <a:rPr lang="hr-HR" dirty="0" smtClean="0"/>
              <a:t>pedagog</a:t>
            </a:r>
          </a:p>
          <a:p>
            <a:r>
              <a:rPr lang="hr-HR" dirty="0" smtClean="0"/>
              <a:t>osnovna </a:t>
            </a:r>
            <a:r>
              <a:rPr lang="hr-HR" dirty="0"/>
              <a:t>škola koja ima </a:t>
            </a:r>
            <a:r>
              <a:rPr lang="hr-HR" b="1" dirty="0"/>
              <a:t>više od 180, a manje od 500 učenika zapošljava 3 stručna </a:t>
            </a:r>
            <a:r>
              <a:rPr lang="hr-HR" b="1" dirty="0" smtClean="0"/>
              <a:t>suradnika</a:t>
            </a:r>
            <a:endParaRPr lang="hr-HR" dirty="0" smtClean="0"/>
          </a:p>
          <a:p>
            <a:pPr marL="0" indent="0" algn="ctr">
              <a:buNone/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↓</a:t>
            </a:r>
            <a:endParaRPr lang="hr-H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r-HR" dirty="0" smtClean="0"/>
              <a:t>škola </a:t>
            </a:r>
            <a:r>
              <a:rPr lang="hr-HR" dirty="0"/>
              <a:t>ima pravo na stručnog suradnika, </a:t>
            </a:r>
            <a:r>
              <a:rPr lang="hr-HR" dirty="0" smtClean="0"/>
              <a:t>ali:</a:t>
            </a:r>
          </a:p>
          <a:p>
            <a:r>
              <a:rPr lang="hr-HR" dirty="0" smtClean="0"/>
              <a:t>treba li stručni suradnik </a:t>
            </a:r>
            <a:r>
              <a:rPr lang="hr-HR" dirty="0"/>
              <a:t>u  punom radnom </a:t>
            </a:r>
            <a:r>
              <a:rPr lang="hr-HR" dirty="0" smtClean="0"/>
              <a:t>vremenu</a:t>
            </a:r>
          </a:p>
          <a:p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Odluka o zabrani </a:t>
            </a:r>
            <a:r>
              <a:rPr lang="hr-HR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novog </a:t>
            </a:r>
            <a:r>
              <a:rPr lang="hr-HR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zapošljavanja službenika i namještenika u javnim službama</a:t>
            </a:r>
            <a:r>
              <a:rPr lang="en-GB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800" b="1" dirty="0"/>
              <a:t>(NN, </a:t>
            </a:r>
            <a:r>
              <a:rPr lang="en-GB" sz="1800" b="1" dirty="0" err="1"/>
              <a:t>broj</a:t>
            </a:r>
            <a:r>
              <a:rPr lang="en-GB" sz="1800" b="1" dirty="0"/>
              <a:t> 35/22)</a:t>
            </a:r>
            <a:endParaRPr lang="hr-HR" dirty="0" smtClean="0"/>
          </a:p>
          <a:p>
            <a:r>
              <a:rPr lang="hr-HR" i="1" dirty="0" smtClean="0"/>
              <a:t>sredstva u Državnom proračunu</a:t>
            </a:r>
            <a:endParaRPr lang="hr-H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</a:t>
            </a:r>
            <a:r>
              <a:rPr lang="en-GB" sz="2000" b="1" i="1" cap="none" dirty="0" err="1" smtClean="0">
                <a:ln/>
                <a:solidFill>
                  <a:schemeClr val="accent3"/>
                </a:solidFill>
              </a:rPr>
              <a:t>novim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na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radnom mjestu stručnoga suradnika/suradnice psihologa na 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neodređeno vrijeme u punom radnom vremenu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 (40 sati tjedno</a:t>
            </a:r>
            <a:r>
              <a:rPr lang="hr-HR" sz="2000" b="1" cap="none" dirty="0" smtClean="0">
                <a:ln/>
                <a:solidFill>
                  <a:schemeClr val="accent3"/>
                </a:solidFill>
              </a:rPr>
              <a:t>)</a:t>
            </a:r>
            <a:endParaRPr lang="en-GB" sz="2000" b="1" u="sng" cap="none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14691" y="1986884"/>
            <a:ext cx="10341732" cy="550833"/>
          </a:xfrm>
        </p:spPr>
        <p:txBody>
          <a:bodyPr/>
          <a:lstStyle/>
          <a:p>
            <a:pPr algn="just"/>
            <a:r>
              <a:rPr lang="hr-HR" dirty="0"/>
              <a:t>Suglasnost se podnosi za povećanje broja sati </a:t>
            </a:r>
            <a:r>
              <a:rPr lang="hr-HR" dirty="0" smtClean="0"/>
              <a:t>učitelja/nastavnike </a:t>
            </a:r>
            <a:r>
              <a:rPr lang="hr-H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sve nastavne predmete </a:t>
            </a:r>
            <a:r>
              <a:rPr lang="hr-HR" dirty="0"/>
              <a:t>koji </a:t>
            </a:r>
            <a:r>
              <a:rPr lang="hr-HR" dirty="0" smtClean="0"/>
              <a:t>će izvoditi nastavu u tom </a:t>
            </a:r>
            <a:r>
              <a:rPr lang="hr-HR" dirty="0" smtClean="0">
                <a:solidFill>
                  <a:srgbClr val="C00000"/>
                </a:solidFill>
              </a:rPr>
              <a:t>razrednom odjelu</a:t>
            </a:r>
            <a:r>
              <a:rPr lang="hr-HR" dirty="0" smtClean="0"/>
              <a:t> – sukladno </a:t>
            </a:r>
            <a:r>
              <a:rPr lang="hr-HR" i="1" dirty="0"/>
              <a:t>Nastavnom planu za osnovnu </a:t>
            </a:r>
            <a:r>
              <a:rPr lang="hr-HR" i="1" dirty="0" smtClean="0"/>
              <a:t>školu</a:t>
            </a:r>
            <a:r>
              <a:rPr lang="hr-HR" dirty="0" smtClean="0"/>
              <a:t> ili  Nastavni plan za </a:t>
            </a:r>
            <a:r>
              <a:rPr lang="hr-HR" dirty="0"/>
              <a:t>gimnazije (Narodne novine broj 69/19) ili </a:t>
            </a:r>
            <a:r>
              <a:rPr lang="hr-HR" dirty="0" err="1" smtClean="0"/>
              <a:t>kurikulumima</a:t>
            </a:r>
            <a:r>
              <a:rPr lang="hr-HR" dirty="0" smtClean="0"/>
              <a:t> strukovnih škola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716928" y="2971691"/>
            <a:ext cx="10433171" cy="102806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hr-HR" sz="2000" b="1" dirty="0"/>
              <a:t>S</a:t>
            </a:r>
            <a:r>
              <a:rPr lang="hr-HR" sz="2000" b="1" dirty="0" smtClean="0"/>
              <a:t>uglasnost </a:t>
            </a:r>
            <a:r>
              <a:rPr lang="hr-HR" sz="2000" b="1" dirty="0"/>
              <a:t>je potrebno podnijeti i u slučaju </a:t>
            </a:r>
            <a:r>
              <a:rPr lang="hr-HR" sz="2000" b="1" dirty="0" smtClean="0"/>
              <a:t>kada </a:t>
            </a:r>
            <a:r>
              <a:rPr lang="hr-HR" sz="2000" b="1" dirty="0"/>
              <a:t>će se </a:t>
            </a:r>
            <a:r>
              <a:rPr lang="hr-HR" sz="2000" b="1" dirty="0">
                <a:solidFill>
                  <a:srgbClr val="C00000"/>
                </a:solidFill>
              </a:rPr>
              <a:t>sati nastave rasporediti na </a:t>
            </a:r>
            <a:r>
              <a:rPr lang="hr-HR" sz="2000" b="1" dirty="0" smtClean="0">
                <a:solidFill>
                  <a:srgbClr val="C00000"/>
                </a:solidFill>
              </a:rPr>
              <a:t>učitelje/nastavnike </a:t>
            </a:r>
            <a:r>
              <a:rPr lang="hr-HR" sz="2000" b="1" dirty="0"/>
              <a:t>koji imaju zasnovan radni odnos u školi na neodređeno puno radno </a:t>
            </a:r>
            <a:r>
              <a:rPr lang="hr-HR" sz="2000" b="1" dirty="0" smtClean="0"/>
              <a:t>vrijeme.</a:t>
            </a:r>
            <a:endParaRPr lang="hr-HR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8706" y="782594"/>
            <a:ext cx="11029616" cy="832022"/>
          </a:xfrm>
          <a:prstGeom prst="rect">
            <a:avLst/>
          </a:prstGeom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povećanja opsega poslova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učitelja predmetne nastave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povećanja jednoga razrednog odjela V. razreda</a:t>
            </a:r>
            <a:endParaRPr lang="hr-HR" dirty="0">
              <a:solidFill>
                <a:srgbClr val="C00000"/>
              </a:solidFill>
            </a:endParaRPr>
          </a:p>
          <a:p>
            <a:pPr algn="ctr"/>
            <a:endParaRPr lang="en-GB" sz="2000" b="1" u="sng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Rezervirano mjesto sadržaja 3"/>
          <p:cNvSpPr>
            <a:spLocks noGrp="1"/>
          </p:cNvSpPr>
          <p:nvPr>
            <p:ph sz="half" idx="2"/>
          </p:nvPr>
        </p:nvSpPr>
        <p:spPr>
          <a:xfrm>
            <a:off x="697570" y="4150821"/>
            <a:ext cx="10433171" cy="9060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hr-HR" sz="2000" dirty="0" smtClean="0"/>
              <a:t>U </a:t>
            </a:r>
            <a:r>
              <a:rPr lang="hr-HR" sz="2000" dirty="0"/>
              <a:t>zahtjevu je </a:t>
            </a:r>
            <a:r>
              <a:rPr lang="hr-HR" sz="2000" b="1" dirty="0">
                <a:solidFill>
                  <a:srgbClr val="C00000"/>
                </a:solidFill>
              </a:rPr>
              <a:t>potrebno navesti svaki nastavni predmet </a:t>
            </a: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koji se podnosi zahtjev s tjednim </a:t>
            </a:r>
            <a:r>
              <a:rPr lang="hr-HR" sz="2000" dirty="0"/>
              <a:t>brojem </a:t>
            </a:r>
            <a:r>
              <a:rPr lang="hr-HR" sz="2000" dirty="0" smtClean="0"/>
              <a:t>sati.</a:t>
            </a:r>
            <a:endParaRPr lang="hr-HR" sz="2000" dirty="0"/>
          </a:p>
        </p:txBody>
      </p:sp>
      <p:sp>
        <p:nvSpPr>
          <p:cNvPr id="6" name="Rezervirano mjesto sadržaja 3"/>
          <p:cNvSpPr>
            <a:spLocks noGrp="1"/>
          </p:cNvSpPr>
          <p:nvPr>
            <p:ph sz="half" idx="2"/>
          </p:nvPr>
        </p:nvSpPr>
        <p:spPr>
          <a:xfrm>
            <a:off x="716928" y="5207970"/>
            <a:ext cx="10433171" cy="109113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hr-HR" sz="2000" dirty="0" smtClean="0"/>
              <a:t>U dijelu škola </a:t>
            </a:r>
            <a:r>
              <a:rPr lang="hr-H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neće biti potrebe za novim zapošljavanjem</a:t>
            </a:r>
            <a:r>
              <a:rPr lang="hr-HR" sz="2000" dirty="0"/>
              <a:t>, već se </a:t>
            </a:r>
            <a:r>
              <a:rPr lang="hr-H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sati nastave mogu rasporediti na </a:t>
            </a:r>
            <a:r>
              <a:rPr lang="hr-H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učitelje/nastavnike</a:t>
            </a:r>
            <a:r>
              <a:rPr lang="hr-HR" sz="2000" dirty="0" smtClean="0"/>
              <a:t> </a:t>
            </a:r>
            <a:r>
              <a:rPr lang="hr-HR" sz="2000" dirty="0"/>
              <a:t>koji već imaju ugovor o radu i to najčešće u punom radnom vremenu</a:t>
            </a:r>
            <a:r>
              <a:rPr lang="hr-HR" sz="2000" dirty="0" smtClean="0"/>
              <a:t>.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50124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Rezervirano mjesto sadržaja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12388423"/>
              </p:ext>
            </p:extLst>
          </p:nvPr>
        </p:nvGraphicFramePr>
        <p:xfrm>
          <a:off x="819041" y="1047927"/>
          <a:ext cx="8532778" cy="5388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345">
                  <a:extLst>
                    <a:ext uri="{9D8B030D-6E8A-4147-A177-3AD203B41FA5}">
                      <a16:colId xmlns:a16="http://schemas.microsoft.com/office/drawing/2014/main" val="555132437"/>
                    </a:ext>
                  </a:extLst>
                </a:gridCol>
                <a:gridCol w="1126064">
                  <a:extLst>
                    <a:ext uri="{9D8B030D-6E8A-4147-A177-3AD203B41FA5}">
                      <a16:colId xmlns:a16="http://schemas.microsoft.com/office/drawing/2014/main" val="4231298089"/>
                    </a:ext>
                  </a:extLst>
                </a:gridCol>
                <a:gridCol w="979660">
                  <a:extLst>
                    <a:ext uri="{9D8B030D-6E8A-4147-A177-3AD203B41FA5}">
                      <a16:colId xmlns:a16="http://schemas.microsoft.com/office/drawing/2014/main" val="284725684"/>
                    </a:ext>
                  </a:extLst>
                </a:gridCol>
                <a:gridCol w="1307524">
                  <a:extLst>
                    <a:ext uri="{9D8B030D-6E8A-4147-A177-3AD203B41FA5}">
                      <a16:colId xmlns:a16="http://schemas.microsoft.com/office/drawing/2014/main" val="3358823505"/>
                    </a:ext>
                  </a:extLst>
                </a:gridCol>
                <a:gridCol w="762395">
                  <a:extLst>
                    <a:ext uri="{9D8B030D-6E8A-4147-A177-3AD203B41FA5}">
                      <a16:colId xmlns:a16="http://schemas.microsoft.com/office/drawing/2014/main" val="3406875794"/>
                    </a:ext>
                  </a:extLst>
                </a:gridCol>
                <a:gridCol w="635327">
                  <a:extLst>
                    <a:ext uri="{9D8B030D-6E8A-4147-A177-3AD203B41FA5}">
                      <a16:colId xmlns:a16="http://schemas.microsoft.com/office/drawing/2014/main" val="332741888"/>
                    </a:ext>
                  </a:extLst>
                </a:gridCol>
                <a:gridCol w="889463">
                  <a:extLst>
                    <a:ext uri="{9D8B030D-6E8A-4147-A177-3AD203B41FA5}">
                      <a16:colId xmlns:a16="http://schemas.microsoft.com/office/drawing/2014/main" val="366512598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PREDMETNI KURIKULUMI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solidFill>
                            <a:schemeClr val="bg1"/>
                          </a:solidFill>
                          <a:effectLst/>
                        </a:rPr>
                        <a:t>BROJ </a:t>
                      </a:r>
                      <a:r>
                        <a:rPr lang="hr-HR" sz="1800" dirty="0">
                          <a:solidFill>
                            <a:schemeClr val="bg1"/>
                          </a:solidFill>
                          <a:effectLst/>
                        </a:rPr>
                        <a:t>SATI PO PREDMETIMA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333953"/>
                  </a:ext>
                </a:extLst>
              </a:tr>
              <a:tr h="25769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V.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VI.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VII.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VIII.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545488"/>
                  </a:ext>
                </a:extLst>
              </a:tr>
              <a:tr h="17506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God.</a:t>
                      </a:r>
                      <a:endParaRPr lang="hr-H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Tjedno</a:t>
                      </a:r>
                      <a:endParaRPr lang="hr-HR" sz="1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marR="0" lvl="0" indent="-226695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God.</a:t>
                      </a:r>
                      <a:endParaRPr kumimoji="0" lang="hr-H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3390" marR="0" lvl="0" indent="-226695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God.</a:t>
                      </a:r>
                      <a:endParaRPr kumimoji="0" lang="hr-H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marR="0" lvl="0" indent="-226695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God.</a:t>
                      </a:r>
                      <a:endParaRPr kumimoji="0" lang="hr-H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629872"/>
                  </a:ext>
                </a:extLst>
              </a:tr>
              <a:tr h="17506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Hrvatski jezik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175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175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140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140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3414306908"/>
                  </a:ext>
                </a:extLst>
              </a:tr>
              <a:tr h="444963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Strani jezik (prvi)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208233272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Likovna kultura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2792396660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Glazbena kultura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4160034884"/>
                  </a:ext>
                </a:extLst>
              </a:tr>
              <a:tr h="231374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Matematika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</a:rPr>
                        <a:t>140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4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140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140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</a:rPr>
                        <a:t>140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1723456192"/>
                  </a:ext>
                </a:extLst>
              </a:tr>
              <a:tr h="17506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Priroda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52,5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1,5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4129971501"/>
                  </a:ext>
                </a:extLst>
              </a:tr>
              <a:tr h="322555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Geografija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52,5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1,5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2949673014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Povijest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4229385354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Tehnička kultura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35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4217429717"/>
                  </a:ext>
                </a:extLst>
              </a:tr>
              <a:tr h="17506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Informatika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3481683531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TZK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1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extLst>
                  <a:ext uri="{0D108BD9-81ED-4DB2-BD59-A6C34878D82A}">
                    <a16:rowId xmlns:a16="http://schemas.microsoft.com/office/drawing/2014/main" val="3270562577"/>
                  </a:ext>
                </a:extLst>
              </a:tr>
              <a:tr h="175062">
                <a:tc gridSpan="7"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IZBORNI PREDMETI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644421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Vjeronauk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</a:rPr>
                        <a:t>7</a:t>
                      </a:r>
                      <a:r>
                        <a:rPr lang="en-GB" sz="1800" dirty="0" smtClean="0">
                          <a:effectLst/>
                        </a:rPr>
                        <a:t>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304020"/>
                  </a:ext>
                </a:extLst>
              </a:tr>
              <a:tr h="296642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Informatika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</a:rPr>
                        <a:t>7</a:t>
                      </a:r>
                      <a:r>
                        <a:rPr lang="en-GB" sz="1800" dirty="0" smtClean="0">
                          <a:effectLst/>
                        </a:rPr>
                        <a:t>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745865"/>
                  </a:ext>
                </a:extLst>
              </a:tr>
              <a:tr h="350125">
                <a:tc>
                  <a:txBody>
                    <a:bodyPr/>
                    <a:lstStyle/>
                    <a:p>
                      <a:pPr marL="453390" indent="-2266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Drugi strani jezik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endParaRPr lang="hr-HR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70</a:t>
                      </a:r>
                      <a:endParaRPr lang="hr-HR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gridSpan="2">
                  <a:txBody>
                    <a:bodyPr/>
                    <a:lstStyle/>
                    <a:p>
                      <a:pPr marL="453390" indent="-226695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</a:t>
                      </a:r>
                      <a:endParaRPr lang="hr-HR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1833" marR="21833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678343"/>
                  </a:ext>
                </a:extLst>
              </a:tr>
            </a:tbl>
          </a:graphicData>
        </a:graphic>
      </p:graphicFrame>
      <p:sp>
        <p:nvSpPr>
          <p:cNvPr id="8" name="Pravokutnik 7"/>
          <p:cNvSpPr/>
          <p:nvPr/>
        </p:nvSpPr>
        <p:spPr>
          <a:xfrm>
            <a:off x="4804758" y="1612669"/>
            <a:ext cx="922712" cy="475488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rgbClr val="C00000"/>
              </a:solidFill>
            </a:endParaRPr>
          </a:p>
        </p:txBody>
      </p:sp>
      <p:sp>
        <p:nvSpPr>
          <p:cNvPr id="9" name="Zaobljeni pravokutni oblačić 8"/>
          <p:cNvSpPr/>
          <p:nvPr/>
        </p:nvSpPr>
        <p:spPr>
          <a:xfrm>
            <a:off x="8079971" y="2133235"/>
            <a:ext cx="3416531" cy="2214321"/>
          </a:xfrm>
          <a:prstGeom prst="wedgeRoundRectCallout">
            <a:avLst>
              <a:gd name="adj1" fmla="val -120572"/>
              <a:gd name="adj2" fmla="val 25412"/>
              <a:gd name="adj3" fmla="val 16667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3390" indent="-226695" algn="ctr">
              <a:spcBef>
                <a:spcPts val="600"/>
              </a:spcBef>
              <a:spcAft>
                <a:spcPts val="0"/>
              </a:spcAft>
            </a:pPr>
            <a:r>
              <a:rPr lang="hr-HR" sz="2400" dirty="0" smtClean="0">
                <a:solidFill>
                  <a:schemeClr val="bg1"/>
                </a:solidFill>
                <a:latin typeface="Franklin Gothic Book" panose="020B0503020102020204" pitchFamily="34" charset="0"/>
                <a:ea typeface="Times New Roman" panose="02020603050405020304" pitchFamily="18" charset="0"/>
              </a:rPr>
              <a:t>Zahtjev se podnosi za sve nastavne predmete određenoga razreda</a:t>
            </a:r>
            <a:endParaRPr lang="hr-HR" sz="2400" dirty="0">
              <a:solidFill>
                <a:schemeClr val="bg1"/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57694" y="105281"/>
            <a:ext cx="11646131" cy="643156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povećanja opsega poslova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učitelja predmetne nastave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povećanja jednoga razrednog odjela V. razreda</a:t>
            </a:r>
            <a:endParaRPr lang="hr-H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44486" y="1800210"/>
            <a:ext cx="5194766" cy="2028333"/>
          </a:xfrm>
        </p:spPr>
        <p:txBody>
          <a:bodyPr>
            <a:noAutofit/>
          </a:bodyPr>
          <a:lstStyle/>
          <a:p>
            <a:pPr algn="just"/>
            <a:r>
              <a:rPr lang="hr-HR" sz="2000" dirty="0">
                <a:solidFill>
                  <a:schemeClr val="tx1"/>
                </a:solidFill>
              </a:rPr>
              <a:t>prije izrade zaduženja i postupka novoga zapošljavanja </a:t>
            </a:r>
            <a:r>
              <a:rPr lang="hr-HR" sz="2000" dirty="0" smtClean="0">
                <a:solidFill>
                  <a:schemeClr val="tx1"/>
                </a:solidFill>
              </a:rPr>
              <a:t>treba</a:t>
            </a:r>
          </a:p>
          <a:p>
            <a:pPr algn="just"/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b="1" dirty="0">
                <a:solidFill>
                  <a:schemeClr val="tx1"/>
                </a:solidFill>
              </a:rPr>
              <a:t>provjeriti  koliko je sati nastave potrebno </a:t>
            </a:r>
            <a:r>
              <a:rPr lang="hr-HR" sz="2000" dirty="0">
                <a:solidFill>
                  <a:schemeClr val="tx1"/>
                </a:solidFill>
              </a:rPr>
              <a:t>za izvođenje nastave svakog nastavnog predmeta računajući i sate do kojih dolazi zbog povećanja npr. jednog razrednog odjela V. razreda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10967" y="4563660"/>
            <a:ext cx="5530562" cy="180389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zbrojiti potrebne </a:t>
            </a:r>
            <a:r>
              <a:rPr lang="hr-HR" sz="2000" dirty="0">
                <a:solidFill>
                  <a:schemeClr val="tx1"/>
                </a:solidFill>
              </a:rPr>
              <a:t>sati nastave za svaki nastavni </a:t>
            </a:r>
            <a:r>
              <a:rPr lang="hr-HR" sz="2000" dirty="0" smtClean="0">
                <a:solidFill>
                  <a:schemeClr val="tx1"/>
                </a:solidFill>
              </a:rPr>
              <a:t>predmet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 voditi računa o potrebi zaduženja poslovima razrednika  - dva </a:t>
            </a:r>
            <a:r>
              <a:rPr lang="hr-HR" sz="2000" dirty="0">
                <a:solidFill>
                  <a:schemeClr val="tx1"/>
                </a:solidFill>
              </a:rPr>
              <a:t>(2) sata neposrednog-odgojno-obrazovnog </a:t>
            </a:r>
            <a:r>
              <a:rPr lang="hr-HR" sz="2000" dirty="0" smtClean="0">
                <a:solidFill>
                  <a:schemeClr val="tx1"/>
                </a:solidFill>
              </a:rPr>
              <a:t>rada</a:t>
            </a: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7694" y="803258"/>
            <a:ext cx="11646131" cy="643156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povećanja opsega poslova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učitelja/nastavnika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povećanja jednoga razrednog odjela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8" name="Rezervirano mjesto sadržaja 5"/>
          <p:cNvSpPr txBox="1">
            <a:spLocks/>
          </p:cNvSpPr>
          <p:nvPr/>
        </p:nvSpPr>
        <p:spPr>
          <a:xfrm>
            <a:off x="6179098" y="2170320"/>
            <a:ext cx="5194771" cy="12563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000" dirty="0" smtClean="0"/>
              <a:t>ako </a:t>
            </a:r>
            <a:r>
              <a:rPr lang="hr-HR" sz="2000" dirty="0"/>
              <a:t>nastavu istog nastavnog predmeta izvode dva ili više </a:t>
            </a:r>
            <a:r>
              <a:rPr lang="hr-HR" sz="2000" dirty="0" smtClean="0"/>
              <a:t>učitelja/nastavnika najprije je potrebno razmotriti mogućnost raspodjele zaduženja</a:t>
            </a:r>
            <a:endParaRPr lang="hr-HR" sz="2000" dirty="0">
              <a:solidFill>
                <a:schemeClr val="tx1"/>
              </a:solidFill>
            </a:endParaRPr>
          </a:p>
        </p:txBody>
      </p:sp>
      <p:grpSp>
        <p:nvGrpSpPr>
          <p:cNvPr id="17" name="Grupa 16"/>
          <p:cNvGrpSpPr/>
          <p:nvPr/>
        </p:nvGrpSpPr>
        <p:grpSpPr>
          <a:xfrm>
            <a:off x="6530473" y="4339373"/>
            <a:ext cx="5373352" cy="1619733"/>
            <a:chOff x="6491430" y="4185985"/>
            <a:chExt cx="5373352" cy="1619733"/>
          </a:xfrm>
        </p:grpSpPr>
        <p:pic>
          <p:nvPicPr>
            <p:cNvPr id="9" name="Slika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752474" y="3693409"/>
              <a:ext cx="1585780" cy="2638837"/>
            </a:xfrm>
            <a:prstGeom prst="rect">
              <a:avLst/>
            </a:prstGeom>
          </p:spPr>
        </p:pic>
        <p:pic>
          <p:nvPicPr>
            <p:cNvPr id="10" name="Slika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017959" y="3659456"/>
              <a:ext cx="1585780" cy="2638837"/>
            </a:xfrm>
            <a:prstGeom prst="rect">
              <a:avLst/>
            </a:prstGeom>
          </p:spPr>
        </p:pic>
        <p:sp>
          <p:nvSpPr>
            <p:cNvPr id="11" name="TekstniOkvir 10"/>
            <p:cNvSpPr txBox="1"/>
            <p:nvPr/>
          </p:nvSpPr>
          <p:spPr>
            <a:xfrm>
              <a:off x="6587108" y="4239008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endPara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kstniOkvir 11"/>
            <p:cNvSpPr txBox="1"/>
            <p:nvPr/>
          </p:nvSpPr>
          <p:spPr>
            <a:xfrm>
              <a:off x="8436333" y="4659659"/>
              <a:ext cx="6022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</a:t>
              </a:r>
              <a:endPara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kstniOkvir 13"/>
            <p:cNvSpPr txBox="1"/>
            <p:nvPr/>
          </p:nvSpPr>
          <p:spPr>
            <a:xfrm>
              <a:off x="11104625" y="512847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endPara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Strelica udesno 14"/>
            <p:cNvSpPr/>
            <p:nvPr/>
          </p:nvSpPr>
          <p:spPr>
            <a:xfrm>
              <a:off x="8990214" y="4755140"/>
              <a:ext cx="689956" cy="332258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rgbClr val="FF6600"/>
                </a:solidFill>
              </a:endParaRPr>
            </a:p>
          </p:txBody>
        </p:sp>
        <p:sp>
          <p:nvSpPr>
            <p:cNvPr id="16" name="Elipsa 15"/>
            <p:cNvSpPr/>
            <p:nvPr/>
          </p:nvSpPr>
          <p:spPr>
            <a:xfrm>
              <a:off x="9335192" y="4239008"/>
              <a:ext cx="648523" cy="586262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8" name="TekstniOkvir 17"/>
          <p:cNvSpPr txBox="1"/>
          <p:nvPr/>
        </p:nvSpPr>
        <p:spPr>
          <a:xfrm>
            <a:off x="9374235" y="4388852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hr-H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00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PRESTANAK UGOVORA O RADU ZAPOSLENIKA NE MORA ZNAČITI I NOVO ZAPOŠLJAVANJE!</a:t>
            </a:r>
            <a:endParaRPr lang="hr-HR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30288" y="2052841"/>
            <a:ext cx="5194770" cy="553373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PRIJE ZAPOŠLJAVANJA POTREBNO JE: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23908" y="2637703"/>
            <a:ext cx="9128763" cy="888067"/>
          </a:xfrm>
        </p:spPr>
        <p:txBody>
          <a:bodyPr>
            <a:normAutofit/>
          </a:bodyPr>
          <a:lstStyle/>
          <a:p>
            <a:r>
              <a:rPr lang="hr-H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razmotriti </a:t>
            </a: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mogućnost raspoređivanja poslova na druge  </a:t>
            </a:r>
            <a:r>
              <a:rPr lang="hr-H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zaposlenike</a:t>
            </a: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810897" y="3388383"/>
            <a:ext cx="329514" cy="337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467221" y="5038657"/>
            <a:ext cx="5194771" cy="888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započeti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postupak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novoga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zapošljavanja</a:t>
            </a:r>
            <a:endParaRPr lang="hr-H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2647227" y="3923441"/>
            <a:ext cx="5194770" cy="5533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AKO POSTOJI POTREBA</a:t>
            </a:r>
            <a:endParaRPr lang="hr-H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899850" y="4546233"/>
            <a:ext cx="329514" cy="337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0519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7694" y="803258"/>
            <a:ext cx="11646131" cy="643156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povećanja opsega poslova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učitelja predmetne nastave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povećanja jednoga razrednog odjela V. razreda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8" name="Rezervirano mjesto sadržaja 5"/>
          <p:cNvSpPr txBox="1">
            <a:spLocks/>
          </p:cNvSpPr>
          <p:nvPr/>
        </p:nvSpPr>
        <p:spPr>
          <a:xfrm>
            <a:off x="78107" y="1794885"/>
            <a:ext cx="11033358" cy="6865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1800" dirty="0" smtClean="0"/>
              <a:t>Preraspodjela zaduženja može biti i kod jednog učitelja/</a:t>
            </a:r>
            <a:r>
              <a:rPr lang="hr-HR" sz="1800" dirty="0" err="1" smtClean="0"/>
              <a:t>ice</a:t>
            </a:r>
            <a:r>
              <a:rPr lang="hr-HR" sz="1800" dirty="0"/>
              <a:t> </a:t>
            </a:r>
            <a:r>
              <a:rPr lang="hr-HR" sz="1800" dirty="0" smtClean="0"/>
              <a:t>zaposlenog na neodređeno puno radno vrijeme pri čemu se ne mijenja ugovor o radu</a:t>
            </a:r>
            <a:endParaRPr lang="hr-HR" sz="1800" dirty="0">
              <a:solidFill>
                <a:schemeClr val="tx1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843648" y="3036790"/>
            <a:ext cx="4080376" cy="3430788"/>
            <a:chOff x="843648" y="3036790"/>
            <a:chExt cx="4080376" cy="3430788"/>
          </a:xfrm>
        </p:grpSpPr>
        <p:pic>
          <p:nvPicPr>
            <p:cNvPr id="4" name="Slika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42" name="TekstniOkvir 41"/>
            <p:cNvSpPr txBox="1"/>
            <p:nvPr/>
          </p:nvSpPr>
          <p:spPr>
            <a:xfrm>
              <a:off x="2429434" y="4459796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22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kstniOkvir 42"/>
            <p:cNvSpPr txBox="1"/>
            <p:nvPr/>
          </p:nvSpPr>
          <p:spPr>
            <a:xfrm>
              <a:off x="1389529" y="3751751"/>
              <a:ext cx="7199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>
                  <a:solidFill>
                    <a:srgbClr val="FF0000"/>
                  </a:solidFill>
                </a:rPr>
                <a:t>16</a:t>
              </a:r>
              <a:endParaRPr lang="hr-HR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44" name="TekstniOkvir 43"/>
            <p:cNvSpPr txBox="1"/>
            <p:nvPr/>
          </p:nvSpPr>
          <p:spPr>
            <a:xfrm>
              <a:off x="3735272" y="3805975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/>
                <a:t>3</a:t>
              </a:r>
              <a:endParaRPr lang="hr-HR" sz="3200" b="1" dirty="0"/>
            </a:p>
          </p:txBody>
        </p:sp>
        <p:sp>
          <p:nvSpPr>
            <p:cNvPr id="45" name="TekstniOkvir 44"/>
            <p:cNvSpPr txBox="1"/>
            <p:nvPr/>
          </p:nvSpPr>
          <p:spPr>
            <a:xfrm>
              <a:off x="3760150" y="5320574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3</a:t>
              </a:r>
              <a:endParaRPr lang="hr-HR" sz="3200" dirty="0"/>
            </a:p>
          </p:txBody>
        </p:sp>
        <p:sp>
          <p:nvSpPr>
            <p:cNvPr id="5" name="Pravokutnik 4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9" name="TekstniOkvir 8"/>
          <p:cNvSpPr txBox="1"/>
          <p:nvPr/>
        </p:nvSpPr>
        <p:spPr>
          <a:xfrm>
            <a:off x="975384" y="3410365"/>
            <a:ext cx="2043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Redovita nastava</a:t>
            </a: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kstniOkvir 45"/>
          <p:cNvSpPr txBox="1"/>
          <p:nvPr/>
        </p:nvSpPr>
        <p:spPr>
          <a:xfrm>
            <a:off x="3169411" y="340587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e-matica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TekstniOkvir 46"/>
          <p:cNvSpPr txBox="1"/>
          <p:nvPr/>
        </p:nvSpPr>
        <p:spPr>
          <a:xfrm>
            <a:off x="3018444" y="5612961"/>
            <a:ext cx="628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DOD</a:t>
            </a:r>
          </a:p>
          <a:p>
            <a:r>
              <a:rPr lang="hr-HR" b="1" dirty="0" smtClean="0"/>
              <a:t>DOP</a:t>
            </a:r>
            <a:endParaRPr lang="hr-HR" b="1" dirty="0"/>
          </a:p>
        </p:txBody>
      </p:sp>
      <p:grpSp>
        <p:nvGrpSpPr>
          <p:cNvPr id="48" name="Grupa 47"/>
          <p:cNvGrpSpPr/>
          <p:nvPr/>
        </p:nvGrpSpPr>
        <p:grpSpPr>
          <a:xfrm>
            <a:off x="5594786" y="3206544"/>
            <a:ext cx="4080376" cy="3430788"/>
            <a:chOff x="843648" y="3036790"/>
            <a:chExt cx="4080376" cy="3430788"/>
          </a:xfrm>
        </p:grpSpPr>
        <p:pic>
          <p:nvPicPr>
            <p:cNvPr id="49" name="Slika 4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50" name="TekstniOkvir 49"/>
            <p:cNvSpPr txBox="1"/>
            <p:nvPr/>
          </p:nvSpPr>
          <p:spPr>
            <a:xfrm>
              <a:off x="2429434" y="4459796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22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1" name="TekstniOkvir 50"/>
            <p:cNvSpPr txBox="1"/>
            <p:nvPr/>
          </p:nvSpPr>
          <p:spPr>
            <a:xfrm>
              <a:off x="1389529" y="3751751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>
                  <a:solidFill>
                    <a:srgbClr val="FF0000"/>
                  </a:solidFill>
                </a:rPr>
                <a:t>20</a:t>
              </a:r>
              <a:endParaRPr lang="hr-HR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52" name="TekstniOkvir 51"/>
            <p:cNvSpPr txBox="1"/>
            <p:nvPr/>
          </p:nvSpPr>
          <p:spPr>
            <a:xfrm>
              <a:off x="3664900" y="3751751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0</a:t>
              </a:r>
              <a:endParaRPr lang="hr-HR" sz="3200" dirty="0"/>
            </a:p>
          </p:txBody>
        </p:sp>
        <p:sp>
          <p:nvSpPr>
            <p:cNvPr id="53" name="TekstniOkvir 52"/>
            <p:cNvSpPr txBox="1"/>
            <p:nvPr/>
          </p:nvSpPr>
          <p:spPr>
            <a:xfrm>
              <a:off x="3760150" y="5320574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2</a:t>
              </a:r>
              <a:endParaRPr lang="hr-HR" sz="3200" dirty="0"/>
            </a:p>
          </p:txBody>
        </p:sp>
        <p:sp>
          <p:nvSpPr>
            <p:cNvPr id="54" name="Pravokutnik 53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0" name="Elipsa 9"/>
          <p:cNvSpPr/>
          <p:nvPr/>
        </p:nvSpPr>
        <p:spPr>
          <a:xfrm>
            <a:off x="6084171" y="3820942"/>
            <a:ext cx="856575" cy="842980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5" name="Elipsa 54"/>
          <p:cNvSpPr/>
          <p:nvPr/>
        </p:nvSpPr>
        <p:spPr>
          <a:xfrm>
            <a:off x="8170677" y="3728880"/>
            <a:ext cx="856575" cy="842980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6" name="Elipsa 55"/>
          <p:cNvSpPr/>
          <p:nvPr/>
        </p:nvSpPr>
        <p:spPr>
          <a:xfrm>
            <a:off x="8295558" y="5299511"/>
            <a:ext cx="856575" cy="842980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7" name="TekstniOkvir 56"/>
          <p:cNvSpPr txBox="1"/>
          <p:nvPr/>
        </p:nvSpPr>
        <p:spPr>
          <a:xfrm>
            <a:off x="5696986" y="3405873"/>
            <a:ext cx="2043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Redovita nastava</a:t>
            </a:r>
            <a:endParaRPr lang="hr-H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Rezervirano mjesto sadržaja 5"/>
          <p:cNvSpPr txBox="1">
            <a:spLocks/>
          </p:cNvSpPr>
          <p:nvPr/>
        </p:nvSpPr>
        <p:spPr>
          <a:xfrm>
            <a:off x="3018444" y="2712524"/>
            <a:ext cx="4037246" cy="40358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UČITELJ/ICA MATEMATIKE</a:t>
            </a:r>
            <a:endParaRPr lang="hr-HR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kstniOkvir 58"/>
          <p:cNvSpPr txBox="1"/>
          <p:nvPr/>
        </p:nvSpPr>
        <p:spPr>
          <a:xfrm>
            <a:off x="7735225" y="5819325"/>
            <a:ext cx="628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DOD</a:t>
            </a:r>
          </a:p>
          <a:p>
            <a:r>
              <a:rPr lang="hr-HR" b="1" dirty="0" smtClean="0"/>
              <a:t>DOP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34246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46" grpId="0"/>
      <p:bldP spid="47" grpId="0"/>
      <p:bldP spid="10" grpId="0" animBg="1"/>
      <p:bldP spid="55" grpId="0" animBg="1"/>
      <p:bldP spid="56" grpId="0" animBg="1"/>
      <p:bldP spid="57" grpId="0"/>
      <p:bldP spid="58" grpId="0" animBg="1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57694" y="803258"/>
            <a:ext cx="11646131" cy="643156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Zahtjev za zapošljavanje</a:t>
            </a:r>
            <a:r>
              <a:rPr lang="en-GB" sz="2000" b="1" i="1" cap="none" dirty="0" smtClean="0">
                <a:ln/>
                <a:solidFill>
                  <a:schemeClr val="accent3"/>
                </a:solidFill>
              </a:rPr>
              <a:t>m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povećanja opsega poslova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učitelja predmetne nastave </a:t>
            </a:r>
            <a:r>
              <a:rPr lang="hr-HR" sz="2000" b="1" i="1" cap="none" dirty="0" smtClean="0">
                <a:ln/>
                <a:solidFill>
                  <a:schemeClr val="accent3"/>
                </a:solidFill>
              </a:rPr>
              <a:t>zbog </a:t>
            </a:r>
            <a:r>
              <a:rPr lang="hr-HR" sz="2000" b="1" i="1" cap="none" dirty="0" smtClean="0">
                <a:ln/>
                <a:solidFill>
                  <a:srgbClr val="C00000"/>
                </a:solidFill>
              </a:rPr>
              <a:t>povećanja jednoga razrednog odjela V. razreda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8" name="Rezervirano mjesto sadržaja 5"/>
          <p:cNvSpPr txBox="1">
            <a:spLocks/>
          </p:cNvSpPr>
          <p:nvPr/>
        </p:nvSpPr>
        <p:spPr>
          <a:xfrm>
            <a:off x="378713" y="1954307"/>
            <a:ext cx="5194771" cy="2720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000" dirty="0" smtClean="0"/>
              <a:t>u </a:t>
            </a:r>
            <a:r>
              <a:rPr lang="hr-HR" sz="2000" dirty="0"/>
              <a:t>školi </a:t>
            </a:r>
            <a:r>
              <a:rPr lang="hr-HR" sz="2000" dirty="0" smtClean="0"/>
              <a:t>je zaposlena </a:t>
            </a:r>
            <a:r>
              <a:rPr lang="hr-HR" sz="2000" dirty="0"/>
              <a:t>osoba koja  ima ugovor o </a:t>
            </a:r>
            <a:r>
              <a:rPr lang="hr-HR" sz="2000" dirty="0" smtClean="0"/>
              <a:t>radu na </a:t>
            </a:r>
            <a:r>
              <a:rPr lang="hr-HR" sz="2000" dirty="0"/>
              <a:t>neodređeno vrijeme u punom radnom </a:t>
            </a:r>
            <a:r>
              <a:rPr lang="hr-HR" sz="2000" dirty="0" smtClean="0"/>
              <a:t>vremenu, s odgovarajućom kvalifikacijom, a ne izvodi nastavu tog predmeta te može biti zadužena izvođenjem nastave za koju postoji potreba, tada se i nju može zadužiti za izvođenjem nastave</a:t>
            </a:r>
            <a:endParaRPr lang="hr-HR" sz="2000" dirty="0">
              <a:solidFill>
                <a:schemeClr val="tx1"/>
              </a:solidFill>
            </a:endParaRPr>
          </a:p>
        </p:txBody>
      </p:sp>
      <p:sp>
        <p:nvSpPr>
          <p:cNvPr id="19" name="TekstniOkvir 18"/>
          <p:cNvSpPr txBox="1"/>
          <p:nvPr/>
        </p:nvSpPr>
        <p:spPr>
          <a:xfrm>
            <a:off x="7046258" y="3090681"/>
            <a:ext cx="659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smtClean="0">
                <a:solidFill>
                  <a:schemeClr val="bg1"/>
                </a:solidFill>
              </a:rPr>
              <a:t>15</a:t>
            </a:r>
            <a:endParaRPr lang="hr-HR" sz="3200" dirty="0">
              <a:solidFill>
                <a:schemeClr val="bg1"/>
              </a:solidFill>
            </a:endParaRPr>
          </a:p>
        </p:txBody>
      </p:sp>
      <p:sp>
        <p:nvSpPr>
          <p:cNvPr id="21" name="TekstniOkvir 20"/>
          <p:cNvSpPr txBox="1"/>
          <p:nvPr/>
        </p:nvSpPr>
        <p:spPr>
          <a:xfrm>
            <a:off x="6866964" y="2582789"/>
            <a:ext cx="1277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solidFill>
                  <a:schemeClr val="bg1"/>
                </a:solidFill>
              </a:rPr>
              <a:t>Engleski j.</a:t>
            </a:r>
            <a:endParaRPr lang="hr-HR" sz="2000" dirty="0">
              <a:solidFill>
                <a:schemeClr val="bg1"/>
              </a:solidFill>
            </a:endParaRPr>
          </a:p>
        </p:txBody>
      </p:sp>
      <p:sp>
        <p:nvSpPr>
          <p:cNvPr id="22" name="TekstniOkvir 21"/>
          <p:cNvSpPr txBox="1"/>
          <p:nvPr/>
        </p:nvSpPr>
        <p:spPr>
          <a:xfrm>
            <a:off x="9241683" y="2636680"/>
            <a:ext cx="1262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solidFill>
                  <a:schemeClr val="bg1"/>
                </a:solidFill>
              </a:rPr>
              <a:t>Hrvatski j.</a:t>
            </a:r>
            <a:endParaRPr lang="hr-HR" sz="2000" dirty="0">
              <a:solidFill>
                <a:schemeClr val="bg1"/>
              </a:solidFill>
            </a:endParaRPr>
          </a:p>
        </p:txBody>
      </p:sp>
      <p:sp>
        <p:nvSpPr>
          <p:cNvPr id="26" name="Rezervirano mjesto sadržaja 5"/>
          <p:cNvSpPr txBox="1">
            <a:spLocks/>
          </p:cNvSpPr>
          <p:nvPr/>
        </p:nvSpPr>
        <p:spPr>
          <a:xfrm>
            <a:off x="257694" y="4939553"/>
            <a:ext cx="5194771" cy="12563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r-HR" dirty="0" smtClean="0"/>
              <a:t>Napomena: </a:t>
            </a:r>
          </a:p>
          <a:p>
            <a:pPr marL="0" indent="0" algn="just">
              <a:buNone/>
            </a:pPr>
            <a:r>
              <a:rPr lang="hr-HR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Provjeriti je li potrebna izmjena </a:t>
            </a:r>
            <a:r>
              <a:rPr lang="hr-HR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ugovoru o radu </a:t>
            </a:r>
            <a:r>
              <a:rPr lang="hr-HR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obzirom na obavljanje  poslova.</a:t>
            </a:r>
            <a:endParaRPr lang="hr-HR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upa 5"/>
          <p:cNvGrpSpPr/>
          <p:nvPr/>
        </p:nvGrpSpPr>
        <p:grpSpPr>
          <a:xfrm>
            <a:off x="6080759" y="1816970"/>
            <a:ext cx="3160924" cy="2857772"/>
            <a:chOff x="843648" y="3036790"/>
            <a:chExt cx="4080376" cy="3430788"/>
          </a:xfrm>
        </p:grpSpPr>
        <p:pic>
          <p:nvPicPr>
            <p:cNvPr id="15" name="Slika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16" name="TekstniOkvir 41"/>
            <p:cNvSpPr txBox="1"/>
            <p:nvPr/>
          </p:nvSpPr>
          <p:spPr>
            <a:xfrm>
              <a:off x="2429434" y="4459796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23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kstniOkvir 42"/>
            <p:cNvSpPr txBox="1"/>
            <p:nvPr/>
          </p:nvSpPr>
          <p:spPr>
            <a:xfrm>
              <a:off x="1389529" y="3751751"/>
              <a:ext cx="7199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>
                  <a:solidFill>
                    <a:srgbClr val="FF0000"/>
                  </a:solidFill>
                </a:rPr>
                <a:t>16</a:t>
              </a:r>
              <a:endParaRPr lang="hr-HR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kstniOkvir 43"/>
            <p:cNvSpPr txBox="1"/>
            <p:nvPr/>
          </p:nvSpPr>
          <p:spPr>
            <a:xfrm>
              <a:off x="3735273" y="3805974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/>
                <a:t>2</a:t>
              </a:r>
              <a:endParaRPr lang="hr-HR" sz="3200" b="1" dirty="0"/>
            </a:p>
          </p:txBody>
        </p:sp>
        <p:sp>
          <p:nvSpPr>
            <p:cNvPr id="27" name="TekstniOkvir 44"/>
            <p:cNvSpPr txBox="1"/>
            <p:nvPr/>
          </p:nvSpPr>
          <p:spPr>
            <a:xfrm>
              <a:off x="3760150" y="5320575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5</a:t>
              </a:r>
              <a:endParaRPr lang="hr-HR" sz="3200" dirty="0"/>
            </a:p>
          </p:txBody>
        </p:sp>
        <p:sp>
          <p:nvSpPr>
            <p:cNvPr id="28" name="Pravokutnik 4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29" name="TekstniOkvir 46"/>
          <p:cNvSpPr txBox="1"/>
          <p:nvPr/>
        </p:nvSpPr>
        <p:spPr>
          <a:xfrm>
            <a:off x="7699335" y="3892535"/>
            <a:ext cx="1035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DOD</a:t>
            </a:r>
          </a:p>
          <a:p>
            <a:r>
              <a:rPr lang="hr-HR" b="1" dirty="0" smtClean="0"/>
              <a:t>DOP, INA</a:t>
            </a:r>
            <a:endParaRPr lang="hr-HR" b="1" dirty="0"/>
          </a:p>
        </p:txBody>
      </p:sp>
      <p:sp>
        <p:nvSpPr>
          <p:cNvPr id="30" name="TekstniOkvir 46"/>
          <p:cNvSpPr txBox="1"/>
          <p:nvPr/>
        </p:nvSpPr>
        <p:spPr>
          <a:xfrm>
            <a:off x="6338614" y="2128321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Engleski j.</a:t>
            </a:r>
            <a:endParaRPr lang="hr-HR" b="1" dirty="0"/>
          </a:p>
        </p:txBody>
      </p:sp>
      <p:sp>
        <p:nvSpPr>
          <p:cNvPr id="31" name="TekstniOkvir 46"/>
          <p:cNvSpPr txBox="1"/>
          <p:nvPr/>
        </p:nvSpPr>
        <p:spPr>
          <a:xfrm>
            <a:off x="7555074" y="2117179"/>
            <a:ext cx="1444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err="1" smtClean="0"/>
              <a:t>Razredništvo</a:t>
            </a:r>
            <a:endParaRPr lang="hr-HR" b="1" dirty="0"/>
          </a:p>
        </p:txBody>
      </p:sp>
      <p:grpSp>
        <p:nvGrpSpPr>
          <p:cNvPr id="32" name="Grupa 5"/>
          <p:cNvGrpSpPr/>
          <p:nvPr/>
        </p:nvGrpSpPr>
        <p:grpSpPr>
          <a:xfrm>
            <a:off x="9031076" y="3856500"/>
            <a:ext cx="3160924" cy="2857772"/>
            <a:chOff x="843648" y="3036790"/>
            <a:chExt cx="4080376" cy="3430788"/>
          </a:xfrm>
        </p:grpSpPr>
        <p:pic>
          <p:nvPicPr>
            <p:cNvPr id="33" name="Slika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34" name="TekstniOkvir 41"/>
            <p:cNvSpPr txBox="1"/>
            <p:nvPr/>
          </p:nvSpPr>
          <p:spPr>
            <a:xfrm>
              <a:off x="2429434" y="4459796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23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TekstniOkvir 42"/>
            <p:cNvSpPr txBox="1"/>
            <p:nvPr/>
          </p:nvSpPr>
          <p:spPr>
            <a:xfrm>
              <a:off x="1389529" y="3751751"/>
              <a:ext cx="7199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>
                  <a:solidFill>
                    <a:srgbClr val="FF0000"/>
                  </a:solidFill>
                </a:rPr>
                <a:t>16</a:t>
              </a:r>
              <a:endParaRPr lang="hr-HR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TekstniOkvir 43"/>
            <p:cNvSpPr txBox="1"/>
            <p:nvPr/>
          </p:nvSpPr>
          <p:spPr>
            <a:xfrm>
              <a:off x="3735272" y="3805975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/>
                <a:t>5</a:t>
              </a:r>
              <a:endParaRPr lang="hr-HR" sz="3200" b="1" dirty="0"/>
            </a:p>
          </p:txBody>
        </p:sp>
        <p:sp>
          <p:nvSpPr>
            <p:cNvPr id="37" name="TekstniOkvir 44"/>
            <p:cNvSpPr txBox="1"/>
            <p:nvPr/>
          </p:nvSpPr>
          <p:spPr>
            <a:xfrm>
              <a:off x="3760150" y="5320574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2</a:t>
              </a:r>
              <a:endParaRPr lang="hr-HR" sz="3200" dirty="0"/>
            </a:p>
          </p:txBody>
        </p:sp>
        <p:sp>
          <p:nvSpPr>
            <p:cNvPr id="38" name="Pravokutnik 4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39" name="TekstniOkvir 46"/>
          <p:cNvSpPr txBox="1"/>
          <p:nvPr/>
        </p:nvSpPr>
        <p:spPr>
          <a:xfrm>
            <a:off x="9186465" y="4185413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Engleski j.</a:t>
            </a:r>
            <a:endParaRPr lang="hr-HR" b="1" dirty="0"/>
          </a:p>
        </p:txBody>
      </p:sp>
      <p:sp>
        <p:nvSpPr>
          <p:cNvPr id="40" name="TekstniOkvir 46"/>
          <p:cNvSpPr txBox="1"/>
          <p:nvPr/>
        </p:nvSpPr>
        <p:spPr>
          <a:xfrm>
            <a:off x="10566687" y="4204177"/>
            <a:ext cx="1154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Hrvatski j.</a:t>
            </a:r>
            <a:endParaRPr lang="hr-HR" b="1" dirty="0"/>
          </a:p>
        </p:txBody>
      </p:sp>
      <p:sp>
        <p:nvSpPr>
          <p:cNvPr id="41" name="TekstniOkvir 46"/>
          <p:cNvSpPr txBox="1"/>
          <p:nvPr/>
        </p:nvSpPr>
        <p:spPr>
          <a:xfrm>
            <a:off x="10698180" y="5872703"/>
            <a:ext cx="628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DOD</a:t>
            </a:r>
          </a:p>
          <a:p>
            <a:r>
              <a:rPr lang="hr-HR" b="1" dirty="0" smtClean="0"/>
              <a:t>DOP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378045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6" grpId="0" animBg="1"/>
      <p:bldP spid="29" grpId="0"/>
      <p:bldP spid="30" grpId="0"/>
      <p:bldP spid="31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r-HR" b="1" cap="none" dirty="0" smtClean="0">
                <a:ln/>
                <a:solidFill>
                  <a:schemeClr val="accent4"/>
                </a:solidFill>
              </a:rPr>
              <a:t>Ako nema mogućnosti preraspodjele poslova razmotriti postoji li mogućnost povećanja obima poslova</a:t>
            </a:r>
            <a:endParaRPr lang="en-GB" b="1" cap="none" dirty="0">
              <a:ln/>
              <a:solidFill>
                <a:schemeClr val="accent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1235" y="2113869"/>
            <a:ext cx="5194766" cy="1349386"/>
          </a:xfrm>
        </p:spPr>
        <p:txBody>
          <a:bodyPr>
            <a:normAutofit/>
          </a:bodyPr>
          <a:lstStyle/>
          <a:p>
            <a:r>
              <a:rPr lang="hr-HR" sz="2000" dirty="0" smtClean="0"/>
              <a:t>osobi koja ima ugovor o radu na neodređeno vrijeme u nepunom radnom vremenu ponuditi povećanje obima poslova</a:t>
            </a:r>
            <a:endParaRPr lang="en-GB" sz="2000" dirty="0"/>
          </a:p>
        </p:txBody>
      </p:sp>
      <p:grpSp>
        <p:nvGrpSpPr>
          <p:cNvPr id="7" name="Grupa 5"/>
          <p:cNvGrpSpPr/>
          <p:nvPr/>
        </p:nvGrpSpPr>
        <p:grpSpPr>
          <a:xfrm>
            <a:off x="7795401" y="2398402"/>
            <a:ext cx="3160924" cy="2857772"/>
            <a:chOff x="843648" y="3036790"/>
            <a:chExt cx="4080376" cy="3430788"/>
          </a:xfrm>
        </p:grpSpPr>
        <p:pic>
          <p:nvPicPr>
            <p:cNvPr id="8" name="Slika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9" name="TekstniOkvir 41"/>
            <p:cNvSpPr txBox="1"/>
            <p:nvPr/>
          </p:nvSpPr>
          <p:spPr>
            <a:xfrm>
              <a:off x="2429434" y="4459796"/>
              <a:ext cx="841041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16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kstniOkvir 42"/>
            <p:cNvSpPr txBox="1"/>
            <p:nvPr/>
          </p:nvSpPr>
          <p:spPr>
            <a:xfrm>
              <a:off x="1176777" y="3539300"/>
              <a:ext cx="937800" cy="775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/>
                <a:t>10</a:t>
              </a:r>
              <a:endParaRPr lang="hr-HR" sz="3600" b="1" dirty="0"/>
            </a:p>
          </p:txBody>
        </p:sp>
        <p:sp>
          <p:nvSpPr>
            <p:cNvPr id="11" name="TekstniOkvir 43"/>
            <p:cNvSpPr txBox="1"/>
            <p:nvPr/>
          </p:nvSpPr>
          <p:spPr>
            <a:xfrm>
              <a:off x="1242244" y="5172986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hr-H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kstniOkvir 44"/>
            <p:cNvSpPr txBox="1"/>
            <p:nvPr/>
          </p:nvSpPr>
          <p:spPr>
            <a:xfrm>
              <a:off x="3760150" y="5320575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3</a:t>
              </a:r>
              <a:endParaRPr lang="hr-HR" sz="3200" dirty="0"/>
            </a:p>
          </p:txBody>
        </p:sp>
        <p:sp>
          <p:nvSpPr>
            <p:cNvPr id="13" name="Pravokutnik 4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4" name="TekstniOkvir 46"/>
          <p:cNvSpPr txBox="1"/>
          <p:nvPr/>
        </p:nvSpPr>
        <p:spPr>
          <a:xfrm>
            <a:off x="7870590" y="2167195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smtClean="0"/>
              <a:t>Glazbena kultura</a:t>
            </a:r>
            <a:endParaRPr lang="hr-HR" sz="2000" b="1" dirty="0"/>
          </a:p>
        </p:txBody>
      </p:sp>
      <p:sp>
        <p:nvSpPr>
          <p:cNvPr id="15" name="Plus 14"/>
          <p:cNvSpPr/>
          <p:nvPr/>
        </p:nvSpPr>
        <p:spPr>
          <a:xfrm>
            <a:off x="8084962" y="3579603"/>
            <a:ext cx="442580" cy="481914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ipsa 55"/>
          <p:cNvSpPr/>
          <p:nvPr/>
        </p:nvSpPr>
        <p:spPr>
          <a:xfrm>
            <a:off x="7897711" y="4070840"/>
            <a:ext cx="856575" cy="842980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TekstniOkvir 46"/>
          <p:cNvSpPr txBox="1"/>
          <p:nvPr/>
        </p:nvSpPr>
        <p:spPr>
          <a:xfrm>
            <a:off x="9778415" y="2662314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smtClean="0"/>
              <a:t>Zbor</a:t>
            </a:r>
            <a:endParaRPr lang="hr-HR" sz="2000" b="1" dirty="0"/>
          </a:p>
        </p:txBody>
      </p:sp>
      <p:sp>
        <p:nvSpPr>
          <p:cNvPr id="18" name="TekstniOkvir 42"/>
          <p:cNvSpPr txBox="1"/>
          <p:nvPr/>
        </p:nvSpPr>
        <p:spPr>
          <a:xfrm>
            <a:off x="9887419" y="3007825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600" b="1" dirty="0" smtClean="0"/>
              <a:t>2</a:t>
            </a:r>
            <a:endParaRPr lang="hr-HR" sz="3600" b="1" dirty="0"/>
          </a:p>
        </p:txBody>
      </p:sp>
      <p:sp>
        <p:nvSpPr>
          <p:cNvPr id="19" name="TekstniOkvir 46"/>
          <p:cNvSpPr txBox="1"/>
          <p:nvPr/>
        </p:nvSpPr>
        <p:spPr>
          <a:xfrm>
            <a:off x="9519369" y="466330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INA</a:t>
            </a:r>
            <a:endParaRPr lang="hr-HR" b="1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"/>
          </p:nvPr>
        </p:nvSpPr>
        <p:spPr>
          <a:xfrm>
            <a:off x="6752231" y="5625106"/>
            <a:ext cx="5194769" cy="557784"/>
          </a:xfrm>
        </p:spPr>
        <p:txBody>
          <a:bodyPr/>
          <a:lstStyle/>
          <a:p>
            <a:r>
              <a:rPr lang="hr-HR" sz="2400" b="1" dirty="0" smtClean="0">
                <a:solidFill>
                  <a:srgbClr val="C00000"/>
                </a:solidFill>
              </a:rPr>
              <a:t>Ukupno radno vrijeme povećava se s 27 na 29 sati tjednoga radnog vremena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929814" y="3625671"/>
            <a:ext cx="5194769" cy="1105308"/>
          </a:xfrm>
        </p:spPr>
        <p:txBody>
          <a:bodyPr/>
          <a:lstStyle/>
          <a:p>
            <a:r>
              <a:rPr lang="hr-HR" dirty="0" smtClean="0"/>
              <a:t>Napomena: ako osoba ima zasnovan radni odnos u drugoj školi, potrebno je voditi računa o usklađivanju radnoga vremena.</a:t>
            </a:r>
            <a:endParaRPr lang="en-GB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929813" y="5110399"/>
            <a:ext cx="5194769" cy="1105308"/>
          </a:xfrm>
        </p:spPr>
        <p:txBody>
          <a:bodyPr/>
          <a:lstStyle/>
          <a:p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Ako radi u dvije škole, možda neće doći do povećanja tjednoga radnog vremena (ako se smanji 1 sat zaduženja</a:t>
            </a:r>
            <a:r>
              <a:rPr lang="hr-HR" dirty="0" smtClean="0"/>
              <a:t> INA).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41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/>
      <p:bldP spid="19" grpId="0"/>
      <p:bldP spid="21" grpId="0" build="p"/>
      <p:bldP spid="2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r-HR" b="1" cap="none" dirty="0" smtClean="0">
                <a:ln/>
                <a:solidFill>
                  <a:schemeClr val="accent4"/>
                </a:solidFill>
              </a:rPr>
              <a:t>Ako nema mogućnosti preraspodjele poslova ni mogućnosti povećanja obima poslova, škola će početi postupak novoga zapošljavanja</a:t>
            </a:r>
            <a:endParaRPr lang="en-GB" b="1" cap="none" dirty="0">
              <a:ln/>
              <a:solidFill>
                <a:schemeClr val="accent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1235" y="2113869"/>
            <a:ext cx="5194766" cy="1349386"/>
          </a:xfrm>
        </p:spPr>
        <p:txBody>
          <a:bodyPr>
            <a:normAutofit/>
          </a:bodyPr>
          <a:lstStyle/>
          <a:p>
            <a:r>
              <a:rPr lang="hr-HR" sz="2000" dirty="0" smtClean="0"/>
              <a:t>osobi koja ima ugovor o radu na neodređeno vrijeme u nepunom radnom vremenu ponuditi povećanje obima poslova</a:t>
            </a:r>
            <a:endParaRPr lang="en-GB" sz="2000" dirty="0"/>
          </a:p>
        </p:txBody>
      </p:sp>
      <p:grpSp>
        <p:nvGrpSpPr>
          <p:cNvPr id="7" name="Grupa 5"/>
          <p:cNvGrpSpPr/>
          <p:nvPr/>
        </p:nvGrpSpPr>
        <p:grpSpPr>
          <a:xfrm>
            <a:off x="7795401" y="2398402"/>
            <a:ext cx="3160924" cy="2857772"/>
            <a:chOff x="843648" y="3036790"/>
            <a:chExt cx="4080376" cy="3430788"/>
          </a:xfrm>
        </p:grpSpPr>
        <p:pic>
          <p:nvPicPr>
            <p:cNvPr id="8" name="Slika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648" y="3036790"/>
              <a:ext cx="4080376" cy="3430788"/>
            </a:xfrm>
            <a:prstGeom prst="rect">
              <a:avLst/>
            </a:prstGeom>
          </p:spPr>
        </p:pic>
        <p:sp>
          <p:nvSpPr>
            <p:cNvPr id="9" name="TekstniOkvir 41"/>
            <p:cNvSpPr txBox="1"/>
            <p:nvPr/>
          </p:nvSpPr>
          <p:spPr>
            <a:xfrm>
              <a:off x="2429434" y="4459796"/>
              <a:ext cx="841041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chemeClr val="bg1"/>
                  </a:solidFill>
                </a:rPr>
                <a:t>16</a:t>
              </a:r>
              <a:endParaRPr lang="hr-H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kstniOkvir 42"/>
            <p:cNvSpPr txBox="1"/>
            <p:nvPr/>
          </p:nvSpPr>
          <p:spPr>
            <a:xfrm>
              <a:off x="1176777" y="3539300"/>
              <a:ext cx="937800" cy="775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600" b="1" dirty="0" smtClean="0"/>
                <a:t>10</a:t>
              </a:r>
              <a:endParaRPr lang="hr-HR" sz="3600" b="1" dirty="0"/>
            </a:p>
          </p:txBody>
        </p:sp>
        <p:sp>
          <p:nvSpPr>
            <p:cNvPr id="11" name="TekstniOkvir 43"/>
            <p:cNvSpPr txBox="1"/>
            <p:nvPr/>
          </p:nvSpPr>
          <p:spPr>
            <a:xfrm>
              <a:off x="1242244" y="5172986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hr-H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TekstniOkvir 44"/>
            <p:cNvSpPr txBox="1"/>
            <p:nvPr/>
          </p:nvSpPr>
          <p:spPr>
            <a:xfrm>
              <a:off x="3760150" y="5320575"/>
              <a:ext cx="548774" cy="702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3200" dirty="0" smtClean="0"/>
                <a:t>3</a:t>
              </a:r>
              <a:endParaRPr lang="hr-HR" sz="3200" dirty="0"/>
            </a:p>
          </p:txBody>
        </p:sp>
        <p:sp>
          <p:nvSpPr>
            <p:cNvPr id="13" name="Pravokutnik 4"/>
            <p:cNvSpPr/>
            <p:nvPr/>
          </p:nvSpPr>
          <p:spPr>
            <a:xfrm>
              <a:off x="1030941" y="4744107"/>
              <a:ext cx="688454" cy="1147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4" name="TekstniOkvir 46"/>
          <p:cNvSpPr txBox="1"/>
          <p:nvPr/>
        </p:nvSpPr>
        <p:spPr>
          <a:xfrm>
            <a:off x="7870590" y="2167195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smtClean="0"/>
              <a:t>Glazbena kultura</a:t>
            </a:r>
            <a:endParaRPr lang="hr-HR" sz="2000" b="1" dirty="0"/>
          </a:p>
        </p:txBody>
      </p:sp>
      <p:sp>
        <p:nvSpPr>
          <p:cNvPr id="15" name="Plus 14"/>
          <p:cNvSpPr/>
          <p:nvPr/>
        </p:nvSpPr>
        <p:spPr>
          <a:xfrm>
            <a:off x="8084962" y="3579603"/>
            <a:ext cx="442580" cy="481914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ipsa 55"/>
          <p:cNvSpPr/>
          <p:nvPr/>
        </p:nvSpPr>
        <p:spPr>
          <a:xfrm>
            <a:off x="7897711" y="4070840"/>
            <a:ext cx="856575" cy="842980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TekstniOkvir 46"/>
          <p:cNvSpPr txBox="1"/>
          <p:nvPr/>
        </p:nvSpPr>
        <p:spPr>
          <a:xfrm>
            <a:off x="9778415" y="2662314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smtClean="0"/>
              <a:t>Zbor</a:t>
            </a:r>
            <a:endParaRPr lang="hr-HR" sz="2000" b="1" dirty="0"/>
          </a:p>
        </p:txBody>
      </p:sp>
      <p:sp>
        <p:nvSpPr>
          <p:cNvPr id="18" name="TekstniOkvir 42"/>
          <p:cNvSpPr txBox="1"/>
          <p:nvPr/>
        </p:nvSpPr>
        <p:spPr>
          <a:xfrm>
            <a:off x="9887419" y="3007825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600" b="1" dirty="0" smtClean="0"/>
              <a:t>2</a:t>
            </a:r>
            <a:endParaRPr lang="hr-HR" sz="3600" b="1" dirty="0"/>
          </a:p>
        </p:txBody>
      </p:sp>
      <p:sp>
        <p:nvSpPr>
          <p:cNvPr id="19" name="TekstniOkvir 46"/>
          <p:cNvSpPr txBox="1"/>
          <p:nvPr/>
        </p:nvSpPr>
        <p:spPr>
          <a:xfrm>
            <a:off x="9519369" y="466330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INA</a:t>
            </a:r>
            <a:endParaRPr lang="hr-HR" b="1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"/>
          </p:nvPr>
        </p:nvSpPr>
        <p:spPr>
          <a:xfrm>
            <a:off x="6752231" y="5625106"/>
            <a:ext cx="5194769" cy="557784"/>
          </a:xfrm>
        </p:spPr>
        <p:txBody>
          <a:bodyPr/>
          <a:lstStyle/>
          <a:p>
            <a:r>
              <a:rPr lang="hr-HR" sz="2400" b="1" dirty="0" smtClean="0">
                <a:solidFill>
                  <a:srgbClr val="C00000"/>
                </a:solidFill>
              </a:rPr>
              <a:t>Ukupno radno vrijeme povećava se s 27 na 29 sati tjednoga radnog vremena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929814" y="3625671"/>
            <a:ext cx="5194769" cy="1105308"/>
          </a:xfrm>
        </p:spPr>
        <p:txBody>
          <a:bodyPr/>
          <a:lstStyle/>
          <a:p>
            <a:r>
              <a:rPr lang="hr-HR" dirty="0" smtClean="0"/>
              <a:t>Napomena: ako osoba ima zasnovan radni odnos u drugoj školi, potrebno je voditi računa o usklađivanju radnoga vremena.</a:t>
            </a:r>
            <a:endParaRPr lang="en-GB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929813" y="5110399"/>
            <a:ext cx="5194769" cy="1105308"/>
          </a:xfrm>
        </p:spPr>
        <p:txBody>
          <a:bodyPr/>
          <a:lstStyle/>
          <a:p>
            <a:r>
              <a:rPr lang="hr-H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Ako radi u dvije škole, možda neće doći do povećanja tjednoga radnog vremena (ako se smanji 1 sat zaduženja</a:t>
            </a:r>
            <a:r>
              <a:rPr lang="hr-HR" dirty="0" smtClean="0"/>
              <a:t> INA).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80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/>
      <p:bldP spid="19" grpId="0"/>
      <p:bldP spid="21" grpId="0" build="p"/>
      <p:bldP spid="2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474" y="1845276"/>
            <a:ext cx="10710610" cy="33363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hr-HR" sz="2000" dirty="0" smtClean="0"/>
          </a:p>
          <a:p>
            <a:r>
              <a:rPr lang="en-GB" sz="2000" b="1" dirty="0" err="1" smtClean="0"/>
              <a:t>dostaviti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odluku</a:t>
            </a:r>
            <a:r>
              <a:rPr lang="en-GB" sz="2000" b="1" dirty="0" smtClean="0"/>
              <a:t>/</a:t>
            </a:r>
            <a:r>
              <a:rPr lang="en-GB" sz="2000" b="1" dirty="0" err="1" smtClean="0"/>
              <a:t>odluke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upravnoga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odjela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odnosno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Grada</a:t>
            </a:r>
            <a:r>
              <a:rPr lang="en-GB" sz="2000" b="1" dirty="0" smtClean="0"/>
              <a:t> o </a:t>
            </a:r>
            <a:r>
              <a:rPr lang="en-GB" sz="2000" b="1" dirty="0" err="1" smtClean="0"/>
              <a:t>uključivanju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djeteta</a:t>
            </a:r>
            <a:r>
              <a:rPr lang="en-GB" sz="2000" b="1" dirty="0" smtClean="0"/>
              <a:t> u </a:t>
            </a:r>
            <a:r>
              <a:rPr lang="en-GB" sz="2000" b="1" dirty="0" err="1" smtClean="0"/>
              <a:t>pripremnu</a:t>
            </a:r>
            <a:r>
              <a:rPr lang="en-GB" sz="2000" b="1" dirty="0" smtClean="0"/>
              <a:t> nastavu</a:t>
            </a:r>
            <a:endParaRPr lang="hr-HR" sz="2000" dirty="0" smtClean="0"/>
          </a:p>
          <a:p>
            <a:r>
              <a:rPr lang="en-GB" sz="2000" dirty="0" smtClean="0"/>
              <a:t>n</a:t>
            </a:r>
            <a:r>
              <a:rPr lang="hr-HR" sz="2000" dirty="0" smtClean="0"/>
              <a:t>a</a:t>
            </a:r>
            <a:r>
              <a:rPr lang="en-GB" sz="2000" dirty="0" err="1" smtClean="0"/>
              <a:t>vesti</a:t>
            </a:r>
            <a:r>
              <a:rPr lang="en-GB" sz="2000" dirty="0" smtClean="0"/>
              <a:t> </a:t>
            </a:r>
            <a:r>
              <a:rPr lang="en-GB" sz="2000" dirty="0" err="1" smtClean="0"/>
              <a:t>ime</a:t>
            </a:r>
            <a:r>
              <a:rPr lang="en-GB" sz="2000" dirty="0" smtClean="0"/>
              <a:t> i </a:t>
            </a:r>
            <a:r>
              <a:rPr lang="en-GB" sz="2000" dirty="0" err="1" smtClean="0"/>
              <a:t>prezime</a:t>
            </a:r>
            <a:r>
              <a:rPr lang="en-GB" sz="2000" dirty="0" smtClean="0"/>
              <a:t> </a:t>
            </a:r>
            <a:r>
              <a:rPr lang="en-GB" sz="2000" dirty="0" err="1" smtClean="0"/>
              <a:t>djeteta</a:t>
            </a:r>
            <a:r>
              <a:rPr lang="en-GB" sz="2000" dirty="0" smtClean="0"/>
              <a:t>/</a:t>
            </a:r>
            <a:r>
              <a:rPr lang="en-GB" sz="2000" dirty="0" err="1" smtClean="0"/>
              <a:t>djece</a:t>
            </a:r>
            <a:r>
              <a:rPr lang="en-GB" sz="2000" dirty="0" smtClean="0"/>
              <a:t> za </a:t>
            </a:r>
            <a:r>
              <a:rPr lang="en-GB" sz="2000" dirty="0" err="1" smtClean="0"/>
              <a:t>koje</a:t>
            </a:r>
            <a:r>
              <a:rPr lang="en-GB" sz="2000" dirty="0" smtClean="0"/>
              <a:t> se </a:t>
            </a:r>
            <a:r>
              <a:rPr lang="en-GB" sz="2000" dirty="0" err="1" smtClean="0"/>
              <a:t>podnosi</a:t>
            </a:r>
            <a:r>
              <a:rPr lang="en-GB" sz="2000" dirty="0" smtClean="0"/>
              <a:t> </a:t>
            </a:r>
            <a:r>
              <a:rPr lang="en-GB" sz="2000" dirty="0" err="1" smtClean="0"/>
              <a:t>zahtjev</a:t>
            </a:r>
            <a:r>
              <a:rPr lang="en-GB" sz="2000" dirty="0" smtClean="0"/>
              <a:t>, dob </a:t>
            </a:r>
            <a:r>
              <a:rPr lang="en-GB" sz="2000" dirty="0" err="1" smtClean="0"/>
              <a:t>djece</a:t>
            </a:r>
            <a:r>
              <a:rPr lang="en-GB" sz="2000" dirty="0" smtClean="0"/>
              <a:t> i </a:t>
            </a:r>
            <a:r>
              <a:rPr lang="en-GB" sz="2000" dirty="0" err="1" smtClean="0"/>
              <a:t>razred</a:t>
            </a:r>
            <a:r>
              <a:rPr lang="en-GB" sz="2000" dirty="0" smtClean="0"/>
              <a:t> u </a:t>
            </a:r>
            <a:r>
              <a:rPr lang="en-GB" sz="2000" dirty="0" err="1" smtClean="0"/>
              <a:t>kojega</a:t>
            </a:r>
            <a:r>
              <a:rPr lang="en-GB" sz="2000" dirty="0" smtClean="0"/>
              <a:t> </a:t>
            </a:r>
            <a:r>
              <a:rPr lang="en-GB" sz="2000" dirty="0" err="1" smtClean="0"/>
              <a:t>će</a:t>
            </a:r>
            <a:r>
              <a:rPr lang="en-GB" sz="2000" dirty="0" smtClean="0"/>
              <a:t> </a:t>
            </a:r>
            <a:r>
              <a:rPr lang="en-GB" sz="2000" dirty="0" err="1" smtClean="0"/>
              <a:t>biti</a:t>
            </a:r>
            <a:r>
              <a:rPr lang="en-GB" sz="2000" dirty="0" smtClean="0"/>
              <a:t> </a:t>
            </a:r>
            <a:r>
              <a:rPr lang="en-GB" sz="2000" dirty="0" err="1" smtClean="0"/>
              <a:t>uključen</a:t>
            </a:r>
            <a:endParaRPr lang="hr-HR" sz="2000" dirty="0" smtClean="0"/>
          </a:p>
          <a:p>
            <a:pPr marL="0" indent="0">
              <a:buNone/>
            </a:pPr>
            <a:endParaRPr lang="en-GB" sz="1100" b="1" dirty="0" smtClean="0"/>
          </a:p>
          <a:p>
            <a:pPr marL="0" indent="0">
              <a:buNone/>
            </a:pPr>
            <a:r>
              <a:rPr lang="hr-HR" sz="2000" b="1" dirty="0" smtClean="0"/>
              <a:t>Privitak</a:t>
            </a:r>
            <a:r>
              <a:rPr lang="en-GB" sz="2000" b="1" dirty="0" smtClean="0"/>
              <a:t>:</a:t>
            </a:r>
            <a:endParaRPr lang="hr-HR" sz="2000" dirty="0" smtClean="0"/>
          </a:p>
          <a:p>
            <a:pPr marL="0" indent="0">
              <a:buNone/>
            </a:pPr>
            <a:r>
              <a:rPr lang="hr-HR" sz="2000" dirty="0" smtClean="0"/>
              <a:t>1.  </a:t>
            </a:r>
            <a:r>
              <a:rPr lang="en-GB" sz="2000" dirty="0" err="1" smtClean="0"/>
              <a:t>Odluka</a:t>
            </a:r>
            <a:r>
              <a:rPr lang="en-GB" sz="2000" dirty="0" smtClean="0"/>
              <a:t>/</a:t>
            </a:r>
            <a:r>
              <a:rPr lang="en-GB" sz="2000" dirty="0" err="1" smtClean="0"/>
              <a:t>odluke</a:t>
            </a:r>
            <a:r>
              <a:rPr lang="en-GB" sz="2000" dirty="0" smtClean="0"/>
              <a:t> </a:t>
            </a:r>
            <a:r>
              <a:rPr lang="hr-HR" sz="2000" dirty="0" smtClean="0"/>
              <a:t>(preslike)</a:t>
            </a:r>
          </a:p>
          <a:p>
            <a:pPr marL="0" indent="0">
              <a:buNone/>
            </a:pPr>
            <a:endParaRPr lang="hr-HR" sz="200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10468" y="1145059"/>
            <a:ext cx="11029616" cy="593123"/>
          </a:xfrm>
          <a:scene3d>
            <a:camera prst="orthographicFront"/>
            <a:lightRig rig="harsh" dir="t"/>
          </a:scene3d>
          <a:sp3d>
            <a:bevelT/>
          </a:sp3d>
        </p:spPr>
        <p:txBody>
          <a:bodyPr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hr-HR" sz="2400" b="1" i="1" cap="none" dirty="0" smtClean="0">
                <a:ln/>
                <a:solidFill>
                  <a:schemeClr val="accent3"/>
                </a:solidFill>
              </a:rPr>
              <a:t>Zahtjev </a:t>
            </a:r>
            <a:r>
              <a:rPr lang="hr-HR" sz="2400" b="1" i="1" cap="none" dirty="0">
                <a:ln/>
                <a:solidFill>
                  <a:schemeClr val="accent3"/>
                </a:solidFill>
              </a:rPr>
              <a:t>za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izvođenjem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pripremne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 smtClean="0">
                <a:ln/>
                <a:solidFill>
                  <a:schemeClr val="accent3"/>
                </a:solidFill>
              </a:rPr>
              <a:t>nastave</a:t>
            </a:r>
            <a:r>
              <a:rPr lang="en-GB" sz="2400" b="1" i="1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hrvatskoga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jezika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za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dijete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koje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ne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zna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ili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nedovoljno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zna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hrvatski</a:t>
            </a:r>
            <a:r>
              <a:rPr lang="en-GB" sz="2400" b="1" i="1" cap="none" dirty="0">
                <a:ln/>
                <a:solidFill>
                  <a:schemeClr val="accent3"/>
                </a:solidFill>
              </a:rPr>
              <a:t> </a:t>
            </a:r>
            <a:r>
              <a:rPr lang="en-GB" sz="2400" b="1" i="1" cap="none" dirty="0" err="1">
                <a:ln/>
                <a:solidFill>
                  <a:schemeClr val="accent3"/>
                </a:solidFill>
              </a:rPr>
              <a:t>jezik</a:t>
            </a:r>
            <a:r>
              <a:rPr lang="en-GB" sz="2400" b="1" cap="none" dirty="0">
                <a:ln/>
                <a:solidFill>
                  <a:schemeClr val="accent3"/>
                </a:solidFill>
              </a:rPr>
              <a:t/>
            </a:r>
            <a:br>
              <a:rPr lang="en-GB" sz="2400" b="1" cap="none" dirty="0">
                <a:ln/>
                <a:solidFill>
                  <a:schemeClr val="accent3"/>
                </a:solidFill>
              </a:rPr>
            </a:br>
            <a:endParaRPr lang="hr-HR" sz="24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70681" y="5181600"/>
            <a:ext cx="10869403" cy="1499286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hr-HR" sz="2400" b="1" dirty="0" smtClean="0">
                <a:solidFill>
                  <a:srgbClr val="C00000"/>
                </a:solidFill>
              </a:rPr>
              <a:t>Iznimno za djecu iz Ukrajine djeca se uključuju odmah u školu, odluka se donosi po žurnom postupku,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hr-HR" sz="2400" b="1" dirty="0" smtClean="0">
                <a:solidFill>
                  <a:srgbClr val="C00000"/>
                </a:solidFill>
              </a:rPr>
              <a:t>a zahtjev s odlukom u privitku šalje se isključivo e-poštom na</a:t>
            </a:r>
            <a:r>
              <a:rPr lang="en-GB" sz="24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GB" sz="2400" b="1" dirty="0" smtClean="0">
                <a:solidFill>
                  <a:schemeClr val="accent2"/>
                </a:solidFill>
              </a:rPr>
              <a:t>pisarnica@mzo.hr</a:t>
            </a:r>
            <a:endParaRPr lang="hr-H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658479"/>
            <a:ext cx="11029616" cy="988332"/>
          </a:xfrm>
        </p:spPr>
        <p:txBody>
          <a:bodyPr>
            <a:normAutofit/>
          </a:bodyPr>
          <a:lstStyle/>
          <a:p>
            <a:r>
              <a:rPr lang="hr-HR" sz="2400" cap="none" dirty="0" smtClean="0"/>
              <a:t>Škola je imala zaposlenu osobu na određeno vrijeme - pripravništvo</a:t>
            </a:r>
            <a:endParaRPr lang="en-GB" sz="240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696" y="4587421"/>
            <a:ext cx="6561014" cy="557784"/>
          </a:xfrm>
        </p:spPr>
        <p:txBody>
          <a:bodyPr/>
          <a:lstStyle/>
          <a:p>
            <a:r>
              <a:rPr lang="hr-HR" sz="2400" dirty="0" smtClean="0"/>
              <a:t>Može li ju zaposliti bez </a:t>
            </a:r>
            <a:r>
              <a:rPr lang="hr-HR" sz="2400" dirty="0" err="1" smtClean="0"/>
              <a:t>suglansoti</a:t>
            </a:r>
            <a:r>
              <a:rPr lang="hr-HR" sz="2400" dirty="0" smtClean="0"/>
              <a:t> MZO-a?</a:t>
            </a:r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9193" y="2293254"/>
            <a:ext cx="3527030" cy="741200"/>
          </a:xfrm>
        </p:spPr>
        <p:txBody>
          <a:bodyPr>
            <a:normAutofit/>
          </a:bodyPr>
          <a:lstStyle/>
          <a:p>
            <a:r>
              <a:rPr lang="hr-HR" sz="2400" b="1" i="1" dirty="0" smtClean="0"/>
              <a:t>NE</a:t>
            </a:r>
            <a:endParaRPr lang="en-GB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1193" y="2898748"/>
            <a:ext cx="11029616" cy="9883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r-HR" sz="2400" cap="none" dirty="0" smtClean="0"/>
              <a:t>Škola bi zaposlila osobu iz druge škole koja ima ugovor o radu na neodređeno nepuno radno vrijeme u drugoj školi</a:t>
            </a:r>
            <a:endParaRPr lang="en-GB" sz="2400" cap="none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33593" y="2202812"/>
            <a:ext cx="6561014" cy="557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2400" dirty="0" smtClean="0"/>
              <a:t>Može li ju zaposliti bez </a:t>
            </a:r>
            <a:r>
              <a:rPr lang="hr-HR" sz="2400" dirty="0" err="1" smtClean="0"/>
              <a:t>suglansoti</a:t>
            </a:r>
            <a:r>
              <a:rPr lang="hr-HR" sz="2400" dirty="0" smtClean="0"/>
              <a:t> MZO-a?</a:t>
            </a:r>
            <a:endParaRPr lang="en-GB" sz="240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7458533" y="4492574"/>
            <a:ext cx="3527030" cy="741200"/>
          </a:xfrm>
        </p:spPr>
        <p:txBody>
          <a:bodyPr>
            <a:normAutofit fontScale="85000" lnSpcReduction="10000"/>
          </a:bodyPr>
          <a:lstStyle/>
          <a:p>
            <a:r>
              <a:rPr lang="hr-HR" sz="2400" b="1" i="1" dirty="0" smtClean="0"/>
              <a:t>NE, ako za to radno mjesto nema potrebnu </a:t>
            </a:r>
            <a:r>
              <a:rPr lang="hr-HR" sz="2400" b="1" i="1" dirty="0" err="1" smtClean="0"/>
              <a:t>suglasnot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944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7" grpId="0"/>
      <p:bldP spid="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474" y="3145566"/>
            <a:ext cx="10710610" cy="6132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hr-HR" sz="2400" b="1" dirty="0" smtClean="0"/>
              <a:t>zahtjev mora biti opravdan i kratko i jasno obrazložen</a:t>
            </a:r>
          </a:p>
          <a:p>
            <a:endParaRPr lang="hr-HR" sz="2400" dirty="0" smtClean="0"/>
          </a:p>
          <a:p>
            <a:pPr marL="0" indent="0">
              <a:buNone/>
            </a:pPr>
            <a:endParaRPr lang="en-GB" sz="1200" b="1" dirty="0" smtClean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10468" y="1001928"/>
            <a:ext cx="11029616" cy="593123"/>
          </a:xfrm>
          <a:scene3d>
            <a:camera prst="orthographicFront"/>
            <a:lightRig rig="harsh" dir="t"/>
          </a:scene3d>
          <a:sp3d>
            <a:bevelT/>
          </a:sp3d>
        </p:spPr>
        <p:txBody>
          <a:bodyPr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hr-HR" b="1" i="1" cap="none" dirty="0" smtClean="0">
                <a:ln/>
                <a:solidFill>
                  <a:schemeClr val="accent3"/>
                </a:solidFill>
              </a:rPr>
              <a:t>DOSTAVLJANJE</a:t>
            </a:r>
            <a:r>
              <a:rPr lang="hr-HR" sz="2400" b="1" i="1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hr-HR" b="1" i="1" cap="none" dirty="0" smtClean="0">
                <a:ln/>
                <a:solidFill>
                  <a:schemeClr val="accent3"/>
                </a:solidFill>
              </a:rPr>
              <a:t>ZAHTJEVA</a:t>
            </a:r>
            <a:endParaRPr lang="hr-HR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729474" y="2114035"/>
            <a:ext cx="10710610" cy="63843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b="1" dirty="0" smtClean="0">
                <a:solidFill>
                  <a:srgbClr val="C00000"/>
                </a:solidFill>
              </a:rPr>
              <a:t>zemaljskom poštom ili isključivo e-poštom na</a:t>
            </a:r>
            <a:r>
              <a:rPr lang="en-GB" sz="2400" b="1" dirty="0" smtClean="0">
                <a:solidFill>
                  <a:srgbClr val="C00000"/>
                </a:solidFill>
              </a:rPr>
              <a:t>:</a:t>
            </a:r>
            <a:r>
              <a:rPr lang="hr-HR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smtClean="0">
                <a:solidFill>
                  <a:schemeClr val="accent2"/>
                </a:solidFill>
              </a:rPr>
              <a:t>pisarnica@mzo.hr</a:t>
            </a:r>
            <a:endParaRPr lang="hr-HR" sz="2400" dirty="0">
              <a:solidFill>
                <a:srgbClr val="C00000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729474" y="4151870"/>
            <a:ext cx="10710610" cy="63019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400" b="1" dirty="0" smtClean="0"/>
              <a:t>Ako nema </a:t>
            </a:r>
            <a:r>
              <a:rPr lang="hr-HR" sz="2400" b="1" dirty="0" err="1" smtClean="0"/>
              <a:t>podatatka</a:t>
            </a:r>
            <a:r>
              <a:rPr lang="hr-HR" sz="2400" b="1" dirty="0" smtClean="0"/>
              <a:t> ili dokaza, zahtjev se ne može pravovremeno riješiti.</a:t>
            </a: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39328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863" y="582514"/>
            <a:ext cx="11029616" cy="988332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RAZLOZI NOVOGA ZAPOŠLJAVANJE</a:t>
            </a:r>
            <a:endParaRPr lang="hr-HR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981" y="1907209"/>
            <a:ext cx="5194766" cy="3837676"/>
          </a:xfrm>
          <a:noFill/>
          <a:ln>
            <a:noFill/>
          </a:ln>
        </p:spPr>
        <p:txBody>
          <a:bodyPr>
            <a:noAutofit/>
          </a:bodyPr>
          <a:lstStyle/>
          <a:p>
            <a:pPr lvl="0"/>
            <a:r>
              <a:rPr lang="hr-HR" sz="2000" dirty="0" err="1" smtClean="0"/>
              <a:t>promjen</a:t>
            </a:r>
            <a:r>
              <a:rPr lang="en-GB" sz="2000" dirty="0" smtClean="0"/>
              <a:t>a</a:t>
            </a:r>
            <a:r>
              <a:rPr lang="hr-HR" sz="2000" dirty="0" smtClean="0"/>
              <a:t> </a:t>
            </a:r>
            <a:r>
              <a:rPr lang="hr-HR" sz="2000" dirty="0"/>
              <a:t>prostornih uvjeta (izgradnja novoga objekta, dogradnja </a:t>
            </a:r>
            <a:r>
              <a:rPr lang="hr-HR" sz="2000" dirty="0" smtClean="0"/>
              <a:t>zgrade </a:t>
            </a:r>
            <a:r>
              <a:rPr lang="hr-HR" sz="2000" dirty="0"/>
              <a:t>škole)</a:t>
            </a:r>
          </a:p>
          <a:p>
            <a:pPr lvl="0"/>
            <a:r>
              <a:rPr lang="hr-HR" sz="2000" dirty="0"/>
              <a:t>povećanja broja razrednih odjela (povećanje određenog broja sati za održavanje nastave određenog nastavnog predmeta)</a:t>
            </a:r>
          </a:p>
          <a:p>
            <a:pPr lvl="0"/>
            <a:r>
              <a:rPr lang="hr-HR" sz="2000" dirty="0" err="1" smtClean="0"/>
              <a:t>povećanj</a:t>
            </a:r>
            <a:r>
              <a:rPr lang="en-GB" sz="2000" dirty="0"/>
              <a:t>e</a:t>
            </a:r>
            <a:r>
              <a:rPr lang="hr-HR" sz="2000" dirty="0" smtClean="0"/>
              <a:t> </a:t>
            </a:r>
            <a:r>
              <a:rPr lang="hr-HR" sz="2000" dirty="0"/>
              <a:t>broja učenika (stručni suradnik)</a:t>
            </a:r>
          </a:p>
          <a:p>
            <a:pPr lvl="0"/>
            <a:r>
              <a:rPr lang="hr-HR" sz="2000" dirty="0" smtClean="0"/>
              <a:t>uvođenje prehrane </a:t>
            </a:r>
            <a:r>
              <a:rPr lang="hr-HR" sz="2000" dirty="0"/>
              <a:t>u školu (</a:t>
            </a:r>
            <a:r>
              <a:rPr lang="hr-HR" sz="2000" dirty="0" smtClean="0"/>
              <a:t>kuhar/</a:t>
            </a:r>
            <a:r>
              <a:rPr lang="hr-HR" sz="2000" dirty="0" err="1" smtClean="0"/>
              <a:t>ica</a:t>
            </a:r>
            <a:r>
              <a:rPr lang="hr-HR" sz="2000" dirty="0" smtClean="0"/>
              <a:t>) </a:t>
            </a:r>
            <a:endParaRPr lang="hr-HR" sz="2000" dirty="0"/>
          </a:p>
          <a:p>
            <a:pPr lvl="0"/>
            <a:r>
              <a:rPr lang="hr-HR" sz="2000" dirty="0"/>
              <a:t>prestanak radnog odnosa radnika (raskid radnoga odnosa, odlazak u mirovinu, smrt i </a:t>
            </a:r>
            <a:r>
              <a:rPr lang="hr-HR" sz="2000" dirty="0" err="1" smtClean="0"/>
              <a:t>sl</a:t>
            </a:r>
            <a:r>
              <a:rPr lang="en-GB" sz="2000" dirty="0" smtClean="0"/>
              <a:t>.</a:t>
            </a:r>
            <a:r>
              <a:rPr lang="hr-HR" sz="2000" dirty="0" smtClean="0"/>
              <a:t>). </a:t>
            </a:r>
            <a:endParaRPr lang="hr-HR" sz="20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673540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hr-HR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asnivanje</a:t>
            </a:r>
            <a:r>
              <a:rPr lang="hr-H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radnoga odnosa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isključivo</a:t>
            </a:r>
            <a:r>
              <a:rPr lang="en-GB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</a:t>
            </a:r>
            <a:r>
              <a:rPr lang="hr-H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određeno </a:t>
            </a:r>
            <a:r>
              <a:rPr lang="hr-HR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vrijeme</a:t>
            </a:r>
            <a:endParaRPr lang="en-GB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6416039" y="3191443"/>
            <a:ext cx="5194771" cy="1685357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lvl="0"/>
            <a:r>
              <a:rPr lang="hr-HR" sz="2000" i="1" dirty="0"/>
              <a:t>izvođenje pripremne ili dopunske nastave za učenika koji ne zna ili nedovoljno poznaje hrvatski jezik </a:t>
            </a:r>
            <a:endParaRPr lang="en-GB" sz="2000" i="1" dirty="0" smtClean="0"/>
          </a:p>
          <a:p>
            <a:pPr lvl="0"/>
            <a:r>
              <a:rPr lang="hr-HR" sz="2000" i="1" dirty="0" err="1"/>
              <a:t>i</a:t>
            </a:r>
            <a:r>
              <a:rPr lang="en-GB" sz="2000" i="1" dirty="0" err="1" smtClean="0"/>
              <a:t>zvođenje</a:t>
            </a:r>
            <a:r>
              <a:rPr lang="en-GB" sz="2000" i="1" dirty="0" smtClean="0"/>
              <a:t> </a:t>
            </a:r>
            <a:r>
              <a:rPr lang="en-GB" sz="2000" i="1" dirty="0"/>
              <a:t>nastavu u </a:t>
            </a:r>
            <a:r>
              <a:rPr lang="en-GB" sz="2000" i="1" dirty="0" err="1" smtClean="0"/>
              <a:t>kući</a:t>
            </a:r>
            <a:endParaRPr lang="hr-HR" sz="1800" dirty="0"/>
          </a:p>
        </p:txBody>
      </p:sp>
      <p:sp>
        <p:nvSpPr>
          <p:cNvPr id="8" name="Down Arrow 7"/>
          <p:cNvSpPr/>
          <p:nvPr/>
        </p:nvSpPr>
        <p:spPr>
          <a:xfrm>
            <a:off x="8848667" y="2889062"/>
            <a:ext cx="329514" cy="337751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2147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564902"/>
            <a:ext cx="11029616" cy="390688"/>
          </a:xfrm>
        </p:spPr>
        <p:txBody>
          <a:bodyPr anchor="ctr"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2400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Propisi kojima je regulirana potreba za zaposlenikom</a:t>
            </a:r>
            <a:endParaRPr lang="hr-HR" sz="24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955590"/>
            <a:ext cx="10111523" cy="557784"/>
          </a:xfrm>
        </p:spPr>
        <p:txBody>
          <a:bodyPr/>
          <a:lstStyle/>
          <a:p>
            <a:r>
              <a:rPr lang="hr-HR" b="1" i="1" dirty="0" smtClean="0"/>
              <a:t>Zakon</a:t>
            </a:r>
            <a:r>
              <a:rPr lang="en-GB" b="1" i="1" dirty="0" smtClean="0"/>
              <a:t> </a:t>
            </a:r>
            <a:r>
              <a:rPr lang="hr-HR" b="1" i="1" dirty="0" smtClean="0"/>
              <a:t>o </a:t>
            </a:r>
            <a:r>
              <a:rPr lang="hr-HR" b="1" i="1" dirty="0"/>
              <a:t>odgoju i obrazovanju u osnovnoj i srednjoj školi</a:t>
            </a:r>
            <a:r>
              <a:rPr lang="hr-HR" i="1" dirty="0"/>
              <a:t> 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3" y="1455533"/>
            <a:ext cx="10210374" cy="5171177"/>
          </a:xfrm>
        </p:spPr>
        <p:txBody>
          <a:bodyPr>
            <a:noAutofit/>
          </a:bodyPr>
          <a:lstStyle/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 </a:t>
            </a:r>
            <a:r>
              <a:rPr lang="hr-HR" sz="1600" b="1" i="1" dirty="0" smtClean="0"/>
              <a:t>99</a:t>
            </a:r>
            <a:r>
              <a:rPr lang="hr-HR" sz="1600" b="1" i="1" dirty="0"/>
              <a:t>. </a:t>
            </a:r>
            <a:r>
              <a:rPr lang="hr-HR" sz="1600" b="1" i="1" dirty="0" smtClean="0"/>
              <a:t>st</a:t>
            </a:r>
            <a:r>
              <a:rPr lang="en-GB" sz="1600" b="1" i="1" dirty="0"/>
              <a:t>.</a:t>
            </a:r>
            <a:r>
              <a:rPr lang="hr-HR" sz="1600" b="1" i="1" dirty="0" smtClean="0"/>
              <a:t> </a:t>
            </a:r>
            <a:r>
              <a:rPr lang="hr-HR" sz="1600" b="1" i="1" dirty="0"/>
              <a:t>1.</a:t>
            </a:r>
            <a:r>
              <a:rPr lang="hr-HR" sz="1600" dirty="0"/>
              <a:t> </a:t>
            </a:r>
            <a:r>
              <a:rPr lang="en-GB" sz="1600" dirty="0" smtClean="0"/>
              <a:t>- </a:t>
            </a:r>
            <a:r>
              <a:rPr lang="hr-HR" sz="1600" dirty="0" smtClean="0"/>
              <a:t>radnici </a:t>
            </a:r>
            <a:r>
              <a:rPr lang="hr-HR" sz="1600" dirty="0"/>
              <a:t>školskih </a:t>
            </a:r>
            <a:r>
              <a:rPr lang="hr-H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ustanova osobe su koje u školskoj ustanovi imaju zasnovan radni odnos,</a:t>
            </a:r>
            <a:r>
              <a:rPr lang="hr-HR" sz="1600" dirty="0"/>
              <a:t> a koje sudjeluju u odgojno-obrazovnom radu s učenicima, kao i druge osobe potrebne za rad školske ustanove;</a:t>
            </a:r>
          </a:p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</a:t>
            </a:r>
            <a:r>
              <a:rPr lang="hr-HR" sz="1600" b="1" i="1" dirty="0" smtClean="0"/>
              <a:t>100</a:t>
            </a:r>
            <a:r>
              <a:rPr lang="hr-HR" sz="1600" b="1" i="1" dirty="0"/>
              <a:t>.</a:t>
            </a:r>
            <a:r>
              <a:rPr lang="hr-HR" sz="1600" dirty="0"/>
              <a:t> </a:t>
            </a:r>
            <a:r>
              <a:rPr lang="en-GB" sz="1600" dirty="0" smtClean="0"/>
              <a:t> - </a:t>
            </a:r>
            <a:r>
              <a:rPr lang="hr-HR" sz="1600" dirty="0" smtClean="0"/>
              <a:t> </a:t>
            </a:r>
            <a:r>
              <a:rPr lang="hr-HR" sz="1600" dirty="0"/>
              <a:t>odgojno-obrazovni rad </a:t>
            </a:r>
            <a:r>
              <a:rPr lang="hr-HR" sz="1600" b="1" dirty="0"/>
              <a:t>u osnovnoj školi</a:t>
            </a:r>
            <a:r>
              <a:rPr lang="hr-HR" sz="1600" dirty="0"/>
              <a:t> obavljaju učitelji razredne, učitelji predmetne nastave i učitelji edukatori </a:t>
            </a:r>
            <a:r>
              <a:rPr lang="hr-HR" sz="1600" dirty="0" err="1"/>
              <a:t>rehabilitatori</a:t>
            </a:r>
            <a:r>
              <a:rPr lang="hr-HR" sz="1600" dirty="0"/>
              <a:t>, a </a:t>
            </a:r>
            <a:r>
              <a:rPr lang="hr-HR" sz="1600" b="1" dirty="0"/>
              <a:t>u srednjoj školi</a:t>
            </a:r>
            <a:r>
              <a:rPr lang="hr-HR" sz="1600" dirty="0"/>
              <a:t> nastavnici, strukovni učitelji, suradnici u nastavi i odgajatelji te da </a:t>
            </a:r>
            <a:r>
              <a:rPr lang="hr-HR" sz="1600" b="1" dirty="0"/>
              <a:t>u osnovnim i srednjim školama</a:t>
            </a:r>
            <a:r>
              <a:rPr lang="hr-HR" sz="1600" dirty="0"/>
              <a:t> rade i stručni suradnici u školskoj ustanovi su: pedagog, psiholog, knjižničar, stručnjak edukacijsko-rehabilitacijskog profila (edukator </a:t>
            </a:r>
            <a:r>
              <a:rPr lang="hr-HR" sz="1600" dirty="0" err="1"/>
              <a:t>rehabilitator</a:t>
            </a:r>
            <a:r>
              <a:rPr lang="hr-HR" sz="1600" dirty="0"/>
              <a:t>, logoped i socijalni pedagog);</a:t>
            </a:r>
          </a:p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</a:t>
            </a:r>
            <a:r>
              <a:rPr lang="hr-HR" sz="1600" b="1" i="1" dirty="0" smtClean="0"/>
              <a:t> </a:t>
            </a:r>
            <a:r>
              <a:rPr lang="hr-HR" sz="1600" b="1" i="1" dirty="0"/>
              <a:t>102</a:t>
            </a:r>
            <a:r>
              <a:rPr lang="hr-HR" sz="1600" b="1" dirty="0"/>
              <a:t>. </a:t>
            </a:r>
            <a:r>
              <a:rPr lang="hr-HR" sz="1600" b="1" dirty="0" smtClean="0"/>
              <a:t>–</a:t>
            </a:r>
            <a:r>
              <a:rPr lang="en-GB" sz="1600" b="1" dirty="0" smtClean="0"/>
              <a:t> </a:t>
            </a:r>
            <a:r>
              <a:rPr lang="hr-HR" sz="1600" dirty="0" smtClean="0"/>
              <a:t>školska </a:t>
            </a:r>
            <a:r>
              <a:rPr lang="hr-HR" sz="1600" dirty="0"/>
              <a:t>ustanova</a:t>
            </a:r>
            <a:r>
              <a:rPr lang="hr-HR" sz="1600" b="1" dirty="0"/>
              <a:t> </a:t>
            </a:r>
            <a:r>
              <a:rPr lang="hr-HR" sz="1600" dirty="0"/>
              <a:t>ima </a:t>
            </a:r>
            <a:r>
              <a:rPr lang="hr-HR" sz="1600" b="1" dirty="0"/>
              <a:t>tajnika</a:t>
            </a:r>
            <a:r>
              <a:rPr lang="hr-HR" sz="1600" dirty="0"/>
              <a:t> </a:t>
            </a:r>
            <a:r>
              <a:rPr lang="hr-HR" sz="1600" dirty="0" smtClean="0"/>
              <a:t> i </a:t>
            </a:r>
            <a:r>
              <a:rPr lang="hr-HR" sz="1600" dirty="0"/>
              <a:t>djelokrug rada tajnika propisuje ministar;</a:t>
            </a:r>
          </a:p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</a:t>
            </a:r>
            <a:r>
              <a:rPr lang="hr-HR" sz="1600" b="1" i="1" dirty="0" smtClean="0"/>
              <a:t> </a:t>
            </a:r>
            <a:r>
              <a:rPr lang="hr-HR" sz="1600" b="1" i="1" dirty="0"/>
              <a:t>103.</a:t>
            </a:r>
            <a:r>
              <a:rPr lang="hr-HR" sz="1600" b="1" dirty="0"/>
              <a:t> </a:t>
            </a:r>
            <a:r>
              <a:rPr lang="hr-HR" sz="1600" b="1" dirty="0" smtClean="0"/>
              <a:t>–</a:t>
            </a:r>
            <a:r>
              <a:rPr lang="en-GB" sz="1600" b="1" dirty="0" smtClean="0"/>
              <a:t> </a:t>
            </a:r>
            <a:r>
              <a:rPr lang="hr-HR" sz="1600" b="1" dirty="0" smtClean="0"/>
              <a:t>administrativno-tehnički </a:t>
            </a:r>
            <a:r>
              <a:rPr lang="hr-HR" sz="1600" b="1" dirty="0"/>
              <a:t>i </a:t>
            </a:r>
            <a:r>
              <a:rPr lang="hr-HR" sz="1600" b="1" dirty="0" smtClean="0"/>
              <a:t>pomoćni poslovi</a:t>
            </a:r>
            <a:r>
              <a:rPr lang="hr-HR" sz="1600" dirty="0" smtClean="0"/>
              <a:t> </a:t>
            </a:r>
            <a:r>
              <a:rPr lang="hr-HR" sz="1600" dirty="0"/>
              <a:t>koji se obavljaju u školskoj ustanovi, popis</a:t>
            </a:r>
            <a:r>
              <a:rPr lang="hr-HR" sz="1600" b="1" dirty="0"/>
              <a:t> </a:t>
            </a:r>
            <a:r>
              <a:rPr lang="hr-HR" sz="1600" dirty="0"/>
              <a:t>poslova, broj izvršitelja te količinu radnog vremena na tim poslovima propisuje ministar;</a:t>
            </a:r>
            <a:r>
              <a:rPr lang="hr-HR" sz="1600" b="1" dirty="0"/>
              <a:t> </a:t>
            </a:r>
            <a:endParaRPr lang="hr-HR" sz="1600" dirty="0"/>
          </a:p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</a:t>
            </a:r>
            <a:r>
              <a:rPr lang="hr-HR" sz="1600" b="1" i="1" dirty="0" smtClean="0"/>
              <a:t> </a:t>
            </a:r>
            <a:r>
              <a:rPr lang="hr-HR" sz="1600" b="1" i="1" dirty="0"/>
              <a:t>104.</a:t>
            </a:r>
            <a:r>
              <a:rPr lang="hr-HR" sz="1600" b="1" dirty="0"/>
              <a:t>  </a:t>
            </a:r>
            <a:r>
              <a:rPr lang="hr-HR" sz="1600" dirty="0"/>
              <a:t>- </a:t>
            </a:r>
            <a:r>
              <a:rPr lang="hr-HR" sz="1600" b="1" dirty="0"/>
              <a:t>ukupne tjedne obveze </a:t>
            </a:r>
            <a:r>
              <a:rPr lang="hr-HR" sz="1600" dirty="0"/>
              <a:t>učitelja, nastavnika, odgajatelja i stručnih </a:t>
            </a:r>
            <a:r>
              <a:rPr lang="hr-HR" sz="1600" dirty="0" smtClean="0"/>
              <a:t>suradnika, </a:t>
            </a:r>
            <a:r>
              <a:rPr lang="hr-HR" sz="1600" dirty="0"/>
              <a:t>tjedna norma neposrednog rada</a:t>
            </a:r>
          </a:p>
          <a:p>
            <a:pPr lvl="0" algn="just"/>
            <a:r>
              <a:rPr lang="hr-HR" sz="1600" b="1" i="1" dirty="0" err="1" smtClean="0"/>
              <a:t>Čl</a:t>
            </a:r>
            <a:r>
              <a:rPr lang="en-GB" sz="1600" b="1" i="1" dirty="0" smtClean="0"/>
              <a:t>.</a:t>
            </a:r>
            <a:r>
              <a:rPr lang="hr-HR" sz="1600" b="1" i="1" dirty="0" smtClean="0"/>
              <a:t> </a:t>
            </a:r>
            <a:r>
              <a:rPr lang="hr-HR" sz="1600" b="1" i="1" dirty="0"/>
              <a:t>107.</a:t>
            </a:r>
            <a:r>
              <a:rPr lang="hr-HR" sz="1600" b="1" dirty="0"/>
              <a:t> </a:t>
            </a:r>
            <a:r>
              <a:rPr lang="hr-HR" sz="1600" dirty="0"/>
              <a:t>– zasnivanje radnog odnosa u školskoj ustanovi kao i obvezna školske ustanove </a:t>
            </a:r>
            <a:r>
              <a:rPr lang="hr-H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prijave potrebe i prestanaka potrebe za radnikom, nadležnom upravnom </a:t>
            </a:r>
            <a:r>
              <a:rPr lang="hr-H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tijelu</a:t>
            </a:r>
            <a:r>
              <a:rPr lang="en-GB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županije</a:t>
            </a:r>
            <a:r>
              <a:rPr lang="hr-H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odnosno Gradskom uredu i Hrvatskom zavodu za zapošljavanje </a:t>
            </a:r>
            <a:r>
              <a:rPr lang="hr-HR" sz="1600" dirty="0"/>
              <a:t>te da </a:t>
            </a:r>
            <a:r>
              <a:rPr lang="hr-H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školska ustanova može popuniti radno mjesto raspisivanjem natječaja tek nakon što su je nadležno upravno tijelo županije, odnosno Gradski ured  obavijestili da u evidenciji nema odgovarajuće osobe,</a:t>
            </a:r>
            <a:r>
              <a:rPr lang="hr-HR" sz="1600" dirty="0"/>
              <a:t> odnosno nakon što se školska ustanova istom tijelu pisano očitovala o razlozima zbog kojih nije primljena upućena osoba.</a:t>
            </a:r>
          </a:p>
          <a:p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258303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389" y="2011652"/>
            <a:ext cx="10976492" cy="4298533"/>
          </a:xfrm>
        </p:spPr>
        <p:txBody>
          <a:bodyPr>
            <a:normAutofit/>
          </a:bodyPr>
          <a:lstStyle/>
          <a:p>
            <a:r>
              <a:rPr lang="hr-HR" b="1" i="1" dirty="0"/>
              <a:t>Pravilnikom</a:t>
            </a:r>
            <a:r>
              <a:rPr lang="hr-HR" b="1" dirty="0"/>
              <a:t> </a:t>
            </a:r>
            <a:r>
              <a:rPr lang="hr-HR" b="1" i="1" dirty="0"/>
              <a:t>o tjednim radnim obvezama učitelja i stručnih suradnika u osnovnim školama</a:t>
            </a:r>
            <a:r>
              <a:rPr lang="hr-HR" i="1" dirty="0"/>
              <a:t> </a:t>
            </a:r>
            <a:r>
              <a:rPr lang="hr-HR" dirty="0" smtClean="0"/>
              <a:t>(</a:t>
            </a:r>
            <a:r>
              <a:rPr lang="en-GB" dirty="0" smtClean="0"/>
              <a:t>NN</a:t>
            </a:r>
            <a:r>
              <a:rPr lang="hr-HR" dirty="0" smtClean="0"/>
              <a:t>, </a:t>
            </a:r>
            <a:r>
              <a:rPr lang="hr-HR" dirty="0"/>
              <a:t>broj 34/2014., </a:t>
            </a:r>
            <a:r>
              <a:rPr lang="hr-HR" dirty="0" smtClean="0"/>
              <a:t>40/14</a:t>
            </a:r>
            <a:r>
              <a:rPr lang="hr-HR" dirty="0"/>
              <a:t>. – </a:t>
            </a:r>
            <a:r>
              <a:rPr lang="hr-HR" dirty="0" err="1"/>
              <a:t>ispr</a:t>
            </a:r>
            <a:r>
              <a:rPr lang="hr-HR" dirty="0"/>
              <a:t>.,  </a:t>
            </a:r>
            <a:r>
              <a:rPr lang="hr-HR" dirty="0" smtClean="0"/>
              <a:t>103/14 </a:t>
            </a:r>
            <a:r>
              <a:rPr lang="hr-HR" dirty="0"/>
              <a:t>i /</a:t>
            </a:r>
            <a:r>
              <a:rPr lang="hr-HR" dirty="0" smtClean="0"/>
              <a:t>19</a:t>
            </a:r>
            <a:r>
              <a:rPr lang="en-GB" dirty="0" smtClean="0"/>
              <a:t>)</a:t>
            </a:r>
          </a:p>
          <a:p>
            <a:pPr lvl="0"/>
            <a:r>
              <a:rPr lang="hr-HR" b="1" i="1" dirty="0"/>
              <a:t>Pravilnikom o djelokrugu rada tajnika te administrativno-tehničkim i pomoćnim poslovima koji se obavljaju u osnovnoj školi</a:t>
            </a:r>
            <a:r>
              <a:rPr lang="hr-HR" i="1" dirty="0"/>
              <a:t> </a:t>
            </a:r>
            <a:r>
              <a:rPr lang="hr-HR" i="1" dirty="0" smtClean="0"/>
              <a:t>(</a:t>
            </a:r>
            <a:r>
              <a:rPr lang="en-GB" dirty="0" smtClean="0"/>
              <a:t>NN</a:t>
            </a:r>
            <a:r>
              <a:rPr lang="hr-HR" dirty="0" smtClean="0"/>
              <a:t>, </a:t>
            </a:r>
            <a:r>
              <a:rPr lang="hr-HR" dirty="0"/>
              <a:t>broj </a:t>
            </a:r>
            <a:r>
              <a:rPr lang="hr-HR" i="1" dirty="0" smtClean="0"/>
              <a:t>40/14</a:t>
            </a:r>
            <a:r>
              <a:rPr lang="en-GB" i="1" dirty="0" smtClean="0"/>
              <a:t>) - </a:t>
            </a:r>
            <a:r>
              <a:rPr lang="hr-HR" dirty="0" smtClean="0"/>
              <a:t>propisan </a:t>
            </a:r>
            <a:r>
              <a:rPr lang="hr-HR" dirty="0"/>
              <a:t>je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djelokrug rada tajnika te administrativno-tehnički i pomoćni </a:t>
            </a:r>
            <a:r>
              <a:rPr lang="hr-HR" dirty="0"/>
              <a:t>poslovi koji se obavljaju u osnovnoj školi, popis poslova, broj izvršitelja i količina radnog vremena na tim poslovima.</a:t>
            </a:r>
          </a:p>
          <a:p>
            <a:r>
              <a:rPr lang="hr-HR" dirty="0"/>
              <a:t>Istim je propisano kako</a:t>
            </a:r>
            <a:r>
              <a:rPr lang="hr-HR" b="1" dirty="0"/>
              <a:t> </a:t>
            </a:r>
            <a:r>
              <a:rPr lang="hr-HR" dirty="0"/>
              <a:t>osnovna škola ima </a:t>
            </a:r>
            <a:r>
              <a:rPr lang="hr-HR" b="1" dirty="0"/>
              <a:t>tajnika </a:t>
            </a:r>
            <a:r>
              <a:rPr lang="hr-HR" dirty="0"/>
              <a:t>(članak 2.), </a:t>
            </a:r>
            <a:r>
              <a:rPr lang="hr-HR" b="1" dirty="0"/>
              <a:t>voditelja računovodstva</a:t>
            </a:r>
            <a:r>
              <a:rPr lang="hr-HR" dirty="0"/>
              <a:t> (članak 3.), a ako ima više od 800 učenika može zaposliti jednog </a:t>
            </a:r>
            <a:r>
              <a:rPr lang="hr-HR" b="1" dirty="0"/>
              <a:t>administrativnog ili računovodstvenog referenta</a:t>
            </a:r>
            <a:r>
              <a:rPr lang="hr-HR" dirty="0"/>
              <a:t> u punom radnom vreme (članak 4.), </a:t>
            </a:r>
            <a:r>
              <a:rPr lang="hr-HR" b="1" dirty="0"/>
              <a:t>spremačicu</a:t>
            </a:r>
            <a:r>
              <a:rPr lang="hr-HR" dirty="0"/>
              <a:t> (članak 5), </a:t>
            </a:r>
            <a:r>
              <a:rPr lang="hr-HR" b="1" dirty="0"/>
              <a:t>domara/ložača/školskoga majstora/vozača </a:t>
            </a:r>
            <a:r>
              <a:rPr lang="hr-HR" dirty="0"/>
              <a:t>(članak 6.)</a:t>
            </a:r>
            <a:r>
              <a:rPr lang="hr-HR" b="1" dirty="0"/>
              <a:t>, kuharicu </a:t>
            </a:r>
            <a:r>
              <a:rPr lang="hr-HR" dirty="0"/>
              <a:t>(članak 7.)</a:t>
            </a:r>
          </a:p>
          <a:p>
            <a:r>
              <a:rPr lang="hr-HR" dirty="0"/>
              <a:t>Odredbe navedenih pravilnika usklađene su i s odredbama</a:t>
            </a:r>
            <a:r>
              <a:rPr lang="hr-HR" i="1" dirty="0"/>
              <a:t> </a:t>
            </a:r>
            <a:r>
              <a:rPr lang="hr-HR" b="1" i="1" dirty="0"/>
              <a:t>Državnoga pedagoškog standarda osnovnoškolskog sustava odgoja i obrazovanja</a:t>
            </a:r>
            <a:r>
              <a:rPr lang="hr-HR" i="1" dirty="0"/>
              <a:t> </a:t>
            </a:r>
            <a:r>
              <a:rPr lang="hr-HR" i="1" dirty="0" smtClean="0"/>
              <a:t>(</a:t>
            </a:r>
            <a:r>
              <a:rPr lang="en-GB" i="1" dirty="0" smtClean="0"/>
              <a:t>NN</a:t>
            </a:r>
            <a:r>
              <a:rPr lang="hr-HR" i="1" dirty="0" smtClean="0"/>
              <a:t>, </a:t>
            </a:r>
            <a:r>
              <a:rPr lang="hr-HR" i="1" dirty="0"/>
              <a:t>broj </a:t>
            </a:r>
            <a:r>
              <a:rPr lang="hr-HR" i="1" dirty="0" smtClean="0"/>
              <a:t>63/08 </a:t>
            </a:r>
            <a:r>
              <a:rPr lang="hr-HR" i="1" dirty="0"/>
              <a:t>i </a:t>
            </a:r>
            <a:r>
              <a:rPr lang="hr-HR" i="1" dirty="0" smtClean="0"/>
              <a:t>90/10</a:t>
            </a:r>
            <a:r>
              <a:rPr lang="hr-HR" dirty="0" smtClean="0"/>
              <a:t>).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389" y="960318"/>
            <a:ext cx="11029616" cy="390688"/>
          </a:xfrm>
        </p:spPr>
        <p:txBody>
          <a:bodyPr anchor="ctr"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2400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Propisi kojima je regulirana potreba za zaposlenikom</a:t>
            </a:r>
            <a:endParaRPr lang="hr-HR" sz="24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45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389" y="2011652"/>
            <a:ext cx="10976492" cy="4298533"/>
          </a:xfrm>
        </p:spPr>
        <p:txBody>
          <a:bodyPr>
            <a:normAutofit/>
          </a:bodyPr>
          <a:lstStyle/>
          <a:p>
            <a:r>
              <a:rPr lang="hr-H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Odluka o zabrani novog zapošljavanja službenika i namještenika u javnim </a:t>
            </a:r>
            <a:r>
              <a:rPr lang="hr-H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službama</a:t>
            </a:r>
            <a:r>
              <a:rPr lang="en-GB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/>
              <a:t>(NN, </a:t>
            </a:r>
            <a:r>
              <a:rPr lang="en-GB" sz="2000" b="1" dirty="0" err="1" smtClean="0"/>
              <a:t>broj</a:t>
            </a:r>
            <a:r>
              <a:rPr lang="en-GB" sz="2000" b="1" dirty="0" smtClean="0"/>
              <a:t> 35/22)</a:t>
            </a:r>
          </a:p>
          <a:p>
            <a:pPr marL="0" indent="0">
              <a:buNone/>
            </a:pPr>
            <a:endParaRPr lang="hr-HR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389" y="960318"/>
            <a:ext cx="11029616" cy="390688"/>
          </a:xfrm>
        </p:spPr>
        <p:txBody>
          <a:bodyPr anchor="ctr"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2400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Propisi koji </a:t>
            </a:r>
            <a:r>
              <a:rPr lang="en-GB" sz="2400" b="1" cap="none" dirty="0" err="1" smtClean="0">
                <a:ln/>
                <a:solidFill>
                  <a:schemeClr val="accent1">
                    <a:lumMod val="75000"/>
                  </a:schemeClr>
                </a:solidFill>
              </a:rPr>
              <a:t>utječu</a:t>
            </a:r>
            <a:r>
              <a:rPr lang="en-GB" sz="2400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 na </a:t>
            </a:r>
            <a:r>
              <a:rPr lang="en-GB" sz="2400" b="1" cap="none" dirty="0" err="1" smtClean="0">
                <a:ln/>
                <a:solidFill>
                  <a:schemeClr val="accent1">
                    <a:lumMod val="75000"/>
                  </a:schemeClr>
                </a:solidFill>
              </a:rPr>
              <a:t>mogućnost</a:t>
            </a:r>
            <a:r>
              <a:rPr lang="en-GB" sz="2400" b="1" cap="none" dirty="0" smtClean="0">
                <a:ln/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cap="none" dirty="0" err="1" smtClean="0">
                <a:ln/>
                <a:solidFill>
                  <a:schemeClr val="accent1">
                    <a:lumMod val="75000"/>
                  </a:schemeClr>
                </a:solidFill>
              </a:rPr>
              <a:t>zapošljavanja</a:t>
            </a:r>
            <a:endParaRPr lang="hr-HR" sz="24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02513" y="2688607"/>
            <a:ext cx="10976492" cy="3507797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lnSpc>
                <a:spcPct val="160000"/>
              </a:lnSpc>
              <a:buNone/>
            </a:pPr>
            <a:r>
              <a:rPr lang="hr-HR" sz="2000" dirty="0"/>
              <a:t>I.</a:t>
            </a:r>
          </a:p>
          <a:p>
            <a:pPr algn="just" fontAlgn="base">
              <a:lnSpc>
                <a:spcPct val="160000"/>
              </a:lnSpc>
            </a:pP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Zabranjuje se novo zapošljavanje službenika i namještenika u javnim ustanovama </a:t>
            </a:r>
            <a:r>
              <a:rPr lang="hr-HR" sz="2000" dirty="0"/>
              <a:t>i drugim pravnim osobama </a:t>
            </a:r>
            <a:r>
              <a:rPr lang="hr-H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kojima se sredstva za plaće osiguravaju u cijelosti ili većinskim dijelom u državnom proračunu,</a:t>
            </a:r>
            <a:r>
              <a:rPr lang="hr-HR" sz="2000" dirty="0"/>
              <a:t> Hrvatskom zavodu za mirovinsko osiguranje, Hrvatskom zavodu za zapošljavanje, Hrvatskom zavodu za zdravstveno osiguranje i javnim ustanovama kojima se sredstva za plaće osiguravaju iz sredstava Hrvatskog zavoda za zdravstveno osiguranje (u daljnjem tekstu: javne službe).</a:t>
            </a:r>
          </a:p>
          <a:p>
            <a:pPr>
              <a:lnSpc>
                <a:spcPct val="160000"/>
              </a:lnSpc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2836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389" y="729659"/>
            <a:ext cx="11029616" cy="390688"/>
          </a:xfrm>
        </p:spPr>
        <p:txBody>
          <a:bodyPr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Odluka o zabrani novog zapošljavanja službenika i namještenika u javnim službama</a:t>
            </a:r>
            <a:endParaRPr lang="hr-HR" sz="18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568838" y="1276864"/>
            <a:ext cx="10976492" cy="5222789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hr-HR" sz="1800" b="1" dirty="0" smtClean="0"/>
              <a:t>I</a:t>
            </a:r>
            <a:r>
              <a:rPr lang="en-GB" sz="1800" b="1" dirty="0" smtClean="0"/>
              <a:t>I</a:t>
            </a:r>
            <a:r>
              <a:rPr lang="hr-HR" sz="1800" b="1" dirty="0" smtClean="0"/>
              <a:t>.</a:t>
            </a:r>
            <a:endParaRPr lang="hr-HR" sz="1800" b="1" dirty="0"/>
          </a:p>
          <a:p>
            <a:pPr fontAlgn="base"/>
            <a:r>
              <a:rPr lang="hr-HR" sz="1600" dirty="0"/>
              <a:t>Zapošljavanje na </a:t>
            </a:r>
            <a:r>
              <a:rPr lang="hr-H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neodređeno vrijeme </a:t>
            </a:r>
            <a:r>
              <a:rPr lang="hr-HR" sz="1600" dirty="0"/>
              <a:t>u javnim službama iznimno je moguće u slučajevima:</a:t>
            </a:r>
          </a:p>
          <a:p>
            <a:pPr algn="just" fontAlgn="base"/>
            <a:r>
              <a:rPr lang="hr-HR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popunjavanja </a:t>
            </a:r>
            <a:r>
              <a:rPr lang="hr-HR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radnog mjesta koje je ostalo upražnjeno zbog prestanka radnog odnosa dotadašnjem službeniku </a:t>
            </a:r>
            <a:r>
              <a:rPr lang="hr-HR" sz="1600" dirty="0"/>
              <a:t>u prethodnih 12 mjeseci, odnosno drugog radnog mjesta s istim ili nižim koeficijentom složenosti poslova</a:t>
            </a:r>
          </a:p>
          <a:p>
            <a:pPr algn="just" fontAlgn="base"/>
            <a:r>
              <a:rPr lang="hr-HR" sz="1600" dirty="0" smtClean="0"/>
              <a:t>popunjavanja </a:t>
            </a:r>
            <a:r>
              <a:rPr lang="hr-HR" sz="1600" dirty="0"/>
              <a:t>radnog mjesta na kojem se </a:t>
            </a:r>
            <a:r>
              <a:rPr lang="hr-H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obavljaju poslovi upravljanja i kontrole korištenja europskih strukturnih i investicijskih fondova, kao i poslova provedbe i korištenja programa Europske unije</a:t>
            </a:r>
          </a:p>
          <a:p>
            <a:pPr algn="just" fontAlgn="base"/>
            <a:r>
              <a:rPr lang="hr-HR" sz="1600" dirty="0" smtClean="0"/>
              <a:t> </a:t>
            </a:r>
            <a:r>
              <a:rPr lang="hr-HR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ako nije moguće osigurati redovito obavljanje poslova preraspodjelom između postojećih službenika</a:t>
            </a:r>
            <a:r>
              <a:rPr lang="hr-HR" sz="1600" dirty="0"/>
              <a:t>, pod uvjetom da su </a:t>
            </a:r>
            <a:r>
              <a:rPr lang="hr-HR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osigurana potrebna sredstva u financijskom planu </a:t>
            </a:r>
            <a:r>
              <a:rPr lang="hr-HR" sz="1600" dirty="0"/>
              <a:t>tijela koje osigurava sredstva za zaposlene za tekuću kalendarsku godinu, uz opravdani i obrazloženi razlog za novo zapošljavanje</a:t>
            </a:r>
          </a:p>
          <a:p>
            <a:pPr algn="just" fontAlgn="base"/>
            <a:r>
              <a:rPr lang="hr-HR" sz="1600" dirty="0" smtClean="0"/>
              <a:t>zapošljavanja </a:t>
            </a:r>
            <a:r>
              <a:rPr lang="hr-HR" sz="1600" dirty="0"/>
              <a:t>jednog novog službenika </a:t>
            </a:r>
            <a:r>
              <a:rPr lang="hr-H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prema klauzuli 2 za 1</a:t>
            </a:r>
            <a:r>
              <a:rPr lang="hr-HR" sz="1600" dirty="0"/>
              <a:t>, pod uvjetom da su tijekom tekuće kalendarske godine dva službenika iz iste javne službe, odnosno poslodavca </a:t>
            </a:r>
            <a:r>
              <a:rPr lang="hr-HR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premještena u državno tijelo, upravno tijelo jedinice lokalne ili područne (regionalne) samouprave ili u istu javnu službu kada je to predviđeno posebnim propisom</a:t>
            </a:r>
            <a:r>
              <a:rPr lang="hr-HR" sz="1600" dirty="0"/>
              <a:t>, neovisno o radnom mjestu na koje su bili raspoređeni</a:t>
            </a:r>
          </a:p>
          <a:p>
            <a:pPr algn="just" fontAlgn="base"/>
            <a:r>
              <a:rPr lang="hr-HR" sz="1600" dirty="0" smtClean="0"/>
              <a:t>zapošljavanja </a:t>
            </a:r>
            <a:r>
              <a:rPr lang="hr-HR" sz="1600" dirty="0"/>
              <a:t>na poslovima izvršavanja obveza koje proizlaze iz članstva Republike Hrvatske u Europskoj uniji, osobito praćenja, sudjelovanja i izvršavanja obveza vezanih za nove zakonske i nezakonske prijedloge i zakonodavstvo, sukladno novim potrebama i tranziciji na zeleno i digitalno gospodarstvo</a:t>
            </a:r>
            <a:r>
              <a:rPr lang="hr-HR" sz="1600" dirty="0" smtClean="0"/>
              <a:t>.</a:t>
            </a:r>
            <a:endParaRPr lang="hr-HR" sz="1600" dirty="0"/>
          </a:p>
        </p:txBody>
      </p:sp>
    </p:spTree>
    <p:extLst>
      <p:ext uri="{BB962C8B-B14F-4D97-AF65-F5344CB8AC3E}">
        <p14:creationId xmlns:p14="http://schemas.microsoft.com/office/powerpoint/2010/main" val="15416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480" y="925003"/>
            <a:ext cx="11165963" cy="5766083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hr-HR" sz="1800" b="1" dirty="0"/>
              <a:t>III.</a:t>
            </a:r>
          </a:p>
          <a:p>
            <a:pPr fontAlgn="base"/>
            <a:r>
              <a:rPr lang="hr-HR" sz="1800" dirty="0"/>
              <a:t>Zapošljavanje na </a:t>
            </a:r>
            <a:r>
              <a:rPr lang="hr-HR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određeno vrijeme u javnim službama iznimno je moguće u slučajevima</a:t>
            </a:r>
            <a:r>
              <a:rPr lang="hr-HR" sz="1800" dirty="0"/>
              <a:t>:</a:t>
            </a:r>
          </a:p>
          <a:p>
            <a:pPr fontAlgn="base"/>
            <a:r>
              <a:rPr lang="hr-HR" sz="1800" dirty="0" smtClean="0"/>
              <a:t>zamjene </a:t>
            </a:r>
            <a:r>
              <a:rPr lang="hr-H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privremeno odsutnog službenika</a:t>
            </a:r>
          </a:p>
          <a:p>
            <a:pPr algn="just" fontAlgn="base"/>
            <a:r>
              <a:rPr lang="hr-HR" sz="1800" dirty="0" smtClean="0"/>
              <a:t>potrebe </a:t>
            </a:r>
            <a:r>
              <a:rPr lang="hr-H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rada na projektu koji se financira </a:t>
            </a:r>
            <a:r>
              <a:rPr lang="hr-HR" sz="1800" dirty="0"/>
              <a:t>iz fondova ili programa Europske unije, zajmova međunarodnih institucija ili drugih bespovratnih sredstava inozemnih izvora pod uvjetom da se sredstva za plaće u cijelosti ili jednim dijelom osiguravaju u projektu</a:t>
            </a:r>
          </a:p>
          <a:p>
            <a:pPr algn="just" fontAlgn="base"/>
            <a:r>
              <a:rPr lang="hr-HR" sz="1800" dirty="0" smtClean="0"/>
              <a:t>obavljanja </a:t>
            </a:r>
            <a:r>
              <a:rPr lang="hr-HR" sz="1800" dirty="0"/>
              <a:t>poslova vezanih za </a:t>
            </a:r>
            <a:r>
              <a:rPr lang="hr-H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provedbu mjera i aktivnosti iz Nacionalnog programa oporavka i otpornosti </a:t>
            </a:r>
            <a:r>
              <a:rPr lang="hr-HR" sz="1800" dirty="0"/>
              <a:t>2021. – 2026.</a:t>
            </a:r>
          </a:p>
          <a:p>
            <a:pPr algn="just" fontAlgn="base"/>
            <a:r>
              <a:rPr lang="hr-HR" sz="1800" b="1" dirty="0" smtClean="0"/>
              <a:t>povećanog </a:t>
            </a:r>
            <a:r>
              <a:rPr lang="hr-HR" sz="1800" b="1" dirty="0"/>
              <a:t>opsega poslova, ako za to postoji opravdani i obrazloženi razlog, </a:t>
            </a:r>
            <a:r>
              <a:rPr lang="hr-HR" sz="1800" b="1" dirty="0">
                <a:solidFill>
                  <a:srgbClr val="C00000"/>
                </a:solidFill>
              </a:rPr>
              <a:t>pod uvjetom da je radno mjesto popunjeno punim brojem izvršitelja prema internom aktu o sistematizaciji radnih mjesta</a:t>
            </a:r>
          </a:p>
          <a:p>
            <a:pPr algn="just" fontAlgn="base"/>
            <a:r>
              <a:rPr lang="hr-HR" sz="1800" dirty="0" smtClean="0"/>
              <a:t>obavljanja </a:t>
            </a:r>
            <a:r>
              <a:rPr lang="hr-HR" sz="1800" dirty="0"/>
              <a:t>poslova vezanih za obnovu objekata oštećenih uslijed elementarnih nepogoda</a:t>
            </a:r>
          </a:p>
          <a:p>
            <a:pPr algn="just" fontAlgn="base"/>
            <a:r>
              <a:rPr lang="hr-HR" sz="1800" dirty="0" smtClean="0"/>
              <a:t>zapošljavanja </a:t>
            </a:r>
            <a:r>
              <a:rPr lang="hr-HR" sz="1800" dirty="0"/>
              <a:t>sukladno </a:t>
            </a:r>
            <a:r>
              <a:rPr lang="hr-HR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posebnim propisima i međunarodnim ugovorima </a:t>
            </a:r>
            <a:r>
              <a:rPr lang="hr-HR" sz="1800" dirty="0"/>
              <a:t>kojima je utvrđeno odgovarajuće zapošljavanje za određene poslove</a:t>
            </a:r>
          </a:p>
          <a:p>
            <a:pPr algn="just" fontAlgn="base"/>
            <a:r>
              <a:rPr lang="hr-HR" sz="1800" dirty="0" smtClean="0"/>
              <a:t>obavljanja </a:t>
            </a:r>
            <a:r>
              <a:rPr lang="hr-HR" sz="1800" dirty="0"/>
              <a:t>poslova na suradničkim radnim mjestima u znanosti i visokom obrazovanju i zapošljavanje pripravnika u reguliranim djelatnostima obrazovanja</a:t>
            </a:r>
            <a:r>
              <a:rPr lang="hr-HR" sz="1800" dirty="0" smtClean="0"/>
              <a:t>.</a:t>
            </a:r>
            <a:endParaRPr lang="hr-HR" sz="18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389" y="729659"/>
            <a:ext cx="11029616" cy="390688"/>
          </a:xfrm>
        </p:spPr>
        <p:txBody>
          <a:bodyPr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Odluka o zabrani novog zapošljavanja službenika i namještenika u javnim službama</a:t>
            </a:r>
            <a:endParaRPr lang="hr-HR" sz="18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3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480" y="1220819"/>
            <a:ext cx="11165963" cy="5402403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en-GB" sz="2000" b="1" dirty="0" smtClean="0"/>
              <a:t>	</a:t>
            </a:r>
            <a:r>
              <a:rPr lang="en-GB" sz="2000" b="1" dirty="0"/>
              <a:t>I</a:t>
            </a:r>
            <a:r>
              <a:rPr lang="en-GB" sz="2000" b="1" dirty="0" smtClean="0"/>
              <a:t>V</a:t>
            </a:r>
            <a:r>
              <a:rPr lang="hr-HR" sz="2000" b="1" dirty="0" smtClean="0"/>
              <a:t>.</a:t>
            </a:r>
            <a:endParaRPr lang="en-GB" sz="2000" dirty="0" smtClean="0"/>
          </a:p>
          <a:p>
            <a:pPr algn="just" fontAlgn="base"/>
            <a:r>
              <a:rPr lang="hr-HR" sz="2000" b="1" dirty="0" smtClean="0"/>
              <a:t>prije </a:t>
            </a:r>
            <a:r>
              <a:rPr lang="hr-HR" sz="2000" b="1" dirty="0"/>
              <a:t>raspisivanja javnih natječaja</a:t>
            </a:r>
            <a:r>
              <a:rPr lang="hr-HR" sz="2000" dirty="0"/>
              <a:t>, odnosno oglasa za zapošljavanje </a:t>
            </a:r>
            <a:r>
              <a:rPr lang="hr-HR" sz="2000" b="1" dirty="0">
                <a:solidFill>
                  <a:srgbClr val="C00000"/>
                </a:solidFill>
              </a:rPr>
              <a:t>potrebno pribaviti prethodnu suglasnost resornog tijela koje osigurava sredstva za zaposlene o ispunjenju uvjeta za novo zapošljavanje</a:t>
            </a:r>
            <a:r>
              <a:rPr lang="hr-HR" sz="2000" dirty="0"/>
              <a:t>, </a:t>
            </a:r>
            <a:r>
              <a:rPr lang="hr-HR" sz="2000" b="1" dirty="0"/>
              <a:t>osim u slučaju zapošljavanja na određeno vrijeme radi zamjene odsutnog službenika.</a:t>
            </a:r>
          </a:p>
          <a:p>
            <a:pPr algn="just" fontAlgn="base"/>
            <a:r>
              <a:rPr lang="hr-HR" sz="2000" dirty="0"/>
              <a:t>Proračunski i izvanproračunski korisnici, kojima se sredstva za plaće osiguravaju na samostalnoj glavi, odnosno razdjelu, prethodnu suglasnost iz stavka 1. ove točke zatražit će od resornog tijela u čije upravno-pravno područje pripadaju poslovi korisnika, odnosno tijela koje je bilo stručni nositelj izrade posebnog propisa kojim je korisnik osnovan.</a:t>
            </a:r>
          </a:p>
          <a:p>
            <a:pPr algn="just" fontAlgn="base"/>
            <a:r>
              <a:rPr lang="hr-HR" sz="2000" dirty="0"/>
              <a:t>Iznimno od stavka 1. ove točke nije potrebna prethodna suglasnost i raspisivanje natječaja, odnosno oglasa u slučaju novog zapošljavanja službenika iz točke </a:t>
            </a:r>
            <a:r>
              <a:rPr lang="hr-HR" sz="2400" dirty="0"/>
              <a:t>III</a:t>
            </a:r>
            <a:r>
              <a:rPr lang="hr-HR" sz="2000" dirty="0"/>
              <a:t>. podstavka 2. ove Odluke.</a:t>
            </a:r>
          </a:p>
          <a:p>
            <a:pPr algn="just" fontAlgn="base"/>
            <a:r>
              <a:rPr lang="hr-HR" sz="2000" dirty="0"/>
              <a:t>O novom zapošljavanju službenika i namještenika u javnim službama </a:t>
            </a:r>
            <a:r>
              <a:rPr lang="hr-HR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prilikom unosa podataka o novom zapošljavanju u Sustav centraliziranog obračuna plaća, obvezo se unosi i podatak o prethodnoj suglasnosti iz stavaka </a:t>
            </a:r>
            <a:r>
              <a:rPr lang="hr-HR" sz="2000" dirty="0"/>
              <a:t>1. i 2. ove točke.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389" y="729659"/>
            <a:ext cx="11029616" cy="390688"/>
          </a:xfrm>
        </p:spPr>
        <p:txBody>
          <a:bodyPr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hr-HR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Odluka o zabrani novog zapošljavanja službenika i namještenika u javnim službama</a:t>
            </a:r>
            <a:endParaRPr lang="hr-HR" sz="1800" b="1" cap="none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9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.pptx" id="{C8B94E25-33BD-45D5-BF09-DFDE6F66F827}" vid="{3906A810-667D-48F7-952C-A904CEA9ED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Future forward</Template>
  <TotalTime>0</TotalTime>
  <Words>2996</Words>
  <Application>Microsoft Office PowerPoint</Application>
  <PresentationFormat>Široki zaslon</PresentationFormat>
  <Paragraphs>343</Paragraphs>
  <Slides>26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26</vt:i4>
      </vt:variant>
    </vt:vector>
  </HeadingPairs>
  <TitlesOfParts>
    <vt:vector size="33" baseType="lpstr">
      <vt:lpstr>Arial</vt:lpstr>
      <vt:lpstr>Arial Narrow</vt:lpstr>
      <vt:lpstr>Franklin Gothic Book</vt:lpstr>
      <vt:lpstr>Franklin Gothic Demi</vt:lpstr>
      <vt:lpstr>Times New Roman</vt:lpstr>
      <vt:lpstr>Wingdings 2</vt:lpstr>
      <vt:lpstr>DividendVTI</vt:lpstr>
      <vt:lpstr>PowerPoint prezentacija</vt:lpstr>
      <vt:lpstr>PRESTANAK UGOVORA O RADU ZAPOSLENIKA NE MORA ZNAČITI I NOVO ZAPOŠLJAVANJE!</vt:lpstr>
      <vt:lpstr>RAZLOZI NOVOGA ZAPOŠLJAVANJE</vt:lpstr>
      <vt:lpstr>Propisi kojima je regulirana potreba za zaposlenikom</vt:lpstr>
      <vt:lpstr>Propisi kojima je regulirana potreba za zaposlenikom</vt:lpstr>
      <vt:lpstr>Propisi koji utječu na mogućnost zapošljavanja</vt:lpstr>
      <vt:lpstr>Odluka o zabrani novog zapošljavanja službenika i namještenika u javnim službama</vt:lpstr>
      <vt:lpstr>Odluka o zabrani novog zapošljavanja službenika i namještenika u javnim službama</vt:lpstr>
      <vt:lpstr>Odluka o zabrani novog zapošljavanja službenika i namještenika u javnim službama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Ako nema mogućnosti preraspodjele poslova razmotriti postoji li mogućnost povećanja obima poslova</vt:lpstr>
      <vt:lpstr>Ako nema mogućnosti preraspodjele poslova ni mogućnosti povećanja obima poslova, škola će početi postupak novoga zapošljavanja</vt:lpstr>
      <vt:lpstr>Zahtjev za izvođenjem pripremne nastave hrvatskoga jezika za dijete koje ne zna ili nedovoljno zna hrvatski jezik </vt:lpstr>
      <vt:lpstr>Škola je imala zaposlenu osobu na određeno vrijeme - pripravništvo</vt:lpstr>
      <vt:lpstr>DOSTAVLJANJE ZAHTJEVA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2022-03-24T12:32:43Z</dcterms:created>
  <dcterms:modified xsi:type="dcterms:W3CDTF">2022-03-30T21:51:21Z</dcterms:modified>
</cp:coreProperties>
</file>