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EEE"/>
          </a:solidFill>
        </a:fill>
      </a:tcStyle>
    </a:wholeTbl>
    <a:band2H>
      <a:tcTxStyle/>
      <a:tcStyle>
        <a:tcBdr/>
        <a:fill>
          <a:solidFill>
            <a:srgbClr val="EA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317500" indent="-317500" latinLnBrk="0">
      <a:defRPr sz="1400">
        <a:latin typeface="+mn-lt"/>
        <a:ea typeface="+mn-ea"/>
        <a:cs typeface="+mn-cs"/>
        <a:sym typeface="Arial"/>
      </a:defRPr>
    </a:lvl1pPr>
    <a:lvl2pPr marL="317500" indent="-88900" latinLnBrk="0">
      <a:defRPr sz="1400">
        <a:latin typeface="+mn-lt"/>
        <a:ea typeface="+mn-ea"/>
        <a:cs typeface="+mn-cs"/>
        <a:sym typeface="Arial"/>
      </a:defRPr>
    </a:lvl2pPr>
    <a:lvl3pPr marL="317500" indent="139700" latinLnBrk="0">
      <a:defRPr sz="1400">
        <a:latin typeface="+mn-lt"/>
        <a:ea typeface="+mn-ea"/>
        <a:cs typeface="+mn-cs"/>
        <a:sym typeface="Arial"/>
      </a:defRPr>
    </a:lvl3pPr>
    <a:lvl4pPr marL="317500" indent="368300" latinLnBrk="0">
      <a:defRPr sz="1400">
        <a:latin typeface="+mn-lt"/>
        <a:ea typeface="+mn-ea"/>
        <a:cs typeface="+mn-cs"/>
        <a:sym typeface="Arial"/>
      </a:defRPr>
    </a:lvl4pPr>
    <a:lvl5pPr marL="317500" indent="596900" latinLnBrk="0">
      <a:defRPr sz="1400">
        <a:latin typeface="+mn-lt"/>
        <a:ea typeface="+mn-ea"/>
        <a:cs typeface="+mn-cs"/>
        <a:sym typeface="Arial"/>
      </a:defRPr>
    </a:lvl5pPr>
    <a:lvl6pPr marL="317500" indent="825500" latinLnBrk="0">
      <a:defRPr sz="1400">
        <a:latin typeface="+mn-lt"/>
        <a:ea typeface="+mn-ea"/>
        <a:cs typeface="+mn-cs"/>
        <a:sym typeface="Arial"/>
      </a:defRPr>
    </a:lvl6pPr>
    <a:lvl7pPr marL="317500" indent="1054100" latinLnBrk="0">
      <a:defRPr sz="1400">
        <a:latin typeface="+mn-lt"/>
        <a:ea typeface="+mn-ea"/>
        <a:cs typeface="+mn-cs"/>
        <a:sym typeface="Arial"/>
      </a:defRPr>
    </a:lvl7pPr>
    <a:lvl8pPr marL="317500" indent="1282700" latinLnBrk="0">
      <a:defRPr sz="1400">
        <a:latin typeface="+mn-lt"/>
        <a:ea typeface="+mn-ea"/>
        <a:cs typeface="+mn-cs"/>
        <a:sym typeface="Arial"/>
      </a:defRPr>
    </a:lvl8pPr>
    <a:lvl9pPr marL="317500" indent="15113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 naslova"/>
          <p:cNvSpPr txBox="1">
            <a:spLocks noGrp="1"/>
          </p:cNvSpPr>
          <p:nvPr>
            <p:ph type="title"/>
          </p:nvPr>
        </p:nvSpPr>
        <p:spPr>
          <a:xfrm>
            <a:off x="777875" y="3657600"/>
            <a:ext cx="7543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Tekst naslova</a:t>
            </a:r>
          </a:p>
        </p:txBody>
      </p:sp>
      <p:sp>
        <p:nvSpPr>
          <p:cNvPr id="16" name="Tijelo razine jedan…"/>
          <p:cNvSpPr txBox="1">
            <a:spLocks noGrp="1"/>
          </p:cNvSpPr>
          <p:nvPr>
            <p:ph type="body" sz="half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17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{"/>
          <p:cNvSpPr txBox="1"/>
          <p:nvPr/>
        </p:nvSpPr>
        <p:spPr>
          <a:xfrm>
            <a:off x="2435225" y="2498725"/>
            <a:ext cx="4572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6000">
                <a:solidFill>
                  <a:srgbClr val="FFFFFF"/>
                </a:solidFill>
                <a:effectLst>
                  <a:outerShdw blurRad="12700" dist="38100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{</a:t>
            </a:r>
          </a:p>
        </p:txBody>
      </p:sp>
      <p:sp>
        <p:nvSpPr>
          <p:cNvPr id="96" name="Tekst naslova"/>
          <p:cNvSpPr txBox="1">
            <a:spLocks noGrp="1"/>
          </p:cNvSpPr>
          <p:nvPr>
            <p:ph type="title"/>
          </p:nvPr>
        </p:nvSpPr>
        <p:spPr>
          <a:xfrm>
            <a:off x="777875" y="3657600"/>
            <a:ext cx="7543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Tekst naslova</a:t>
            </a:r>
          </a:p>
        </p:txBody>
      </p:sp>
      <p:sp>
        <p:nvSpPr>
          <p:cNvPr id="97" name="Tijelo razine jedan…"/>
          <p:cNvSpPr txBox="1">
            <a:spLocks noGrp="1"/>
          </p:cNvSpPr>
          <p:nvPr>
            <p:ph type="body" sz="half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98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kst naslova"/>
          <p:cNvSpPr txBox="1">
            <a:spLocks noGrp="1"/>
          </p:cNvSpPr>
          <p:nvPr>
            <p:ph type="title"/>
          </p:nvPr>
        </p:nvSpPr>
        <p:spPr>
          <a:xfrm>
            <a:off x="777875" y="3657600"/>
            <a:ext cx="7543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Tekst naslova</a:t>
            </a:r>
          </a:p>
        </p:txBody>
      </p:sp>
      <p:sp>
        <p:nvSpPr>
          <p:cNvPr id="106" name="Tijelo razine jedan…"/>
          <p:cNvSpPr txBox="1">
            <a:spLocks noGrp="1"/>
          </p:cNvSpPr>
          <p:nvPr>
            <p:ph type="body" sz="half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107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kst naslova"/>
          <p:cNvSpPr txBox="1">
            <a:spLocks noGrp="1"/>
          </p:cNvSpPr>
          <p:nvPr>
            <p:ph type="title"/>
          </p:nvPr>
        </p:nvSpPr>
        <p:spPr>
          <a:xfrm>
            <a:off x="777875" y="3657600"/>
            <a:ext cx="7543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Tekst naslova</a:t>
            </a:r>
          </a:p>
        </p:txBody>
      </p:sp>
      <p:sp>
        <p:nvSpPr>
          <p:cNvPr id="115" name="Tijelo razine jedan…"/>
          <p:cNvSpPr txBox="1">
            <a:spLocks noGrp="1"/>
          </p:cNvSpPr>
          <p:nvPr>
            <p:ph type="body" sz="half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116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roj slajd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507675"/>
            <a:ext cx="234189" cy="2595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Broj slajda"/>
          <p:cNvSpPr txBox="1">
            <a:spLocks noGrp="1"/>
          </p:cNvSpPr>
          <p:nvPr>
            <p:ph type="sldNum" sz="quarter" idx="2"/>
          </p:nvPr>
        </p:nvSpPr>
        <p:spPr>
          <a:xfrm>
            <a:off x="7899400" y="4083700"/>
            <a:ext cx="398748" cy="424149"/>
          </a:xfrm>
          <a:prstGeom prst="rect">
            <a:avLst/>
          </a:prstGeom>
        </p:spPr>
        <p:txBody>
          <a:bodyPr lIns="91423" tIns="91423" rIns="91423" bIns="91423" anchor="ctr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Broj slajda"/>
          <p:cNvSpPr txBox="1">
            <a:spLocks noGrp="1"/>
          </p:cNvSpPr>
          <p:nvPr>
            <p:ph type="sldNum" sz="quarter" idx="2"/>
          </p:nvPr>
        </p:nvSpPr>
        <p:spPr>
          <a:xfrm>
            <a:off x="7899400" y="4083700"/>
            <a:ext cx="398748" cy="424149"/>
          </a:xfrm>
          <a:prstGeom prst="rect">
            <a:avLst/>
          </a:prstGeom>
        </p:spPr>
        <p:txBody>
          <a:bodyPr lIns="91423" tIns="91423" rIns="91423" bIns="91423" anchor="ctr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{"/>
          <p:cNvSpPr txBox="1"/>
          <p:nvPr/>
        </p:nvSpPr>
        <p:spPr>
          <a:xfrm>
            <a:off x="1828800" y="2249487"/>
            <a:ext cx="4572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6600">
                <a:solidFill>
                  <a:srgbClr val="FFFFFF"/>
                </a:solidFill>
                <a:effectLst>
                  <a:outerShdw blurRad="12700" dist="38100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{</a:t>
            </a:r>
          </a:p>
        </p:txBody>
      </p:sp>
      <p:sp>
        <p:nvSpPr>
          <p:cNvPr id="25" name="Tekst naslova"/>
          <p:cNvSpPr txBox="1">
            <a:spLocks noGrp="1"/>
          </p:cNvSpPr>
          <p:nvPr>
            <p:ph type="title"/>
          </p:nvPr>
        </p:nvSpPr>
        <p:spPr>
          <a:xfrm>
            <a:off x="777875" y="3657600"/>
            <a:ext cx="7543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Tekst naslova</a:t>
            </a:r>
          </a:p>
        </p:txBody>
      </p:sp>
      <p:sp>
        <p:nvSpPr>
          <p:cNvPr id="26" name="Tijelo razine jedan…"/>
          <p:cNvSpPr txBox="1">
            <a:spLocks noGrp="1"/>
          </p:cNvSpPr>
          <p:nvPr>
            <p:ph type="body" sz="half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27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{"/>
          <p:cNvSpPr txBox="1"/>
          <p:nvPr/>
        </p:nvSpPr>
        <p:spPr>
          <a:xfrm>
            <a:off x="4267200" y="3055936"/>
            <a:ext cx="4572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6600">
                <a:solidFill>
                  <a:srgbClr val="FFFFFF"/>
                </a:solidFill>
                <a:effectLst>
                  <a:outerShdw blurRad="12700" dist="38100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{</a:t>
            </a:r>
          </a:p>
        </p:txBody>
      </p:sp>
      <p:sp>
        <p:nvSpPr>
          <p:cNvPr id="42" name="Tekst naslova"/>
          <p:cNvSpPr txBox="1">
            <a:spLocks noGrp="1"/>
          </p:cNvSpPr>
          <p:nvPr>
            <p:ph type="title"/>
          </p:nvPr>
        </p:nvSpPr>
        <p:spPr>
          <a:xfrm>
            <a:off x="777875" y="3657600"/>
            <a:ext cx="7543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Tekst naslova</a:t>
            </a:r>
          </a:p>
        </p:txBody>
      </p:sp>
      <p:sp>
        <p:nvSpPr>
          <p:cNvPr id="43" name="Tijelo razine jedan…"/>
          <p:cNvSpPr txBox="1">
            <a:spLocks noGrp="1"/>
          </p:cNvSpPr>
          <p:nvPr>
            <p:ph type="body" sz="half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44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kst naslova"/>
          <p:cNvSpPr txBox="1">
            <a:spLocks noGrp="1"/>
          </p:cNvSpPr>
          <p:nvPr>
            <p:ph type="title"/>
          </p:nvPr>
        </p:nvSpPr>
        <p:spPr>
          <a:xfrm>
            <a:off x="777875" y="3657600"/>
            <a:ext cx="7543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Tekst naslova</a:t>
            </a:r>
          </a:p>
        </p:txBody>
      </p:sp>
      <p:sp>
        <p:nvSpPr>
          <p:cNvPr id="52" name="Tijelo razine jedan…"/>
          <p:cNvSpPr txBox="1">
            <a:spLocks noGrp="1"/>
          </p:cNvSpPr>
          <p:nvPr>
            <p:ph type="body" sz="half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53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{"/>
          <p:cNvSpPr txBox="1"/>
          <p:nvPr/>
        </p:nvSpPr>
        <p:spPr>
          <a:xfrm>
            <a:off x="1057275" y="390525"/>
            <a:ext cx="4572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6000">
                <a:solidFill>
                  <a:srgbClr val="FFFFFF"/>
                </a:solidFill>
                <a:effectLst>
                  <a:outerShdw blurRad="12700" dist="38100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{</a:t>
            </a:r>
          </a:p>
        </p:txBody>
      </p:sp>
      <p:sp>
        <p:nvSpPr>
          <p:cNvPr id="61" name="{"/>
          <p:cNvSpPr txBox="1"/>
          <p:nvPr/>
        </p:nvSpPr>
        <p:spPr>
          <a:xfrm>
            <a:off x="4779962" y="390525"/>
            <a:ext cx="457202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6000">
                <a:solidFill>
                  <a:srgbClr val="FFFFFF"/>
                </a:solidFill>
                <a:effectLst>
                  <a:outerShdw blurRad="12700" dist="38100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{</a:t>
            </a:r>
          </a:p>
        </p:txBody>
      </p:sp>
      <p:sp>
        <p:nvSpPr>
          <p:cNvPr id="62" name="Tekst naslova"/>
          <p:cNvSpPr txBox="1">
            <a:spLocks noGrp="1"/>
          </p:cNvSpPr>
          <p:nvPr>
            <p:ph type="title"/>
          </p:nvPr>
        </p:nvSpPr>
        <p:spPr>
          <a:xfrm>
            <a:off x="777875" y="3657600"/>
            <a:ext cx="7543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Tekst naslova</a:t>
            </a:r>
          </a:p>
        </p:txBody>
      </p:sp>
      <p:sp>
        <p:nvSpPr>
          <p:cNvPr id="63" name="Tijelo razine jedan…"/>
          <p:cNvSpPr txBox="1">
            <a:spLocks noGrp="1"/>
          </p:cNvSpPr>
          <p:nvPr>
            <p:ph type="body" sz="half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64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{"/>
          <p:cNvSpPr txBox="1"/>
          <p:nvPr/>
        </p:nvSpPr>
        <p:spPr>
          <a:xfrm>
            <a:off x="5329237" y="1330325"/>
            <a:ext cx="457202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0">
                <a:solidFill>
                  <a:srgbClr val="FFFFFF"/>
                </a:solidFill>
                <a:effectLst>
                  <a:outerShdw blurRad="12700" dist="63500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{</a:t>
            </a:r>
          </a:p>
        </p:txBody>
      </p:sp>
      <p:sp>
        <p:nvSpPr>
          <p:cNvPr id="86" name="Tekst naslova"/>
          <p:cNvSpPr txBox="1">
            <a:spLocks noGrp="1"/>
          </p:cNvSpPr>
          <p:nvPr>
            <p:ph type="title"/>
          </p:nvPr>
        </p:nvSpPr>
        <p:spPr>
          <a:xfrm>
            <a:off x="777875" y="3657600"/>
            <a:ext cx="7543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Tekst naslova</a:t>
            </a:r>
          </a:p>
        </p:txBody>
      </p:sp>
      <p:sp>
        <p:nvSpPr>
          <p:cNvPr id="87" name="Tijelo razine jedan…"/>
          <p:cNvSpPr txBox="1">
            <a:spLocks noGrp="1"/>
          </p:cNvSpPr>
          <p:nvPr>
            <p:ph type="body" sz="half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88" name="Broj slajd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"/>
          <p:cNvSpPr/>
          <p:nvPr/>
        </p:nvSpPr>
        <p:spPr>
          <a:xfrm>
            <a:off x="-2" y="-1"/>
            <a:ext cx="9144004" cy="5143502"/>
          </a:xfrm>
          <a:prstGeom prst="rect">
            <a:avLst/>
          </a:prstGeom>
          <a:gradFill>
            <a:gsLst>
              <a:gs pos="0">
                <a:srgbClr val="242852">
                  <a:alpha val="9999"/>
                </a:srgbClr>
              </a:gs>
              <a:gs pos="100000">
                <a:srgbClr val="504652">
                  <a:alpha val="35998"/>
                </a:srgbClr>
              </a:gs>
            </a:gsLst>
            <a:lin ang="162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800">
                <a:solidFill>
                  <a:srgbClr val="FFFFFF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endParaRPr/>
          </a:p>
        </p:txBody>
      </p:sp>
      <p:pic>
        <p:nvPicPr>
          <p:cNvPr id="3" name="image.png" descr="image.png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1700211" y="292100"/>
            <a:ext cx="6584952" cy="52498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.png" descr="image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280986" y="444500"/>
            <a:ext cx="4430714" cy="4219575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.png" descr="image.png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3597275" y="-401639"/>
            <a:ext cx="5845175" cy="454660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kst naslova"/>
          <p:cNvSpPr txBox="1">
            <a:spLocks noGrp="1"/>
          </p:cNvSpPr>
          <p:nvPr>
            <p:ph type="title"/>
          </p:nvPr>
        </p:nvSpPr>
        <p:spPr>
          <a:xfrm>
            <a:off x="1370012" y="0"/>
            <a:ext cx="7315201" cy="1377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b"/>
          <a:lstStyle/>
          <a:p>
            <a:r>
              <a:t>Tekst naslova</a:t>
            </a:r>
          </a:p>
        </p:txBody>
      </p:sp>
      <p:sp>
        <p:nvSpPr>
          <p:cNvPr id="7" name="Tijelo razine jedan…"/>
          <p:cNvSpPr txBox="1">
            <a:spLocks noGrp="1"/>
          </p:cNvSpPr>
          <p:nvPr>
            <p:ph type="body" idx="1"/>
          </p:nvPr>
        </p:nvSpPr>
        <p:spPr>
          <a:xfrm>
            <a:off x="5103812" y="1485900"/>
            <a:ext cx="3581401" cy="365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/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8" name="Broj slajda"/>
          <p:cNvSpPr txBox="1">
            <a:spLocks noGrp="1"/>
          </p:cNvSpPr>
          <p:nvPr>
            <p:ph type="sldNum" sz="quarter" idx="2"/>
          </p:nvPr>
        </p:nvSpPr>
        <p:spPr>
          <a:xfrm>
            <a:off x="822325" y="4350511"/>
            <a:ext cx="234189" cy="259589"/>
          </a:xfrm>
          <a:prstGeom prst="rect">
            <a:avLst/>
          </a:prstGeom>
          <a:ln w="12700">
            <a:miter lim="400000"/>
          </a:ln>
        </p:spPr>
        <p:txBody>
          <a:bodyPr wrap="none" lIns="9144" tIns="9144" rIns="9144" bIns="9144" anchor="b">
            <a:spAutoFit/>
          </a:bodyPr>
          <a:lstStyle>
            <a:lvl1pPr>
              <a:defRPr sz="1600">
                <a:solidFill>
                  <a:srgbClr val="FFFFFF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9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9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9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9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9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9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9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9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9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9pPr>
    </p:titleStyle>
    <p:bodyStyle>
      <a:lvl1pPr marL="273050" marR="0" indent="-255586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60000"/>
        <a:buFont typeface="Times"/>
        <a:buChar char="Ñ"/>
        <a:tabLst/>
        <a:defRPr sz="21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1pPr>
      <a:lvl2pPr marL="666665" marR="0" indent="-28249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60000"/>
        <a:buFont typeface="Times"/>
        <a:buChar char="Ó"/>
        <a:tabLst/>
        <a:defRPr sz="21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2pPr>
      <a:lvl3pPr marL="1065025" marR="0" indent="-3157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60000"/>
        <a:buFont typeface="Times"/>
        <a:buChar char="Ô"/>
        <a:tabLst/>
        <a:defRPr sz="21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3pPr>
      <a:lvl4pPr marL="1451470" marR="0" indent="-33545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60000"/>
        <a:buFont typeface="Times"/>
        <a:buChar char="Ò"/>
        <a:tabLst/>
        <a:defRPr sz="21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4pPr>
      <a:lvl5pPr marL="1746885" marR="0" indent="-357821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60000"/>
        <a:buFont typeface="Times"/>
        <a:buChar char="Ñ"/>
        <a:tabLst/>
        <a:defRPr sz="21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5pPr>
      <a:lvl6pPr marL="0" marR="0" indent="1846263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Times"/>
        <a:buNone/>
        <a:tabLst/>
        <a:defRPr sz="21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6pPr>
      <a:lvl7pPr marL="0" marR="0" indent="2303463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Times"/>
        <a:buNone/>
        <a:tabLst/>
        <a:defRPr sz="21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7pPr>
      <a:lvl8pPr marL="0" marR="0" indent="2760663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Times"/>
        <a:buNone/>
        <a:tabLst/>
        <a:defRPr sz="21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8pPr>
      <a:lvl9pPr marL="0" marR="0" indent="321786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Times"/>
        <a:buNone/>
        <a:tabLst/>
        <a:defRPr sz="2100" b="0" i="0" u="none" strike="noStrike" cap="none" spc="0" baseline="0">
          <a:ln>
            <a:noFill/>
          </a:ln>
          <a:solidFill>
            <a:srgbClr val="FFFFFF"/>
          </a:solidFill>
          <a:uFillTx/>
          <a:latin typeface="Palatino Linotype"/>
          <a:ea typeface="Palatino Linotype"/>
          <a:cs typeface="Palatino Linotype"/>
          <a:sym typeface="Palatino Linotype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 Linotype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 Linotype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 Linotype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 Linotype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 Linotype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 Linotype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 Linotype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 Linotype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 Linotyp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zdravka.grdan@skole.hr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Evaluacija rada nastavnika  Zdravka Grđan Stručni skup profesora Etike, Logike i Filozofije Varaždinske i Međimurske županije Varaždin, 20.11.2021."/>
          <p:cNvSpPr txBox="1">
            <a:spLocks noGrp="1"/>
          </p:cNvSpPr>
          <p:nvPr>
            <p:ph type="title" idx="4294967295"/>
          </p:nvPr>
        </p:nvSpPr>
        <p:spPr>
          <a:xfrm>
            <a:off x="798692" y="458786"/>
            <a:ext cx="6911797" cy="4191003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 w="9525">
            <a:solidFill>
              <a:srgbClr val="7D60A0"/>
            </a:solidFill>
            <a:round/>
          </a:ln>
        </p:spPr>
        <p:txBody>
          <a:bodyPr lIns="91423" tIns="91423" rIns="91423" bIns="91423" anchor="ctr">
            <a:normAutofit fontScale="90000"/>
          </a:bodyPr>
          <a:lstStyle/>
          <a:p>
            <a:pPr algn="ct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/>
            </a:r>
            <a:br>
              <a:rPr dirty="0"/>
            </a:br>
            <a:r>
              <a:rPr dirty="0">
                <a:latin typeface="Arial Unicode MS"/>
                <a:ea typeface="Arial Unicode MS"/>
                <a:cs typeface="Arial Unicode MS"/>
                <a:sym typeface="Arial Unicode MS"/>
              </a:rPr>
              <a:t/>
            </a:r>
            <a:br>
              <a:rPr dirty="0">
                <a:latin typeface="Arial Unicode MS"/>
                <a:ea typeface="Arial Unicode MS"/>
                <a:cs typeface="Arial Unicode MS"/>
                <a:sym typeface="Arial Unicode MS"/>
              </a:rPr>
            </a:br>
            <a:r>
              <a:rPr sz="3200" b="1" dirty="0" err="1">
                <a:latin typeface="Tahoma"/>
                <a:ea typeface="Tahoma"/>
                <a:cs typeface="Tahoma"/>
                <a:sym typeface="Tahoma"/>
              </a:rPr>
              <a:t>Uloga</a:t>
            </a:r>
            <a:r>
              <a:rPr sz="3200" b="1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sz="3200" b="1" dirty="0" err="1">
                <a:latin typeface="Tahoma"/>
                <a:ea typeface="Tahoma"/>
                <a:cs typeface="Tahoma"/>
                <a:sym typeface="Tahoma"/>
              </a:rPr>
              <a:t>ravnatelja</a:t>
            </a:r>
            <a:r>
              <a:rPr sz="3200" b="1" dirty="0">
                <a:latin typeface="Tahoma"/>
                <a:ea typeface="Tahoma"/>
                <a:cs typeface="Tahoma"/>
                <a:sym typeface="Tahoma"/>
              </a:rPr>
              <a:t> u </a:t>
            </a:r>
            <a:r>
              <a:rPr sz="3200" b="1" dirty="0" err="1">
                <a:latin typeface="Tahoma"/>
                <a:ea typeface="Tahoma"/>
                <a:cs typeface="Tahoma"/>
                <a:sym typeface="Tahoma"/>
              </a:rPr>
              <a:t>procesu</a:t>
            </a:r>
            <a:r>
              <a:rPr sz="3200" b="1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sz="3200" b="1" dirty="0" err="1">
                <a:latin typeface="Tahoma"/>
                <a:ea typeface="Tahoma"/>
                <a:cs typeface="Tahoma"/>
                <a:sym typeface="Tahoma"/>
              </a:rPr>
              <a:t>evaluacije</a:t>
            </a:r>
            <a:r>
              <a:rPr sz="3200" b="1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sz="3200" b="1" dirty="0" err="1">
                <a:latin typeface="Tahoma"/>
                <a:ea typeface="Tahoma"/>
                <a:cs typeface="Tahoma"/>
                <a:sym typeface="Tahoma"/>
              </a:rPr>
              <a:t>učitelja</a:t>
            </a:r>
            <a:r>
              <a:rPr sz="3200" b="1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sz="3200" b="1" dirty="0" err="1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sz="3200" b="1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sz="3200" b="1" dirty="0" err="1">
                <a:latin typeface="Tahoma"/>
                <a:ea typeface="Tahoma"/>
                <a:cs typeface="Tahoma"/>
                <a:sym typeface="Tahoma"/>
              </a:rPr>
              <a:t>nastavnika</a:t>
            </a:r>
            <a:endParaRPr sz="2900" dirty="0">
              <a:latin typeface="Tahoma"/>
              <a:ea typeface="Tahoma"/>
              <a:cs typeface="Tahoma"/>
              <a:sym typeface="Tahoma"/>
            </a:endParaRPr>
          </a:p>
          <a:p>
            <a:pPr>
              <a:defRPr sz="2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 sz="2900" dirty="0">
              <a:latin typeface="Tahoma"/>
              <a:ea typeface="Tahoma"/>
              <a:cs typeface="Tahoma"/>
              <a:sym typeface="Tahoma"/>
            </a:endParaRPr>
          </a:p>
          <a:p>
            <a:pPr>
              <a:defRPr sz="21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 sz="2900" dirty="0">
              <a:latin typeface="Tahoma"/>
              <a:ea typeface="Tahoma"/>
              <a:cs typeface="Tahoma"/>
              <a:sym typeface="Tahoma"/>
            </a:endParaRPr>
          </a:p>
          <a:p>
            <a:pPr algn="ctr">
              <a:defRPr sz="21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dirty="0" err="1"/>
              <a:t>Zdravka</a:t>
            </a:r>
            <a:r>
              <a:rPr dirty="0"/>
              <a:t> </a:t>
            </a:r>
            <a:r>
              <a:rPr dirty="0" err="1"/>
              <a:t>Grđan</a:t>
            </a:r>
            <a:endParaRPr dirty="0"/>
          </a:p>
          <a:p>
            <a:pPr algn="ctr">
              <a:defRPr sz="2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sz="1800" dirty="0"/>
              <a:t/>
            </a:r>
            <a:br>
              <a:rPr sz="1800" dirty="0"/>
            </a:br>
            <a:r>
              <a:rPr lang="hr-HR" sz="2200" b="1" dirty="0">
                <a:solidFill>
                  <a:schemeClr val="tx1"/>
                </a:solidFill>
              </a:rPr>
              <a:t>Kovačić konzalting d.o.o. – </a:t>
            </a:r>
            <a:r>
              <a:rPr lang="hr-HR" sz="2200" b="1" dirty="0" err="1">
                <a:solidFill>
                  <a:schemeClr val="tx1"/>
                </a:solidFill>
              </a:rPr>
              <a:t>Tučepi</a:t>
            </a:r>
            <a:r>
              <a:rPr lang="hr-HR" sz="2200" b="1" dirty="0">
                <a:solidFill>
                  <a:schemeClr val="tx1"/>
                </a:solidFill>
              </a:rPr>
              <a:t>, ožujak 2022.</a:t>
            </a:r>
            <a:r>
              <a:rPr sz="2200" dirty="0">
                <a:solidFill>
                  <a:schemeClr val="tx1"/>
                </a:solidFill>
              </a:rPr>
              <a:t/>
            </a:r>
            <a:br>
              <a:rPr sz="2200" dirty="0">
                <a:solidFill>
                  <a:schemeClr val="tx1"/>
                </a:solidFill>
              </a:rPr>
            </a:br>
            <a:r>
              <a:rPr sz="1600" dirty="0"/>
              <a:t/>
            </a:r>
            <a:br>
              <a:rPr sz="1600" dirty="0"/>
            </a:br>
            <a:endParaRPr sz="1600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DOKUMENTACIJA ZA STRUČNO-METODIČKI NADZOR"/>
          <p:cNvSpPr txBox="1">
            <a:spLocks noGrp="1"/>
          </p:cNvSpPr>
          <p:nvPr>
            <p:ph type="title" idx="4294967295"/>
          </p:nvPr>
        </p:nvSpPr>
        <p:spPr>
          <a:xfrm>
            <a:off x="458787" y="38100"/>
            <a:ext cx="8226426" cy="822655"/>
          </a:xfrm>
          <a:prstGeom prst="rect">
            <a:avLst/>
          </a:prstGeom>
        </p:spPr>
        <p:txBody>
          <a:bodyPr/>
          <a:lstStyle>
            <a:lvl1pPr>
              <a:defRPr sz="2300" b="1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DOKUMENTACIJA ZA STRUČNO-METODIČKI NADZOR</a:t>
            </a:r>
          </a:p>
        </p:txBody>
      </p:sp>
      <p:sp>
        <p:nvSpPr>
          <p:cNvPr id="177" name="1. Godišnji izvedbeni kurikulum…"/>
          <p:cNvSpPr txBox="1">
            <a:spLocks noGrp="1"/>
          </p:cNvSpPr>
          <p:nvPr>
            <p:ph type="body" idx="4294967295"/>
          </p:nvPr>
        </p:nvSpPr>
        <p:spPr>
          <a:xfrm>
            <a:off x="458787" y="945255"/>
            <a:ext cx="8226426" cy="3943553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 w="9525">
            <a:solidFill>
              <a:srgbClr val="7D60A0"/>
            </a:solidFill>
            <a:round/>
          </a:ln>
        </p:spPr>
        <p:txBody>
          <a:bodyPr/>
          <a:lstStyle/>
          <a:p>
            <a:pPr marL="0" indent="0">
              <a:spcBef>
                <a:spcPts val="0"/>
              </a:spcBef>
              <a:buSzTx/>
              <a:buFontTx/>
              <a:buNone/>
              <a:defRPr sz="25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1. Godišnji izvedbeni kurikulum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5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2. Ispiti znanja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5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3. Očitovanja i obrazloženja predmetnog nastavnika prema pitanjima savjetnika + razrada ishoda+ razine usvojenosti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5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4. Zapažanja razrednika o učenicima - učenje, uspjeh i ponašanje učenika i izvještaj o suradnji s roditeljima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5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5. Pisane pritužbe roditelja + očitovanje ravnateljice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MELJ KVALITETE RADA U NASTAVI"/>
          <p:cNvSpPr txBox="1">
            <a:spLocks noGrp="1"/>
          </p:cNvSpPr>
          <p:nvPr>
            <p:ph type="title" idx="4294967295"/>
          </p:nvPr>
        </p:nvSpPr>
        <p:spPr>
          <a:xfrm>
            <a:off x="220740" y="0"/>
            <a:ext cx="8464473" cy="1006744"/>
          </a:xfrm>
          <a:prstGeom prst="rect">
            <a:avLst/>
          </a:prstGeom>
        </p:spPr>
        <p:txBody>
          <a:bodyPr/>
          <a:lstStyle>
            <a:lvl1pPr>
              <a:defRPr sz="3400" b="1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TEMELJ KVALITETE RADA U NASTAVI</a:t>
            </a:r>
          </a:p>
        </p:txBody>
      </p:sp>
      <p:sp>
        <p:nvSpPr>
          <p:cNvPr id="180" name="1. Predmetni kurikulum…"/>
          <p:cNvSpPr txBox="1">
            <a:spLocks noGrp="1"/>
          </p:cNvSpPr>
          <p:nvPr>
            <p:ph type="body" idx="4294967295"/>
          </p:nvPr>
        </p:nvSpPr>
        <p:spPr>
          <a:xfrm>
            <a:off x="458787" y="1118944"/>
            <a:ext cx="8118840" cy="3451537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 w="9525">
            <a:solidFill>
              <a:srgbClr val="7D60A0"/>
            </a:solidFill>
            <a:round/>
          </a:ln>
        </p:spPr>
        <p:txBody>
          <a:bodyPr/>
          <a:lstStyle/>
          <a:p>
            <a:pPr marL="0" indent="0">
              <a:spcBef>
                <a:spcPts val="0"/>
              </a:spcBef>
              <a:buSzTx/>
              <a:buFontTx/>
              <a:buNone/>
              <a:defRPr sz="3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1. Predmetni kurikulum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3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FontTx/>
              <a:buNone/>
              <a:defRPr sz="3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2. Ishodi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3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FontTx/>
              <a:buNone/>
              <a:defRPr sz="3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3. Razine usvojenosti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Metode evaluacije rada nastavnika"/>
          <p:cNvSpPr txBox="1">
            <a:spLocks noGrp="1"/>
          </p:cNvSpPr>
          <p:nvPr>
            <p:ph type="title" idx="4294967295"/>
          </p:nvPr>
        </p:nvSpPr>
        <p:spPr>
          <a:xfrm>
            <a:off x="458787" y="0"/>
            <a:ext cx="8226426" cy="1036963"/>
          </a:xfrm>
          <a:prstGeom prst="rect">
            <a:avLst/>
          </a:prstGeom>
        </p:spPr>
        <p:txBody>
          <a:bodyPr/>
          <a:lstStyle>
            <a:lvl1pPr>
              <a:defRPr sz="41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Metode evaluacije rada nastavnika</a:t>
            </a:r>
          </a:p>
        </p:txBody>
      </p:sp>
      <p:sp>
        <p:nvSpPr>
          <p:cNvPr id="183" name="1. Posjeta nastavi…"/>
          <p:cNvSpPr txBox="1">
            <a:spLocks noGrp="1"/>
          </p:cNvSpPr>
          <p:nvPr>
            <p:ph type="body" idx="4294967295"/>
          </p:nvPr>
        </p:nvSpPr>
        <p:spPr>
          <a:xfrm>
            <a:off x="304071" y="1485900"/>
            <a:ext cx="8335921" cy="3370384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 w="9525">
            <a:solidFill>
              <a:srgbClr val="7D60A0"/>
            </a:solidFill>
            <a:round/>
          </a:ln>
        </p:spPr>
        <p:txBody>
          <a:bodyPr/>
          <a:lstStyle/>
          <a:p>
            <a:pPr marL="0" indent="0">
              <a:spcBef>
                <a:spcPts val="0"/>
              </a:spcBef>
              <a:buSzTx/>
              <a:buFontTx/>
              <a:buNone/>
              <a:defRPr sz="2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1. Posjeta nastavi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FontTx/>
              <a:buNone/>
              <a:defRPr sz="2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2. Sastanci s aktivima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FontTx/>
              <a:buNone/>
              <a:defRPr sz="2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3. Dnevna i mjesečna opservacija rada nastavnika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Naslov"/>
          <p:cNvSpPr txBox="1">
            <a:spLocks noGrp="1"/>
          </p:cNvSpPr>
          <p:nvPr>
            <p:ph type="title" idx="4294967295"/>
          </p:nvPr>
        </p:nvSpPr>
        <p:spPr>
          <a:xfrm>
            <a:off x="795844" y="-1036839"/>
            <a:ext cx="8215887" cy="5817003"/>
          </a:xfrm>
          <a:prstGeom prst="rect">
            <a:avLst/>
          </a:prstGeom>
        </p:spPr>
        <p:txBody>
          <a:bodyPr lIns="91423" tIns="91423" rIns="91423" bIns="91423" anchor="ctr">
            <a:normAutofit/>
          </a:bodyPr>
          <a:lstStyle/>
          <a:p>
            <a:pPr algn="ctr">
              <a:defRPr sz="8500"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>
              <a:lnSpc>
                <a:spcPct val="150000"/>
              </a:lnSpc>
              <a:defRPr sz="4300"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rPr sz="8500"/>
              <a:t/>
            </a:r>
            <a:br>
              <a:rPr sz="8500"/>
            </a:br>
            <a:endParaRPr sz="2800"/>
          </a:p>
          <a:p>
            <a:pPr marL="106679" indent="-106679">
              <a:lnSpc>
                <a:spcPct val="85000"/>
              </a:lnSpc>
              <a:spcBef>
                <a:spcPts val="1300"/>
              </a:spcBef>
              <a:defRPr sz="28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rPr>
              <a:t/>
            </a:r>
            <a:br>
              <a:rPr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rPr>
            </a:br>
            <a:endParaRPr>
              <a:effectLst>
                <a:outerShdw blurRad="12700" dist="25400" dir="2700000" rotWithShape="0">
                  <a:srgbClr val="000000"/>
                </a:outerShdw>
              </a:effectLst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247" name="Group 10"/>
          <p:cNvGrpSpPr/>
          <p:nvPr/>
        </p:nvGrpSpPr>
        <p:grpSpPr>
          <a:xfrm>
            <a:off x="233344" y="992777"/>
            <a:ext cx="8454989" cy="3848507"/>
            <a:chOff x="-6" y="-2"/>
            <a:chExt cx="8454988" cy="3848505"/>
          </a:xfrm>
        </p:grpSpPr>
        <p:grpSp>
          <p:nvGrpSpPr>
            <p:cNvPr id="243" name="Group 11"/>
            <p:cNvGrpSpPr/>
            <p:nvPr/>
          </p:nvGrpSpPr>
          <p:grpSpPr>
            <a:xfrm>
              <a:off x="-7" y="341277"/>
              <a:ext cx="8454989" cy="3507227"/>
              <a:chOff x="-4" y="-3"/>
              <a:chExt cx="8454988" cy="3507226"/>
            </a:xfrm>
          </p:grpSpPr>
          <p:sp>
            <p:nvSpPr>
              <p:cNvPr id="186" name="Freeform 14"/>
              <p:cNvSpPr/>
              <p:nvPr/>
            </p:nvSpPr>
            <p:spPr>
              <a:xfrm rot="10800000" flipH="1">
                <a:off x="1794308" y="258906"/>
                <a:ext cx="4803238" cy="1658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406" y="0"/>
                      <a:pt x="21016" y="8938"/>
                      <a:pt x="21571" y="20391"/>
                    </a:cubicBezTo>
                    <a:lnTo>
                      <a:pt x="21600" y="21600"/>
                    </a:lnTo>
                    <a:lnTo>
                      <a:pt x="20676" y="21600"/>
                    </a:lnTo>
                    <a:lnTo>
                      <a:pt x="20652" y="20589"/>
                    </a:lnTo>
                    <a:cubicBezTo>
                      <a:pt x="20145" y="10113"/>
                      <a:pt x="15927" y="1938"/>
                      <a:pt x="10800" y="1938"/>
                    </a:cubicBezTo>
                    <a:cubicBezTo>
                      <a:pt x="5673" y="1938"/>
                      <a:pt x="1455" y="10113"/>
                      <a:pt x="948" y="20589"/>
                    </a:cubicBezTo>
                    <a:lnTo>
                      <a:pt x="924" y="21600"/>
                    </a:lnTo>
                    <a:lnTo>
                      <a:pt x="0" y="21600"/>
                    </a:lnTo>
                    <a:lnTo>
                      <a:pt x="29" y="20391"/>
                    </a:lnTo>
                    <a:cubicBezTo>
                      <a:pt x="584" y="8938"/>
                      <a:pt x="5194" y="0"/>
                      <a:pt x="10800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 w="12700" cap="flat">
                <a:solidFill>
                  <a:srgbClr val="FFFFFF"/>
                </a:solidFill>
                <a:prstDash val="solid"/>
                <a:round/>
              </a:ln>
              <a:effectLst>
                <a:outerShdw blurRad="25400" dist="127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457200">
                  <a:defRPr sz="13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197" name="Group 18"/>
              <p:cNvGrpSpPr/>
              <p:nvPr/>
            </p:nvGrpSpPr>
            <p:grpSpPr>
              <a:xfrm>
                <a:off x="-5" y="43095"/>
                <a:ext cx="2007737" cy="2191475"/>
                <a:chOff x="-3" y="-1"/>
                <a:chExt cx="2007735" cy="2191473"/>
              </a:xfrm>
            </p:grpSpPr>
            <p:grpSp>
              <p:nvGrpSpPr>
                <p:cNvPr id="191" name="Group 65"/>
                <p:cNvGrpSpPr/>
                <p:nvPr/>
              </p:nvGrpSpPr>
              <p:grpSpPr>
                <a:xfrm>
                  <a:off x="852610" y="-2"/>
                  <a:ext cx="1155123" cy="1061306"/>
                  <a:chOff x="-1" y="0"/>
                  <a:chExt cx="1155121" cy="1061305"/>
                </a:xfrm>
              </p:grpSpPr>
              <p:grpSp>
                <p:nvGrpSpPr>
                  <p:cNvPr id="189" name="Group 72"/>
                  <p:cNvGrpSpPr/>
                  <p:nvPr/>
                </p:nvGrpSpPr>
                <p:grpSpPr>
                  <a:xfrm>
                    <a:off x="-2" y="135285"/>
                    <a:ext cx="921544" cy="926020"/>
                    <a:chOff x="0" y="0"/>
                    <a:chExt cx="921543" cy="926019"/>
                  </a:xfrm>
                </p:grpSpPr>
                <p:sp>
                  <p:nvSpPr>
                    <p:cNvPr id="187" name="Straight Connector 74"/>
                    <p:cNvSpPr/>
                    <p:nvPr/>
                  </p:nvSpPr>
                  <p:spPr>
                    <a:xfrm flipV="1">
                      <a:off x="-1" y="0"/>
                      <a:ext cx="921544" cy="666927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BFBFB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8" name="Straight Connector 75"/>
                    <p:cNvSpPr/>
                    <p:nvPr/>
                  </p:nvSpPr>
                  <p:spPr>
                    <a:xfrm flipV="1">
                      <a:off x="-1" y="666925"/>
                      <a:ext cx="5" cy="259095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BFBFB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</p:grpSp>
              <p:sp>
                <p:nvSpPr>
                  <p:cNvPr id="190" name="Oval 73"/>
                  <p:cNvSpPr/>
                  <p:nvPr/>
                </p:nvSpPr>
                <p:spPr>
                  <a:xfrm rot="10800000" flipH="1">
                    <a:off x="912409" y="-1"/>
                    <a:ext cx="242711" cy="175817"/>
                  </a:xfrm>
                  <a:prstGeom prst="ellipse">
                    <a:avLst/>
                  </a:prstGeom>
                  <a:solidFill>
                    <a:srgbClr val="59746D"/>
                  </a:solidFill>
                  <a:ln w="12700" cap="flat">
                    <a:solidFill>
                      <a:srgbClr val="FFFFFF"/>
                    </a:solidFill>
                    <a:prstDash val="solid"/>
                    <a:round/>
                  </a:ln>
                  <a:effectLst>
                    <a:outerShdw blurRad="254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 defTabSz="457200">
                      <a:defRPr sz="13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</p:grpSp>
            <p:grpSp>
              <p:nvGrpSpPr>
                <p:cNvPr id="196" name="Group 66"/>
                <p:cNvGrpSpPr/>
                <p:nvPr/>
              </p:nvGrpSpPr>
              <p:grpSpPr>
                <a:xfrm>
                  <a:off x="-4" y="948686"/>
                  <a:ext cx="1715653" cy="1242787"/>
                  <a:chOff x="-2" y="-1"/>
                  <a:chExt cx="1715652" cy="1242785"/>
                </a:xfrm>
              </p:grpSpPr>
              <p:grpSp>
                <p:nvGrpSpPr>
                  <p:cNvPr id="194" name="Group 67"/>
                  <p:cNvGrpSpPr/>
                  <p:nvPr/>
                </p:nvGrpSpPr>
                <p:grpSpPr>
                  <a:xfrm>
                    <a:off x="-3" y="-2"/>
                    <a:ext cx="1715653" cy="1242786"/>
                    <a:chOff x="-1" y="0"/>
                    <a:chExt cx="1715652" cy="1242785"/>
                  </a:xfrm>
                </p:grpSpPr>
                <p:sp>
                  <p:nvSpPr>
                    <p:cNvPr id="192" name="Oval 69"/>
                    <p:cNvSpPr/>
                    <p:nvPr/>
                  </p:nvSpPr>
                  <p:spPr>
                    <a:xfrm flipH="1">
                      <a:off x="-2" y="-1"/>
                      <a:ext cx="1715653" cy="1242786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FF"/>
                        </a:gs>
                        <a:gs pos="100000">
                          <a:srgbClr val="F2F2F2"/>
                        </a:gs>
                      </a:gsLst>
                      <a:lin ang="3000000" scaled="0"/>
                    </a:gradFill>
                    <a:ln w="12700" cap="flat">
                      <a:noFill/>
                      <a:miter lim="400000"/>
                    </a:ln>
                    <a:effectLst>
                      <a:outerShdw blurRad="63500" rotWithShape="0">
                        <a:srgbClr val="000000">
                          <a:alpha val="40000"/>
                        </a:srgbClr>
                      </a:outerShdw>
                    </a:effectLst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 defTabSz="457200">
                        <a:defRPr sz="13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  <p:sp>
                  <p:nvSpPr>
                    <p:cNvPr id="193" name="Oval 71"/>
                    <p:cNvSpPr/>
                    <p:nvPr/>
                  </p:nvSpPr>
                  <p:spPr>
                    <a:xfrm flipH="1">
                      <a:off x="183231" y="146929"/>
                      <a:ext cx="1319859" cy="95608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789890"/>
                        </a:gs>
                        <a:gs pos="100000">
                          <a:srgbClr val="59746D"/>
                        </a:gs>
                      </a:gsLst>
                      <a:path path="circle">
                        <a:fillToRect l="37721" t="-19636" r="62278" b="119636"/>
                      </a:path>
                    </a:gra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 defTabSz="457200">
                        <a:defRPr sz="13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195" name="TextBox 68"/>
                  <p:cNvSpPr txBox="1"/>
                  <p:nvPr/>
                </p:nvSpPr>
                <p:spPr>
                  <a:xfrm>
                    <a:off x="173277" y="345366"/>
                    <a:ext cx="1369095" cy="523237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45718" tIns="45718" rIns="45718" bIns="45718" numCol="1" anchor="t">
                    <a:spAutoFit/>
                  </a:bodyPr>
                  <a:lstStyle/>
                  <a:p>
                    <a:pPr algn="ctr" defTabSz="457200">
                      <a:defRPr>
                        <a:solidFill>
                          <a:srgbClr val="FFFFFF"/>
                        </a:solidFill>
                        <a:latin typeface="Calibri Light"/>
                        <a:ea typeface="Calibri Light"/>
                        <a:cs typeface="Calibri Light"/>
                        <a:sym typeface="Calibri Light"/>
                      </a:defRPr>
                    </a:pPr>
                    <a:r>
                      <a:t> PREDMETNI </a:t>
                    </a:r>
                  </a:p>
                  <a:p>
                    <a:pPr algn="ctr" defTabSz="457200">
                      <a:defRPr>
                        <a:solidFill>
                          <a:srgbClr val="FFFFFF"/>
                        </a:solidFill>
                        <a:latin typeface="Calibri Light"/>
                        <a:ea typeface="Calibri Light"/>
                        <a:cs typeface="Calibri Light"/>
                        <a:sym typeface="Calibri Light"/>
                      </a:defRPr>
                    </a:pPr>
                    <a:r>
                      <a:t>KURIKULUMI</a:t>
                    </a:r>
                  </a:p>
                </p:txBody>
              </p:sp>
            </p:grpSp>
          </p:grpSp>
          <p:grpSp>
            <p:nvGrpSpPr>
              <p:cNvPr id="207" name="Group 19"/>
              <p:cNvGrpSpPr/>
              <p:nvPr/>
            </p:nvGrpSpPr>
            <p:grpSpPr>
              <a:xfrm>
                <a:off x="3173962" y="1317000"/>
                <a:ext cx="2299453" cy="2190223"/>
                <a:chOff x="-2" y="-1"/>
                <a:chExt cx="2299451" cy="2190221"/>
              </a:xfrm>
            </p:grpSpPr>
            <p:grpSp>
              <p:nvGrpSpPr>
                <p:cNvPr id="200" name="Group 56"/>
                <p:cNvGrpSpPr/>
                <p:nvPr/>
              </p:nvGrpSpPr>
              <p:grpSpPr>
                <a:xfrm>
                  <a:off x="976811" y="-2"/>
                  <a:ext cx="228217" cy="1049867"/>
                  <a:chOff x="-1" y="0"/>
                  <a:chExt cx="228216" cy="1049866"/>
                </a:xfrm>
              </p:grpSpPr>
              <p:sp>
                <p:nvSpPr>
                  <p:cNvPr id="198" name="Straight Connector 63"/>
                  <p:cNvSpPr/>
                  <p:nvPr/>
                </p:nvSpPr>
                <p:spPr>
                  <a:xfrm flipV="1">
                    <a:off x="100313" y="166648"/>
                    <a:ext cx="27586" cy="883218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BFBFB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99" name="Oval 64"/>
                  <p:cNvSpPr/>
                  <p:nvPr/>
                </p:nvSpPr>
                <p:spPr>
                  <a:xfrm rot="10800000" flipH="1">
                    <a:off x="-2" y="-1"/>
                    <a:ext cx="228218" cy="165315"/>
                  </a:xfrm>
                  <a:prstGeom prst="ellipse">
                    <a:avLst/>
                  </a:prstGeom>
                  <a:solidFill>
                    <a:srgbClr val="4B8E95"/>
                  </a:solidFill>
                  <a:ln w="12700" cap="flat">
                    <a:solidFill>
                      <a:srgbClr val="FFFFFF"/>
                    </a:solidFill>
                    <a:prstDash val="solid"/>
                    <a:round/>
                  </a:ln>
                  <a:effectLst>
                    <a:outerShdw blurRad="254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 defTabSz="457200">
                      <a:defRPr sz="13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</p:grpSp>
            <p:grpSp>
              <p:nvGrpSpPr>
                <p:cNvPr id="206" name="Group 58"/>
                <p:cNvGrpSpPr/>
                <p:nvPr/>
              </p:nvGrpSpPr>
              <p:grpSpPr>
                <a:xfrm>
                  <a:off x="-3" y="887866"/>
                  <a:ext cx="2299453" cy="1302355"/>
                  <a:chOff x="-1" y="-1"/>
                  <a:chExt cx="2299451" cy="1302354"/>
                </a:xfrm>
              </p:grpSpPr>
              <p:sp>
                <p:nvSpPr>
                  <p:cNvPr id="201" name="Oval 60"/>
                  <p:cNvSpPr/>
                  <p:nvPr/>
                </p:nvSpPr>
                <p:spPr>
                  <a:xfrm flipH="1">
                    <a:off x="-2" y="-2"/>
                    <a:ext cx="2299453" cy="130235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FF"/>
                      </a:gs>
                      <a:gs pos="100000">
                        <a:srgbClr val="F2F2F2"/>
                      </a:gs>
                    </a:gsLst>
                    <a:lin ang="3000000" scaled="0"/>
                  </a:gradFill>
                  <a:ln w="12700" cap="flat">
                    <a:noFill/>
                    <a:miter lim="400000"/>
                  </a:ln>
                  <a:effectLst>
                    <a:outerShdw blurRad="63500" rotWithShape="0">
                      <a:srgbClr val="000000">
                        <a:alpha val="40000"/>
                      </a:srgbClr>
                    </a:outerShdw>
                  </a:effectLst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 defTabSz="457200">
                      <a:defRPr sz="13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202" name="Donut 58"/>
                  <p:cNvSpPr/>
                  <p:nvPr/>
                </p:nvSpPr>
                <p:spPr>
                  <a:xfrm flipH="1">
                    <a:off x="352789" y="125720"/>
                    <a:ext cx="1434016" cy="103877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617" y="10800"/>
                        </a:moveTo>
                        <a:cubicBezTo>
                          <a:pt x="617" y="16294"/>
                          <a:pt x="5176" y="20748"/>
                          <a:pt x="10800" y="20748"/>
                        </a:cubicBezTo>
                        <a:cubicBezTo>
                          <a:pt x="16424" y="20748"/>
                          <a:pt x="20983" y="16294"/>
                          <a:pt x="20983" y="10800"/>
                        </a:cubicBezTo>
                        <a:cubicBezTo>
                          <a:pt x="20983" y="5306"/>
                          <a:pt x="16424" y="852"/>
                          <a:pt x="10800" y="852"/>
                        </a:cubicBezTo>
                        <a:cubicBezTo>
                          <a:pt x="5176" y="852"/>
                          <a:pt x="617" y="5306"/>
                          <a:pt x="617" y="10800"/>
                        </a:cubicBezTo>
                        <a:close/>
                      </a:path>
                    </a:pathLst>
                  </a:custGeom>
                  <a:solidFill>
                    <a:srgbClr val="4B8E95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 defTabSz="457200">
                      <a:defRPr sz="1300"/>
                    </a:pPr>
                    <a:endParaRPr/>
                  </a:p>
                </p:txBody>
              </p:sp>
              <p:grpSp>
                <p:nvGrpSpPr>
                  <p:cNvPr id="205" name="Oval 62"/>
                  <p:cNvGrpSpPr/>
                  <p:nvPr/>
                </p:nvGrpSpPr>
                <p:grpSpPr>
                  <a:xfrm>
                    <a:off x="44216" y="74699"/>
                    <a:ext cx="2187027" cy="1133283"/>
                    <a:chOff x="0" y="-1"/>
                    <a:chExt cx="2187026" cy="1133281"/>
                  </a:xfrm>
                </p:grpSpPr>
                <p:sp>
                  <p:nvSpPr>
                    <p:cNvPr id="203" name="Oval"/>
                    <p:cNvSpPr/>
                    <p:nvPr/>
                  </p:nvSpPr>
                  <p:spPr>
                    <a:xfrm flipH="1">
                      <a:off x="-1" y="-2"/>
                      <a:ext cx="2187027" cy="1133283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84BCC2"/>
                        </a:gs>
                        <a:gs pos="100000">
                          <a:srgbClr val="4B8E95"/>
                        </a:gs>
                      </a:gsLst>
                      <a:path path="circle">
                        <a:fillToRect l="37721" t="-19636" r="62278" b="119636"/>
                      </a:path>
                    </a:gra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 defTabSz="457200">
                        <a:defRPr sz="1800">
                          <a:solidFill>
                            <a:srgbClr val="FFFFFF"/>
                          </a:solidFill>
                          <a:latin typeface="Calibri Light"/>
                          <a:ea typeface="Calibri Light"/>
                          <a:cs typeface="Calibri Light"/>
                          <a:sym typeface="Calibri Light"/>
                        </a:defRPr>
                      </a:pPr>
                      <a:endParaRPr/>
                    </a:p>
                  </p:txBody>
                </p:sp>
                <p:sp>
                  <p:nvSpPr>
                    <p:cNvPr id="204" name="SUVREMENE METODE UČENJA I PRISTUPI POUČAVANJA"/>
                    <p:cNvSpPr txBox="1"/>
                    <p:nvPr/>
                  </p:nvSpPr>
                  <p:spPr>
                    <a:xfrm>
                      <a:off x="320279" y="114515"/>
                      <a:ext cx="1546464" cy="904237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  </a:ext>
                    </a:extLst>
                  </p:spPr>
                  <p:txBody>
                    <a:bodyPr wrap="square" lIns="45718" tIns="45718" rIns="45718" bIns="45718" numCol="1" anchor="ctr">
                      <a:spAutoFit/>
                    </a:bodyPr>
                    <a:lstStyle>
                      <a:lvl1pPr algn="ctr" defTabSz="457200">
                        <a:defRPr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lvl1pPr>
                    </a:lstStyle>
                    <a:p>
                      <a:r>
                        <a:t>SUVREMENE METODE UČENJA I PRISTUPI POUČAVANJA</a:t>
                      </a:r>
                    </a:p>
                  </p:txBody>
                </p:sp>
              </p:grpSp>
            </p:grpSp>
          </p:grpSp>
          <p:grpSp>
            <p:nvGrpSpPr>
              <p:cNvPr id="218" name="Group 20"/>
              <p:cNvGrpSpPr/>
              <p:nvPr/>
            </p:nvGrpSpPr>
            <p:grpSpPr>
              <a:xfrm>
                <a:off x="6401833" y="-4"/>
                <a:ext cx="2053151" cy="2277671"/>
                <a:chOff x="-1" y="-2"/>
                <a:chExt cx="2053149" cy="2277669"/>
              </a:xfrm>
            </p:grpSpPr>
            <p:grpSp>
              <p:nvGrpSpPr>
                <p:cNvPr id="212" name="Group 45"/>
                <p:cNvGrpSpPr/>
                <p:nvPr/>
              </p:nvGrpSpPr>
              <p:grpSpPr>
                <a:xfrm>
                  <a:off x="-2" y="-3"/>
                  <a:ext cx="1158208" cy="1103051"/>
                  <a:chOff x="0" y="-1"/>
                  <a:chExt cx="1158207" cy="1103049"/>
                </a:xfrm>
              </p:grpSpPr>
              <p:sp>
                <p:nvSpPr>
                  <p:cNvPr id="208" name="Oval 52"/>
                  <p:cNvSpPr/>
                  <p:nvPr/>
                </p:nvSpPr>
                <p:spPr>
                  <a:xfrm rot="10800000" flipH="1">
                    <a:off x="-1" y="-2"/>
                    <a:ext cx="252257" cy="182733"/>
                  </a:xfrm>
                  <a:prstGeom prst="ellipse">
                    <a:avLst/>
                  </a:prstGeom>
                  <a:solidFill>
                    <a:srgbClr val="69798D"/>
                  </a:solidFill>
                  <a:ln w="12700" cap="flat">
                    <a:solidFill>
                      <a:srgbClr val="FFFFFF"/>
                    </a:solidFill>
                    <a:prstDash val="solid"/>
                    <a:round/>
                  </a:ln>
                  <a:effectLst>
                    <a:outerShdw blurRad="254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 defTabSz="457200">
                      <a:defRPr sz="13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grpSp>
                <p:nvGrpSpPr>
                  <p:cNvPr id="211" name="Group 53"/>
                  <p:cNvGrpSpPr/>
                  <p:nvPr/>
                </p:nvGrpSpPr>
                <p:grpSpPr>
                  <a:xfrm>
                    <a:off x="201306" y="140603"/>
                    <a:ext cx="956901" cy="962446"/>
                    <a:chOff x="0" y="0"/>
                    <a:chExt cx="956900" cy="962445"/>
                  </a:xfrm>
                </p:grpSpPr>
                <p:sp>
                  <p:nvSpPr>
                    <p:cNvPr id="209" name="Straight Connector 54"/>
                    <p:cNvSpPr/>
                    <p:nvPr/>
                  </p:nvSpPr>
                  <p:spPr>
                    <a:xfrm>
                      <a:off x="-2" y="-1"/>
                      <a:ext cx="956899" cy="693158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BFBFB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0" name="Straight Connector 55"/>
                    <p:cNvSpPr/>
                    <p:nvPr/>
                  </p:nvSpPr>
                  <p:spPr>
                    <a:xfrm flipV="1">
                      <a:off x="956896" y="693159"/>
                      <a:ext cx="4" cy="269286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BFBFB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</p:grpSp>
            </p:grpSp>
            <p:grpSp>
              <p:nvGrpSpPr>
                <p:cNvPr id="217" name="Group 46"/>
                <p:cNvGrpSpPr/>
                <p:nvPr/>
              </p:nvGrpSpPr>
              <p:grpSpPr>
                <a:xfrm>
                  <a:off x="270017" y="986001"/>
                  <a:ext cx="1783132" cy="1291667"/>
                  <a:chOff x="-1" y="-2"/>
                  <a:chExt cx="1783130" cy="1291666"/>
                </a:xfrm>
              </p:grpSpPr>
              <p:grpSp>
                <p:nvGrpSpPr>
                  <p:cNvPr id="215" name="Group 47"/>
                  <p:cNvGrpSpPr/>
                  <p:nvPr/>
                </p:nvGrpSpPr>
                <p:grpSpPr>
                  <a:xfrm>
                    <a:off x="-2" y="-3"/>
                    <a:ext cx="1783131" cy="1291667"/>
                    <a:chOff x="0" y="-1"/>
                    <a:chExt cx="1783130" cy="1291666"/>
                  </a:xfrm>
                </p:grpSpPr>
                <p:sp>
                  <p:nvSpPr>
                    <p:cNvPr id="213" name="Oval 49"/>
                    <p:cNvSpPr/>
                    <p:nvPr/>
                  </p:nvSpPr>
                  <p:spPr>
                    <a:xfrm flipH="1">
                      <a:off x="-1" y="-2"/>
                      <a:ext cx="1783131" cy="129166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FF"/>
                        </a:gs>
                        <a:gs pos="100000">
                          <a:srgbClr val="F2F2F2"/>
                        </a:gs>
                      </a:gsLst>
                      <a:lin ang="3000000" scaled="0"/>
                    </a:gradFill>
                    <a:ln w="12700" cap="flat">
                      <a:noFill/>
                      <a:miter lim="400000"/>
                    </a:ln>
                    <a:effectLst>
                      <a:outerShdw blurRad="63500" rotWithShape="0">
                        <a:srgbClr val="000000">
                          <a:alpha val="40000"/>
                        </a:srgbClr>
                      </a:outerShdw>
                    </a:effectLst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 defTabSz="457200">
                        <a:defRPr sz="13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  <p:sp>
                  <p:nvSpPr>
                    <p:cNvPr id="214" name="Oval 51"/>
                    <p:cNvSpPr/>
                    <p:nvPr/>
                  </p:nvSpPr>
                  <p:spPr>
                    <a:xfrm flipH="1">
                      <a:off x="190439" y="152708"/>
                      <a:ext cx="1371771" cy="993685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98A3B2"/>
                        </a:gs>
                        <a:gs pos="100000">
                          <a:srgbClr val="69798D"/>
                        </a:gs>
                      </a:gsLst>
                      <a:path path="circle">
                        <a:fillToRect l="37721" t="-19636" r="62278" b="119636"/>
                      </a:path>
                    </a:gra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 defTabSz="457200">
                        <a:defRPr sz="13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216" name="TextBox 48"/>
                  <p:cNvSpPr txBox="1"/>
                  <p:nvPr/>
                </p:nvSpPr>
                <p:spPr>
                  <a:xfrm>
                    <a:off x="90867" y="426494"/>
                    <a:ext cx="1524769" cy="497837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45718" tIns="45718" rIns="45718" bIns="45718" numCol="1" anchor="t">
                    <a:spAutoFit/>
                  </a:bodyPr>
                  <a:lstStyle>
                    <a:lvl1pPr algn="ctr" defTabSz="457200">
                      <a:defRPr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lvl1pPr>
                  </a:lstStyle>
                  <a:p>
                    <a:r>
                      <a:t>DIDAKTIČKA POMAGALA</a:t>
                    </a:r>
                  </a:p>
                </p:txBody>
              </p:sp>
            </p:grpSp>
          </p:grpSp>
          <p:grpSp>
            <p:nvGrpSpPr>
              <p:cNvPr id="230" name="Group 21"/>
              <p:cNvGrpSpPr/>
              <p:nvPr/>
            </p:nvGrpSpPr>
            <p:grpSpPr>
              <a:xfrm>
                <a:off x="1237010" y="1091148"/>
                <a:ext cx="1915745" cy="2137188"/>
                <a:chOff x="-1" y="-1"/>
                <a:chExt cx="1915744" cy="2137186"/>
              </a:xfrm>
            </p:grpSpPr>
            <p:grpSp>
              <p:nvGrpSpPr>
                <p:cNvPr id="223" name="Group 34"/>
                <p:cNvGrpSpPr/>
                <p:nvPr/>
              </p:nvGrpSpPr>
              <p:grpSpPr>
                <a:xfrm>
                  <a:off x="869536" y="-2"/>
                  <a:ext cx="449224" cy="969011"/>
                  <a:chOff x="-1" y="0"/>
                  <a:chExt cx="449223" cy="969009"/>
                </a:xfrm>
              </p:grpSpPr>
              <p:grpSp>
                <p:nvGrpSpPr>
                  <p:cNvPr id="221" name="Group 41"/>
                  <p:cNvGrpSpPr/>
                  <p:nvPr/>
                </p:nvGrpSpPr>
                <p:grpSpPr>
                  <a:xfrm>
                    <a:off x="-2" y="147131"/>
                    <a:ext cx="273596" cy="821879"/>
                    <a:chOff x="0" y="0"/>
                    <a:chExt cx="273595" cy="821878"/>
                  </a:xfrm>
                </p:grpSpPr>
                <p:sp>
                  <p:nvSpPr>
                    <p:cNvPr id="219" name="Straight Connector 43"/>
                    <p:cNvSpPr/>
                    <p:nvPr/>
                  </p:nvSpPr>
                  <p:spPr>
                    <a:xfrm flipV="1">
                      <a:off x="-1" y="198183"/>
                      <a:ext cx="5" cy="623696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BFBFB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0" name="Straight Connector 44"/>
                    <p:cNvSpPr/>
                    <p:nvPr/>
                  </p:nvSpPr>
                  <p:spPr>
                    <a:xfrm flipV="1">
                      <a:off x="-1" y="0"/>
                      <a:ext cx="273596" cy="198185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BFBFB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</p:grpSp>
              <p:sp>
                <p:nvSpPr>
                  <p:cNvPr id="222" name="Oval 42"/>
                  <p:cNvSpPr/>
                  <p:nvPr/>
                </p:nvSpPr>
                <p:spPr>
                  <a:xfrm rot="10800000" flipH="1">
                    <a:off x="201687" y="-1"/>
                    <a:ext cx="247535" cy="179311"/>
                  </a:xfrm>
                  <a:prstGeom prst="ellipse">
                    <a:avLst/>
                  </a:prstGeom>
                  <a:solidFill>
                    <a:srgbClr val="5DA061"/>
                  </a:solidFill>
                  <a:ln w="12700" cap="flat">
                    <a:solidFill>
                      <a:srgbClr val="FFFFFF"/>
                    </a:solidFill>
                    <a:prstDash val="solid"/>
                    <a:round/>
                  </a:ln>
                  <a:effectLst>
                    <a:outerShdw blurRad="254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 defTabSz="457200">
                      <a:defRPr sz="13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</p:grpSp>
            <p:grpSp>
              <p:nvGrpSpPr>
                <p:cNvPr id="229" name="Group 36"/>
                <p:cNvGrpSpPr/>
                <p:nvPr/>
              </p:nvGrpSpPr>
              <p:grpSpPr>
                <a:xfrm>
                  <a:off x="-2" y="869703"/>
                  <a:ext cx="1915745" cy="1267483"/>
                  <a:chOff x="0" y="0"/>
                  <a:chExt cx="1915744" cy="1267482"/>
                </a:xfrm>
              </p:grpSpPr>
              <p:sp>
                <p:nvSpPr>
                  <p:cNvPr id="224" name="Oval 38"/>
                  <p:cNvSpPr/>
                  <p:nvPr/>
                </p:nvSpPr>
                <p:spPr>
                  <a:xfrm flipH="1">
                    <a:off x="-1" y="-1"/>
                    <a:ext cx="1915745" cy="126748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FF"/>
                      </a:gs>
                      <a:gs pos="100000">
                        <a:srgbClr val="F2F2F2"/>
                      </a:gs>
                    </a:gsLst>
                    <a:lin ang="3000000" scaled="0"/>
                  </a:gradFill>
                  <a:ln w="12700" cap="flat">
                    <a:noFill/>
                    <a:miter lim="400000"/>
                  </a:ln>
                  <a:effectLst>
                    <a:outerShdw blurRad="63500" rotWithShape="0">
                      <a:srgbClr val="000000">
                        <a:alpha val="40000"/>
                      </a:srgbClr>
                    </a:outerShdw>
                  </a:effectLst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 defTabSz="457200">
                      <a:defRPr sz="13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225" name="Donut 36"/>
                  <p:cNvSpPr/>
                  <p:nvPr/>
                </p:nvSpPr>
                <p:spPr>
                  <a:xfrm flipH="1">
                    <a:off x="82205" y="77636"/>
                    <a:ext cx="1555432" cy="11267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0" y="10800"/>
                        </a:moveTo>
                        <a:cubicBezTo>
                          <a:pt x="0" y="16765"/>
                          <a:pt x="4835" y="21600"/>
                          <a:pt x="10800" y="21600"/>
                        </a:cubicBezTo>
                        <a:cubicBezTo>
                          <a:pt x="16765" y="21600"/>
                          <a:pt x="21600" y="16765"/>
                          <a:pt x="21600" y="10800"/>
                        </a:cubicBezTo>
                        <a:cubicBezTo>
                          <a:pt x="21600" y="4835"/>
                          <a:pt x="16765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lose/>
                      </a:path>
                    </a:pathLst>
                  </a:custGeom>
                  <a:solidFill>
                    <a:srgbClr val="5DA061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 defTabSz="457200">
                      <a:defRPr sz="1300"/>
                    </a:pPr>
                    <a:endParaRPr/>
                  </a:p>
                </p:txBody>
              </p:sp>
              <p:grpSp>
                <p:nvGrpSpPr>
                  <p:cNvPr id="228" name="Oval 40"/>
                  <p:cNvGrpSpPr/>
                  <p:nvPr/>
                </p:nvGrpSpPr>
                <p:grpSpPr>
                  <a:xfrm>
                    <a:off x="37753" y="77634"/>
                    <a:ext cx="1840939" cy="1047297"/>
                    <a:chOff x="-1" y="-1"/>
                    <a:chExt cx="1840938" cy="1047296"/>
                  </a:xfrm>
                </p:grpSpPr>
                <p:sp>
                  <p:nvSpPr>
                    <p:cNvPr id="226" name="Oval"/>
                    <p:cNvSpPr/>
                    <p:nvPr/>
                  </p:nvSpPr>
                  <p:spPr>
                    <a:xfrm flipH="1">
                      <a:off x="-2" y="-2"/>
                      <a:ext cx="1840939" cy="104729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83B787"/>
                        </a:gs>
                        <a:gs pos="100000">
                          <a:srgbClr val="5DA061"/>
                        </a:gs>
                      </a:gsLst>
                      <a:path path="circle">
                        <a:fillToRect l="37721" t="-19636" r="62278" b="119636"/>
                      </a:path>
                    </a:gra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 defTabSz="457200">
                        <a:defRPr sz="1800">
                          <a:solidFill>
                            <a:srgbClr val="FFFFFF"/>
                          </a:solidFill>
                          <a:latin typeface="Calibri Light"/>
                          <a:ea typeface="Calibri Light"/>
                          <a:cs typeface="Calibri Light"/>
                          <a:sym typeface="Calibri Light"/>
                        </a:defRPr>
                      </a:pPr>
                      <a:endParaRPr/>
                    </a:p>
                  </p:txBody>
                </p:sp>
                <p:sp>
                  <p:nvSpPr>
                    <p:cNvPr id="227" name="ORGANIZACIJA…"/>
                    <p:cNvSpPr txBox="1"/>
                    <p:nvPr/>
                  </p:nvSpPr>
                  <p:spPr>
                    <a:xfrm>
                      <a:off x="269598" y="300121"/>
                      <a:ext cx="1301740" cy="447037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  </a:ext>
                    </a:extLst>
                  </p:spPr>
                  <p:txBody>
                    <a:bodyPr wrap="square" lIns="45718" tIns="45718" rIns="45718" bIns="45718" numCol="1" anchor="ctr">
                      <a:spAutoFit/>
                    </a:bodyPr>
                    <a:lstStyle/>
                    <a:p>
                      <a:pPr algn="ctr" defTabSz="457200">
                        <a:defRPr sz="1200">
                          <a:solidFill>
                            <a:srgbClr val="FFFFFF"/>
                          </a:solidFill>
                          <a:latin typeface="Calibri Light"/>
                          <a:ea typeface="Calibri Light"/>
                          <a:cs typeface="Calibri Light"/>
                          <a:sym typeface="Calibri Light"/>
                        </a:defRPr>
                      </a:pPr>
                      <a:r>
                        <a:t>ORGANIZACIJA</a:t>
                      </a:r>
                    </a:p>
                    <a:p>
                      <a:pPr algn="ctr" defTabSz="457200">
                        <a:defRPr sz="1200">
                          <a:solidFill>
                            <a:srgbClr val="FFFFFF"/>
                          </a:solidFill>
                          <a:latin typeface="Calibri Light"/>
                          <a:ea typeface="Calibri Light"/>
                          <a:cs typeface="Calibri Light"/>
                          <a:sym typeface="Calibri Light"/>
                        </a:defRPr>
                      </a:pPr>
                      <a:r>
                        <a:t> NASTAVE</a:t>
                      </a:r>
                    </a:p>
                  </p:txBody>
                </p:sp>
              </p:grpSp>
            </p:grpSp>
          </p:grpSp>
          <p:grpSp>
            <p:nvGrpSpPr>
              <p:cNvPr id="242" name="Group 22"/>
              <p:cNvGrpSpPr/>
              <p:nvPr/>
            </p:nvGrpSpPr>
            <p:grpSpPr>
              <a:xfrm>
                <a:off x="5197367" y="1168543"/>
                <a:ext cx="2102751" cy="2074323"/>
                <a:chOff x="-2" y="-2"/>
                <a:chExt cx="2102749" cy="2074321"/>
              </a:xfrm>
            </p:grpSpPr>
            <p:grpSp>
              <p:nvGrpSpPr>
                <p:cNvPr id="235" name="Group 23"/>
                <p:cNvGrpSpPr/>
                <p:nvPr/>
              </p:nvGrpSpPr>
              <p:grpSpPr>
                <a:xfrm>
                  <a:off x="676288" y="-3"/>
                  <a:ext cx="432963" cy="950120"/>
                  <a:chOff x="-1" y="-1"/>
                  <a:chExt cx="432962" cy="950118"/>
                </a:xfrm>
              </p:grpSpPr>
              <p:sp>
                <p:nvSpPr>
                  <p:cNvPr id="231" name="Oval 30"/>
                  <p:cNvSpPr/>
                  <p:nvPr/>
                </p:nvSpPr>
                <p:spPr>
                  <a:xfrm rot="10800000" flipH="1">
                    <a:off x="-2" y="-2"/>
                    <a:ext cx="242712" cy="175817"/>
                  </a:xfrm>
                  <a:prstGeom prst="ellipse">
                    <a:avLst/>
                  </a:prstGeom>
                  <a:solidFill>
                    <a:srgbClr val="378CA7"/>
                  </a:solidFill>
                  <a:ln w="12700" cap="flat">
                    <a:solidFill>
                      <a:srgbClr val="FFFFFF"/>
                    </a:solidFill>
                    <a:prstDash val="solid"/>
                    <a:round/>
                  </a:ln>
                  <a:effectLst>
                    <a:outerShdw blurRad="254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 defTabSz="457200">
                      <a:defRPr sz="13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grpSp>
                <p:nvGrpSpPr>
                  <p:cNvPr id="234" name="Group 31"/>
                  <p:cNvGrpSpPr/>
                  <p:nvPr/>
                </p:nvGrpSpPr>
                <p:grpSpPr>
                  <a:xfrm>
                    <a:off x="164698" y="144258"/>
                    <a:ext cx="268264" cy="805860"/>
                    <a:chOff x="-1" y="0"/>
                    <a:chExt cx="268262" cy="805858"/>
                  </a:xfrm>
                </p:grpSpPr>
                <p:sp>
                  <p:nvSpPr>
                    <p:cNvPr id="232" name="Straight Connector 32"/>
                    <p:cNvSpPr/>
                    <p:nvPr/>
                  </p:nvSpPr>
                  <p:spPr>
                    <a:xfrm flipV="1">
                      <a:off x="258258" y="194321"/>
                      <a:ext cx="4" cy="611537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BFBFB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3" name="Straight Connector 33"/>
                    <p:cNvSpPr/>
                    <p:nvPr/>
                  </p:nvSpPr>
                  <p:spPr>
                    <a:xfrm>
                      <a:off x="-2" y="-1"/>
                      <a:ext cx="268264" cy="19432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BFBFB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</p:grpSp>
            </p:grpSp>
            <p:grpSp>
              <p:nvGrpSpPr>
                <p:cNvPr id="241" name="Group 24"/>
                <p:cNvGrpSpPr/>
                <p:nvPr/>
              </p:nvGrpSpPr>
              <p:grpSpPr>
                <a:xfrm>
                  <a:off x="-3" y="831537"/>
                  <a:ext cx="2102751" cy="1242783"/>
                  <a:chOff x="0" y="-1"/>
                  <a:chExt cx="2102749" cy="1242781"/>
                </a:xfrm>
              </p:grpSpPr>
              <p:grpSp>
                <p:nvGrpSpPr>
                  <p:cNvPr id="239" name="Group 25"/>
                  <p:cNvGrpSpPr/>
                  <p:nvPr/>
                </p:nvGrpSpPr>
                <p:grpSpPr>
                  <a:xfrm>
                    <a:off x="240993" y="-2"/>
                    <a:ext cx="1715643" cy="1242783"/>
                    <a:chOff x="-1" y="0"/>
                    <a:chExt cx="1715641" cy="1242781"/>
                  </a:xfrm>
                </p:grpSpPr>
                <p:sp>
                  <p:nvSpPr>
                    <p:cNvPr id="236" name="Oval 27"/>
                    <p:cNvSpPr/>
                    <p:nvPr/>
                  </p:nvSpPr>
                  <p:spPr>
                    <a:xfrm flipH="1">
                      <a:off x="-2" y="-1"/>
                      <a:ext cx="1715643" cy="1242783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FF"/>
                        </a:gs>
                        <a:gs pos="100000">
                          <a:srgbClr val="F2F2F2"/>
                        </a:gs>
                      </a:gsLst>
                      <a:lin ang="3000000" scaled="0"/>
                    </a:gradFill>
                    <a:ln w="12700" cap="flat">
                      <a:noFill/>
                      <a:miter lim="400000"/>
                    </a:ln>
                    <a:effectLst>
                      <a:outerShdw blurRad="63500" rotWithShape="0">
                        <a:srgbClr val="000000">
                          <a:alpha val="40000"/>
                        </a:srgbClr>
                      </a:outerShdw>
                    </a:effectLst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 defTabSz="457200">
                        <a:defRPr sz="13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  <p:sp>
                  <p:nvSpPr>
                    <p:cNvPr id="237" name="Donut 25"/>
                    <p:cNvSpPr/>
                    <p:nvPr/>
                  </p:nvSpPr>
                  <p:spPr>
                    <a:xfrm flipH="1">
                      <a:off x="51515" y="23447"/>
                      <a:ext cx="1463877" cy="112940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10800"/>
                          </a:moveTo>
                          <a:cubicBezTo>
                            <a:pt x="0" y="4835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4835"/>
                            <a:pt x="21600" y="10800"/>
                          </a:cubicBezTo>
                          <a:cubicBezTo>
                            <a:pt x="21600" y="16765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16765"/>
                            <a:pt x="0" y="10800"/>
                          </a:cubicBezTo>
                          <a:close/>
                          <a:moveTo>
                            <a:pt x="0" y="10800"/>
                          </a:moveTo>
                          <a:cubicBezTo>
                            <a:pt x="0" y="16765"/>
                            <a:pt x="4835" y="21600"/>
                            <a:pt x="10800" y="21600"/>
                          </a:cubicBezTo>
                          <a:cubicBezTo>
                            <a:pt x="16765" y="21600"/>
                            <a:pt x="21600" y="16765"/>
                            <a:pt x="21600" y="10800"/>
                          </a:cubicBezTo>
                          <a:cubicBezTo>
                            <a:pt x="21600" y="4835"/>
                            <a:pt x="16765" y="0"/>
                            <a:pt x="10800" y="0"/>
                          </a:cubicBezTo>
                          <a:cubicBezTo>
                            <a:pt x="4835" y="0"/>
                            <a:pt x="0" y="4835"/>
                            <a:pt x="0" y="10800"/>
                          </a:cubicBezTo>
                          <a:close/>
                        </a:path>
                      </a:pathLst>
                    </a:custGeom>
                    <a:solidFill>
                      <a:srgbClr val="378CA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 defTabSz="457200">
                        <a:defRPr sz="1300"/>
                      </a:pPr>
                      <a:endParaRPr/>
                    </a:p>
                  </p:txBody>
                </p:sp>
                <p:sp>
                  <p:nvSpPr>
                    <p:cNvPr id="238" name="Oval 29"/>
                    <p:cNvSpPr/>
                    <p:nvPr/>
                  </p:nvSpPr>
                  <p:spPr>
                    <a:xfrm flipH="1">
                      <a:off x="183231" y="146928"/>
                      <a:ext cx="1319849" cy="9560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7DC0D5"/>
                        </a:gs>
                        <a:gs pos="100000">
                          <a:srgbClr val="378CA7"/>
                        </a:gs>
                      </a:gsLst>
                      <a:path path="circle">
                        <a:fillToRect l="37721" t="-19636" r="62278" b="119636"/>
                      </a:path>
                    </a:gra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 defTabSz="457200">
                        <a:defRPr sz="13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240" name="TextBox 26"/>
                  <p:cNvSpPr txBox="1"/>
                  <p:nvPr/>
                </p:nvSpPr>
                <p:spPr>
                  <a:xfrm>
                    <a:off x="-1" y="252428"/>
                    <a:ext cx="2102750" cy="497837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45718" tIns="45718" rIns="45718" bIns="45718" numCol="1" anchor="t">
                    <a:spAutoFit/>
                  </a:bodyPr>
                  <a:lstStyle/>
                  <a:p>
                    <a:pPr algn="ctr" defTabSz="457200">
                      <a:defRPr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r>
                      <a:t>STRUČNA</a:t>
                    </a:r>
                  </a:p>
                  <a:p>
                    <a:pPr algn="ctr" defTabSz="457200">
                      <a:defRPr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r>
                      <a:t> USAVRŠAVANJA</a:t>
                    </a:r>
                  </a:p>
                </p:txBody>
              </p:sp>
            </p:grpSp>
          </p:grpSp>
        </p:grpSp>
        <p:grpSp>
          <p:nvGrpSpPr>
            <p:cNvPr id="246" name="Oval 15"/>
            <p:cNvGrpSpPr/>
            <p:nvPr/>
          </p:nvGrpSpPr>
          <p:grpSpPr>
            <a:xfrm>
              <a:off x="2961425" y="-3"/>
              <a:ext cx="2320315" cy="1680793"/>
              <a:chOff x="0" y="0"/>
              <a:chExt cx="2320313" cy="1680791"/>
            </a:xfrm>
          </p:grpSpPr>
          <p:sp>
            <p:nvSpPr>
              <p:cNvPr id="244" name="Oval"/>
              <p:cNvSpPr/>
              <p:nvPr/>
            </p:nvSpPr>
            <p:spPr>
              <a:xfrm flipH="1">
                <a:off x="-1" y="-1"/>
                <a:ext cx="2320315" cy="1680793"/>
              </a:xfrm>
              <a:prstGeom prst="ellipse">
                <a:avLst/>
              </a:prstGeom>
              <a:gradFill flip="none" rotWithShape="1">
                <a:gsLst>
                  <a:gs pos="0">
                    <a:srgbClr val="D9D9D9"/>
                  </a:gs>
                  <a:gs pos="66000">
                    <a:srgbClr val="585858">
                      <a:alpha val="46000"/>
                    </a:srgbClr>
                  </a:gs>
                  <a:gs pos="100000">
                    <a:srgbClr val="FFFFFF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blurRad="254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457200">
                  <a:defRPr sz="1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45" name="REZULTATI ŠKOLE"/>
              <p:cNvSpPr txBox="1"/>
              <p:nvPr/>
            </p:nvSpPr>
            <p:spPr>
              <a:xfrm>
                <a:off x="339802" y="631305"/>
                <a:ext cx="1656180" cy="2642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 defTabSz="457200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RAD NASTAVNIKA</a:t>
                </a:r>
              </a:p>
            </p:txBody>
          </p:sp>
        </p:grpSp>
      </p:grpSp>
      <p:sp>
        <p:nvSpPr>
          <p:cNvPr id="248" name="TextBox 83"/>
          <p:cNvSpPr txBox="1"/>
          <p:nvPr/>
        </p:nvSpPr>
        <p:spPr>
          <a:xfrm>
            <a:off x="7022424" y="3145070"/>
            <a:ext cx="1382039" cy="22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1000">
                <a:solidFill>
                  <a:srgbClr val="69798D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249" name="Title 1"/>
          <p:cNvSpPr txBox="1"/>
          <p:nvPr/>
        </p:nvSpPr>
        <p:spPr>
          <a:xfrm>
            <a:off x="532207" y="270932"/>
            <a:ext cx="8079586" cy="694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>
            <a:lvl1pPr defTabSz="795527">
              <a:lnSpc>
                <a:spcPct val="90000"/>
              </a:lnSpc>
              <a:defRPr sz="4100" b="1" spc="-199">
                <a:solidFill>
                  <a:srgbClr val="50B4C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VREDNOVANJE NASTAVNIKA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1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EVALUACIJA RADA RAZREDNIKA"/>
          <p:cNvSpPr txBox="1">
            <a:spLocks noGrp="1"/>
          </p:cNvSpPr>
          <p:nvPr>
            <p:ph type="title" idx="4294967295"/>
          </p:nvPr>
        </p:nvSpPr>
        <p:spPr>
          <a:xfrm>
            <a:off x="602003" y="0"/>
            <a:ext cx="8083210" cy="926904"/>
          </a:xfrm>
          <a:prstGeom prst="rect">
            <a:avLst/>
          </a:prstGeom>
        </p:spPr>
        <p:txBody>
          <a:bodyPr/>
          <a:lstStyle>
            <a:lvl1pPr>
              <a:defRPr sz="3400" b="1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EVALUACIJA RADA RAZREDNIKA</a:t>
            </a:r>
          </a:p>
        </p:txBody>
      </p:sp>
      <p:sp>
        <p:nvSpPr>
          <p:cNvPr id="252" name="1. Primanja roditelja…"/>
          <p:cNvSpPr txBox="1">
            <a:spLocks noGrp="1"/>
          </p:cNvSpPr>
          <p:nvPr>
            <p:ph type="body" idx="4294967295"/>
          </p:nvPr>
        </p:nvSpPr>
        <p:spPr>
          <a:xfrm>
            <a:off x="602003" y="1485900"/>
            <a:ext cx="7939994" cy="3408780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 w="9525">
            <a:solidFill>
              <a:srgbClr val="7D60A0"/>
            </a:solidFill>
            <a:round/>
          </a:ln>
        </p:spPr>
        <p:txBody>
          <a:bodyPr/>
          <a:lstStyle/>
          <a:p>
            <a:pPr marL="0" indent="0">
              <a:spcBef>
                <a:spcPts val="0"/>
              </a:spcBef>
              <a:buSzTx/>
              <a:buFontTx/>
              <a:buNone/>
              <a:defRPr sz="31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1. Primanja roditelja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31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2. Roditeljski sastanci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31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3. Zapisnici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31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4. Komunikacija s roditeljima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31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5. Satovi SRZa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31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6. Pedagoško-psihološke radionice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 thruBlk="1"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rcRect b="36450"/>
          <a:stretch>
            <a:fillRect/>
          </a:stretch>
        </p:blipFill>
        <p:spPr>
          <a:xfrm>
            <a:off x="-2" y="476448"/>
            <a:ext cx="9144015" cy="2714361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zdravka.grdan@skole.hr"/>
          <p:cNvSpPr txBox="1"/>
          <p:nvPr/>
        </p:nvSpPr>
        <p:spPr>
          <a:xfrm>
            <a:off x="2008010" y="3834129"/>
            <a:ext cx="4421189" cy="634364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>
            <a:solidFill>
              <a:srgbClr val="7D60A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4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Palatino Linotype"/>
                <a:ea typeface="Palatino Linotype"/>
                <a:cs typeface="Palatino Linotype"/>
                <a:sym typeface="Palatino Linotype"/>
                <a:hlinkClick r:id="rId3"/>
              </a:defRPr>
            </a:lvl1pPr>
          </a:lstStyle>
          <a:p>
            <a:pPr>
              <a:defRPr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zdravka.grdan@skole.hr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Učitelj/nastavnik ima 5 najvažnijih zadataka…"/>
          <p:cNvSpPr txBox="1"/>
          <p:nvPr/>
        </p:nvSpPr>
        <p:spPr>
          <a:xfrm>
            <a:off x="5081" y="328931"/>
            <a:ext cx="8728720" cy="4091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indent="310895" algn="just" defTabSz="310895">
              <a:defRPr sz="29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pPr>
            <a:r>
              <a:t>Učitelj/nastavnik ima 5 najvažnijih zadataka </a:t>
            </a:r>
          </a:p>
          <a:p>
            <a:pPr indent="310895" algn="just" defTabSz="310895">
              <a:defRPr sz="29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pPr>
            <a:r>
              <a:t>koji definiraju važnost njegove odgojno </a:t>
            </a:r>
          </a:p>
          <a:p>
            <a:pPr indent="310895" algn="just" defTabSz="310895">
              <a:defRPr sz="29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pPr>
            <a:r>
              <a:t>obrazovne uloge:</a:t>
            </a:r>
          </a:p>
          <a:p>
            <a:pPr indent="310895" algn="just" defTabSz="310895">
              <a:defRPr sz="29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 marL="155447" indent="155450" defTabSz="310895">
              <a:defRPr sz="29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pPr>
            <a:r>
              <a:t>1. Vođenje razreda</a:t>
            </a:r>
          </a:p>
          <a:p>
            <a:pPr marL="155447" indent="155450" defTabSz="310895">
              <a:defRPr sz="29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pPr>
            <a:r>
              <a:t>2. Upravljanje promjenama</a:t>
            </a:r>
          </a:p>
          <a:p>
            <a:pPr marL="155447" indent="155450" defTabSz="310895">
              <a:defRPr sz="29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pPr>
            <a:r>
              <a:t>3. Učinkovito učenje i poučavanje</a:t>
            </a:r>
          </a:p>
          <a:p>
            <a:pPr marL="155447" indent="155450" defTabSz="310895">
              <a:defRPr sz="29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pPr>
            <a:r>
              <a:t>4. Podrška i savjetodavni rad</a:t>
            </a:r>
          </a:p>
          <a:p>
            <a:pPr marL="155447" indent="155450" defTabSz="310895">
              <a:defRPr sz="29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pPr>
            <a:r>
              <a:t>5. Praćenje i evaluacija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 thruBlk="1"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ULOGA RAVNATELJA"/>
          <p:cNvSpPr txBox="1">
            <a:spLocks noGrp="1"/>
          </p:cNvSpPr>
          <p:nvPr>
            <p:ph type="title" idx="4294967295"/>
          </p:nvPr>
        </p:nvSpPr>
        <p:spPr>
          <a:xfrm>
            <a:off x="107950" y="195261"/>
            <a:ext cx="8928100" cy="4679953"/>
          </a:xfrm>
          <a:prstGeom prst="rect">
            <a:avLst/>
          </a:prstGeom>
        </p:spPr>
        <p:txBody>
          <a:bodyPr lIns="91423" tIns="91423" rIns="91423" bIns="91423" anchor="ctr">
            <a:normAutofit/>
          </a:bodyPr>
          <a:lstStyle/>
          <a:p>
            <a:pPr>
              <a:defRPr sz="4800">
                <a:effectLst>
                  <a:outerShdw blurRad="12700" dist="25400" dir="2700000" rotWithShape="0">
                    <a:srgbClr val="000000"/>
                  </a:outerShdw>
                </a:effectLst>
              </a:defRPr>
            </a:pPr>
            <a:r>
              <a:rPr b="1">
                <a:latin typeface="Tahoma"/>
                <a:ea typeface="Tahoma"/>
                <a:cs typeface="Tahoma"/>
                <a:sym typeface="Tahoma"/>
              </a:rPr>
              <a:t> ULOGA RAVNATELJA</a:t>
            </a:r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endParaRPr/>
          </a:p>
        </p:txBody>
      </p:sp>
      <p:pic>
        <p:nvPicPr>
          <p:cNvPr id="151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0834" y="928160"/>
            <a:ext cx="7360979" cy="43682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4345" y="-114614"/>
            <a:ext cx="7202815" cy="4652085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RAD S NASTAVNICIMA"/>
          <p:cNvSpPr txBox="1"/>
          <p:nvPr/>
        </p:nvSpPr>
        <p:spPr>
          <a:xfrm>
            <a:off x="1267929" y="4443729"/>
            <a:ext cx="6815647" cy="570864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>
            <a:solidFill>
              <a:srgbClr val="7D60A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3100" b="1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RAD S NASTAVNICIMA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 thruBlk="1"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NOVI   IZAZOVI   RAVNATELJA…"/>
          <p:cNvSpPr txBox="1">
            <a:spLocks noGrp="1"/>
          </p:cNvSpPr>
          <p:nvPr>
            <p:ph type="title" idx="4294967295"/>
          </p:nvPr>
        </p:nvSpPr>
        <p:spPr>
          <a:xfrm>
            <a:off x="250825" y="8530"/>
            <a:ext cx="8849805" cy="4725997"/>
          </a:xfrm>
          <a:prstGeom prst="rect">
            <a:avLst/>
          </a:prstGeom>
        </p:spPr>
        <p:txBody>
          <a:bodyPr lIns="91423" tIns="91423" rIns="91423" bIns="91423" anchor="ctr">
            <a:normAutofit/>
          </a:bodyPr>
          <a:lstStyle/>
          <a:p>
            <a:pPr algn="ctr" defTabSz="160934">
              <a:defRPr sz="2552" b="1"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NOVI   IZAZOVI  </a:t>
            </a:r>
          </a:p>
          <a:p>
            <a:pPr algn="ctr" defTabSz="160934">
              <a:defRPr sz="1496" b="1"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 defTabSz="160934">
              <a:lnSpc>
                <a:spcPct val="150000"/>
              </a:lnSpc>
              <a:defRPr sz="1100" b="1"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-</a:t>
            </a:r>
            <a:r>
              <a:rPr sz="1628"/>
              <a:t> uvođenje nove kulture rada u pandemijsko doba</a:t>
            </a:r>
          </a:p>
          <a:p>
            <a:pPr defTabSz="160934">
              <a:lnSpc>
                <a:spcPct val="150000"/>
              </a:lnSpc>
              <a:defRPr sz="1628" b="1"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- samostalnost i odgovornost u novim okolnostima</a:t>
            </a:r>
            <a:br/>
            <a:r>
              <a:t>- digitalizacija obrazovanja </a:t>
            </a:r>
          </a:p>
          <a:p>
            <a:pPr defTabSz="160934">
              <a:lnSpc>
                <a:spcPct val="150000"/>
              </a:lnSpc>
              <a:defRPr sz="1628" b="1"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-  nove komunikacijske platforme i alati</a:t>
            </a:r>
            <a:br/>
            <a:r>
              <a:t> - strateško promišljanje i krizno djelovanje</a:t>
            </a:r>
            <a:br/>
            <a:r>
              <a:t>- uvođenje nove organizacijske strukture nastave</a:t>
            </a:r>
          </a:p>
          <a:p>
            <a:pPr defTabSz="160934">
              <a:lnSpc>
                <a:spcPct val="150000"/>
              </a:lnSpc>
              <a:defRPr sz="1628" b="1"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-  vanjska podrška</a:t>
            </a:r>
          </a:p>
          <a:p>
            <a:pPr defTabSz="160934">
              <a:lnSpc>
                <a:spcPct val="150000"/>
              </a:lnSpc>
              <a:defRPr sz="1628" b="1"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- stručno-merotički nadzori i prosvjetna inspekcija</a:t>
            </a:r>
          </a:p>
          <a:p>
            <a:pPr defTabSz="160934">
              <a:lnSpc>
                <a:spcPct val="150000"/>
              </a:lnSpc>
              <a:defRPr sz="1628" b="1"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- razvijanje stručnih kompetencija nastavnika</a:t>
            </a:r>
          </a:p>
          <a:p>
            <a:pPr defTabSz="160934">
              <a:defRPr sz="1628"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rPr b="1"/>
              <a:t>- povratak na staro?</a:t>
            </a:r>
            <a:r>
              <a:t/>
            </a:r>
            <a:br/>
            <a:endParaRPr sz="484"/>
          </a:p>
          <a:p>
            <a:pPr marL="18775" indent="-18775" defTabSz="160934">
              <a:lnSpc>
                <a:spcPct val="85000"/>
              </a:lnSpc>
              <a:spcBef>
                <a:spcPts val="200"/>
              </a:spcBef>
              <a:defRPr sz="484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rPr>
              <a:t/>
            </a:r>
            <a:br>
              <a:rPr>
                <a:effectLst>
                  <a:outerShdw dist="447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rPr>
            </a:br>
            <a:endParaRPr>
              <a:effectLst>
                <a:outerShdw dist="4470" dir="2700000" rotWithShape="0">
                  <a:srgbClr val="000000"/>
                </a:outerShdw>
              </a:effectLs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 thruBlk="1"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rupa"/>
          <p:cNvGrpSpPr/>
          <p:nvPr/>
        </p:nvGrpSpPr>
        <p:grpSpPr>
          <a:xfrm>
            <a:off x="1079500" y="344486"/>
            <a:ext cx="6985000" cy="914402"/>
            <a:chOff x="0" y="0"/>
            <a:chExt cx="6985000" cy="914400"/>
          </a:xfrm>
        </p:grpSpPr>
        <p:sp>
          <p:nvSpPr>
            <p:cNvPr id="158" name="Zaobljen pravokutnik"/>
            <p:cNvSpPr/>
            <p:nvPr/>
          </p:nvSpPr>
          <p:spPr>
            <a:xfrm>
              <a:off x="0" y="0"/>
              <a:ext cx="6985000" cy="91440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9050" cap="flat">
              <a:solidFill>
                <a:srgbClr val="467299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2800">
                  <a:solidFill>
                    <a:srgbClr val="FFFFFF"/>
                  </a:solidFill>
                  <a:latin typeface="Palatino Linotype"/>
                  <a:ea typeface="Palatino Linotype"/>
                  <a:cs typeface="Palatino Linotype"/>
                  <a:sym typeface="Palatino Linotype"/>
                </a:defRPr>
              </a:pPr>
              <a:endParaRPr/>
            </a:p>
          </p:txBody>
        </p:sp>
        <p:sp>
          <p:nvSpPr>
            <p:cNvPr id="159" name="VRSTE VREDNOVANJA"/>
            <p:cNvSpPr txBox="1"/>
            <p:nvPr/>
          </p:nvSpPr>
          <p:spPr>
            <a:xfrm>
              <a:off x="44618" y="197168"/>
              <a:ext cx="6895763" cy="52006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hueOff val="-206663"/>
                    <a:satOff val="29896"/>
                    <a:lumOff val="29240"/>
                  </a:schemeClr>
                </a:gs>
                <a:gs pos="35000">
                  <a:srgbClr val="D8C9EE"/>
                </a:gs>
                <a:gs pos="100000">
                  <a:schemeClr val="accent4">
                    <a:hueOff val="-242556"/>
                    <a:satOff val="32941"/>
                    <a:lumOff val="43328"/>
                  </a:schemeClr>
                </a:gs>
              </a:gsLst>
              <a:lin ang="16200000" scaled="0"/>
            </a:gradFill>
            <a:ln w="9525" cap="flat">
              <a:solidFill>
                <a:srgbClr val="7D60A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2700" b="1"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r>
                <a:t>VRSTE VREDNOVANJA</a:t>
              </a:r>
            </a:p>
          </p:txBody>
        </p:sp>
      </p:grpSp>
      <p:sp>
        <p:nvSpPr>
          <p:cNvPr id="161" name="1. VANJSKO VREDNOVANJE ( državna matura, natjecanja, inspekcija, napredovanja …)…"/>
          <p:cNvSpPr txBox="1">
            <a:spLocks noGrp="1"/>
          </p:cNvSpPr>
          <p:nvPr>
            <p:ph type="title" idx="4294967295"/>
          </p:nvPr>
        </p:nvSpPr>
        <p:spPr>
          <a:xfrm>
            <a:off x="137435" y="1687740"/>
            <a:ext cx="8869130" cy="3180768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 w="9525">
            <a:solidFill>
              <a:srgbClr val="7D60A0"/>
            </a:solidFill>
            <a:round/>
          </a:ln>
        </p:spPr>
        <p:txBody>
          <a:bodyPr lIns="91423" tIns="91423" rIns="91423" bIns="91423" anchor="ctr">
            <a:normAutofit/>
          </a:bodyPr>
          <a:lstStyle/>
          <a:p>
            <a:pPr>
              <a:defRPr sz="27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1. VANJSKO VREDNOVANJE ( državna matura, natjecanja, inspekcija, napredovanja …)</a:t>
            </a:r>
          </a:p>
          <a:p>
            <a:pPr>
              <a:defRPr sz="27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>
              <a:defRPr sz="27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2. UNUTARNJE VREDNOVANJE ( razgovori, analize, istraživanja, izvještaji, SWOT analiza, pedagoška opservacija…)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 thruBlk="1"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rupa"/>
          <p:cNvGrpSpPr/>
          <p:nvPr/>
        </p:nvGrpSpPr>
        <p:grpSpPr>
          <a:xfrm>
            <a:off x="608012" y="192087"/>
            <a:ext cx="6985001" cy="914401"/>
            <a:chOff x="0" y="0"/>
            <a:chExt cx="6985000" cy="914400"/>
          </a:xfrm>
        </p:grpSpPr>
        <p:sp>
          <p:nvSpPr>
            <p:cNvPr id="163" name="Zaobljen pravokutnik"/>
            <p:cNvSpPr/>
            <p:nvPr/>
          </p:nvSpPr>
          <p:spPr>
            <a:xfrm>
              <a:off x="0" y="0"/>
              <a:ext cx="6985001" cy="91440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9050" cap="flat">
              <a:solidFill>
                <a:srgbClr val="467299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2800">
                  <a:solidFill>
                    <a:srgbClr val="FFFFFF"/>
                  </a:solidFill>
                  <a:latin typeface="Palatino Linotype"/>
                  <a:ea typeface="Palatino Linotype"/>
                  <a:cs typeface="Palatino Linotype"/>
                  <a:sym typeface="Palatino Linotype"/>
                </a:defRPr>
              </a:pPr>
              <a:endParaRPr/>
            </a:p>
          </p:txBody>
        </p:sp>
        <p:sp>
          <p:nvSpPr>
            <p:cNvPr id="164" name="EVALUACIJA RADA NASTAVNIKA"/>
            <p:cNvSpPr txBox="1"/>
            <p:nvPr/>
          </p:nvSpPr>
          <p:spPr>
            <a:xfrm>
              <a:off x="44619" y="197168"/>
              <a:ext cx="6895763" cy="52006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hueOff val="-206663"/>
                    <a:satOff val="29896"/>
                    <a:lumOff val="29240"/>
                  </a:schemeClr>
                </a:gs>
                <a:gs pos="35000">
                  <a:srgbClr val="D8C9EE"/>
                </a:gs>
                <a:gs pos="100000">
                  <a:schemeClr val="accent4">
                    <a:hueOff val="-242556"/>
                    <a:satOff val="32941"/>
                    <a:lumOff val="43328"/>
                  </a:schemeClr>
                </a:gs>
              </a:gsLst>
              <a:lin ang="16200000" scaled="0"/>
            </a:gradFill>
            <a:ln w="9525" cap="flat">
              <a:solidFill>
                <a:srgbClr val="7D60A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2700" b="1"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r>
                <a:t>EVALUACIJA RADA NASTAVNIKA</a:t>
              </a:r>
            </a:p>
          </p:txBody>
        </p:sp>
      </p:grpSp>
      <p:sp>
        <p:nvSpPr>
          <p:cNvPr id="166" name="Tijelo"/>
          <p:cNvSpPr txBox="1">
            <a:spLocks noGrp="1"/>
          </p:cNvSpPr>
          <p:nvPr>
            <p:ph type="body" sz="half" idx="4294967295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7" name="1. Pedagoško-instruktivni rad - 70 %…"/>
          <p:cNvSpPr txBox="1">
            <a:spLocks noGrp="1"/>
          </p:cNvSpPr>
          <p:nvPr>
            <p:ph type="title" idx="4294967295"/>
          </p:nvPr>
        </p:nvSpPr>
        <p:spPr>
          <a:xfrm>
            <a:off x="336335" y="1277215"/>
            <a:ext cx="7885329" cy="3495671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 w="9525">
            <a:solidFill>
              <a:srgbClr val="7D60A0"/>
            </a:solidFill>
            <a:round/>
          </a:ln>
        </p:spPr>
        <p:txBody>
          <a:bodyPr lIns="91423" tIns="91423" rIns="91423" bIns="91423" anchor="ctr">
            <a:normAutofit/>
          </a:bodyPr>
          <a:lstStyle/>
          <a:p>
            <a:pPr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1. Pedagoško-instruktivni rad - 70 %</a:t>
            </a:r>
          </a:p>
          <a:p>
            <a:pPr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 2. Stručno- metodički nadzor</a:t>
            </a:r>
          </a:p>
          <a:p>
            <a:pPr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 3. Inspekcijski nadzor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 thruBlk="1"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1. Praćenje postupka zaključivanja ocjena…"/>
          <p:cNvSpPr txBox="1">
            <a:spLocks noGrp="1"/>
          </p:cNvSpPr>
          <p:nvPr>
            <p:ph type="body" idx="4294967295"/>
          </p:nvPr>
        </p:nvSpPr>
        <p:spPr>
          <a:xfrm>
            <a:off x="296778" y="1245186"/>
            <a:ext cx="8324935" cy="3796714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 w="9525">
            <a:solidFill>
              <a:srgbClr val="7D60A0"/>
            </a:solidFill>
            <a:round/>
          </a:ln>
        </p:spPr>
        <p:txBody>
          <a:bodyPr/>
          <a:lstStyle/>
          <a:p>
            <a:pPr marL="0" indent="0">
              <a:spcBef>
                <a:spcPts val="0"/>
              </a:spcBef>
              <a:buSzTx/>
              <a:buFontTx/>
              <a:buNone/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  <a:r>
              <a:rPr sz="2600">
                <a:latin typeface="Tahoma"/>
                <a:ea typeface="Tahoma"/>
                <a:cs typeface="Tahoma"/>
                <a:sym typeface="Tahoma"/>
              </a:rPr>
              <a:t>1. Praćenje postupka zaključivanja ocjena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2. Dopunski rad učenika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3. Rad s roditeljima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4. Stručno-metodički nadzor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5. Poništavanje zaključnih ocjena nakon dopunskog rada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6. Provedba dodatnog ispita nakon poništenja ocjena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7. Provedba popravnih ispita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8. Inspekcijski nadzor</a:t>
            </a:r>
          </a:p>
        </p:txBody>
      </p:sp>
      <p:sp>
        <p:nvSpPr>
          <p:cNvPr id="170" name="POSTUPANJE RAVNATELJA"/>
          <p:cNvSpPr txBox="1">
            <a:spLocks noGrp="1"/>
          </p:cNvSpPr>
          <p:nvPr>
            <p:ph type="title" idx="4294967295"/>
          </p:nvPr>
        </p:nvSpPr>
        <p:spPr>
          <a:xfrm>
            <a:off x="1370012" y="0"/>
            <a:ext cx="7315201" cy="1022074"/>
          </a:xfrm>
          <a:prstGeom prst="rect">
            <a:avLst/>
          </a:prstGeom>
        </p:spPr>
        <p:txBody>
          <a:bodyPr/>
          <a:lstStyle>
            <a:lvl1pPr>
              <a:defRPr sz="3800" b="1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POSTUPANJE RAVNATELJA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 thruBlk="1"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ODLUKE RAVNATELJA"/>
          <p:cNvSpPr txBox="1">
            <a:spLocks noGrp="1"/>
          </p:cNvSpPr>
          <p:nvPr>
            <p:ph type="title" idx="4294967295"/>
          </p:nvPr>
        </p:nvSpPr>
        <p:spPr>
          <a:xfrm>
            <a:off x="548441" y="0"/>
            <a:ext cx="8136772" cy="1377554"/>
          </a:xfrm>
          <a:prstGeom prst="rect">
            <a:avLst/>
          </a:prstGeom>
        </p:spPr>
        <p:txBody>
          <a:bodyPr/>
          <a:lstStyle>
            <a:lvl1pPr>
              <a:defRPr sz="4600" b="1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ODLUKE RAVNATELJA</a:t>
            </a:r>
          </a:p>
        </p:txBody>
      </p:sp>
      <p:sp>
        <p:nvSpPr>
          <p:cNvPr id="173" name="1. Odluka o provođenju dopunskog nastavnog rada s negativno ocijenjenim učenicima…"/>
          <p:cNvSpPr txBox="1">
            <a:spLocks noGrp="1"/>
          </p:cNvSpPr>
          <p:nvPr>
            <p:ph type="body" idx="4294967295"/>
          </p:nvPr>
        </p:nvSpPr>
        <p:spPr>
          <a:xfrm>
            <a:off x="746611" y="1404731"/>
            <a:ext cx="7305676" cy="3336854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 w="9525">
            <a:solidFill>
              <a:srgbClr val="7D60A0"/>
            </a:solidFill>
            <a:round/>
          </a:ln>
        </p:spPr>
        <p:txBody>
          <a:bodyPr/>
          <a:lstStyle/>
          <a:p>
            <a:pPr marL="0" indent="0">
              <a:spcBef>
                <a:spcPts val="0"/>
              </a:spcBef>
              <a:buSzTx/>
              <a:buFontTx/>
              <a:buNone/>
              <a:defRPr sz="2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1. </a:t>
            </a:r>
            <a:r>
              <a:rPr b="1"/>
              <a:t>Odluka </a:t>
            </a:r>
            <a:r>
              <a:t>o provođenju dopunskog nastavnog rada s negativno ocijenjenim učenicima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FontTx/>
              <a:buNone/>
              <a:defRPr sz="23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2. </a:t>
            </a:r>
            <a:r>
              <a:rPr b="1"/>
              <a:t>Odluka </a:t>
            </a:r>
            <a:r>
              <a:t>o poništenju ocjena ispita iz nastavnog predmeta na kraju dopunskog nastavnog rada u školskoj godini 2021./2022.</a:t>
            </a:r>
          </a:p>
        </p:txBody>
      </p:sp>
      <p:pic>
        <p:nvPicPr>
          <p:cNvPr id="17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52331" y="402265"/>
            <a:ext cx="1493158" cy="8958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Elementarno">
  <a:themeElements>
    <a:clrScheme name="Elementarn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29DD1"/>
      </a:accent1>
      <a:accent2>
        <a:srgbClr val="297FD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Elementarn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Elementarn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Elementarno">
  <a:themeElements>
    <a:clrScheme name="Elementarn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29DD1"/>
      </a:accent1>
      <a:accent2>
        <a:srgbClr val="297FD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Elementarn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Elementarn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</Words>
  <Application>Microsoft Office PowerPoint</Application>
  <PresentationFormat>Prikaz na zaslonu (16:9)</PresentationFormat>
  <Paragraphs>89</Paragraphs>
  <Slides>15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23" baseType="lpstr">
      <vt:lpstr>Arial</vt:lpstr>
      <vt:lpstr>Arial Unicode MS</vt:lpstr>
      <vt:lpstr>Calibri</vt:lpstr>
      <vt:lpstr>Calibri Light</vt:lpstr>
      <vt:lpstr>Palatino Linotype</vt:lpstr>
      <vt:lpstr>Tahoma</vt:lpstr>
      <vt:lpstr>Times</vt:lpstr>
      <vt:lpstr>Elementarno</vt:lpstr>
      <vt:lpstr>  Uloga ravnatelja u procesu evaluacije učitelja i nastavnika   Zdravka Grđan  Kovačić konzalting d.o.o. – Tučepi, ožujak 2022.  </vt:lpstr>
      <vt:lpstr>PowerPoint prezentacija</vt:lpstr>
      <vt:lpstr> ULOGA RAVNATELJA     </vt:lpstr>
      <vt:lpstr>PowerPoint prezentacija</vt:lpstr>
      <vt:lpstr>NOVI   IZAZOVI    - uvođenje nove kulture rada u pandemijsko doba - samostalnost i odgovornost u novim okolnostima - digitalizacija obrazovanja  -  nove komunikacijske platforme i alati  - strateško promišljanje i krizno djelovanje - uvođenje nove organizacijske strukture nastave -  vanjska podrška - stručno-merotički nadzori i prosvjetna inspekcija - razvijanje stručnih kompetencija nastavnika - povratak na staro?   </vt:lpstr>
      <vt:lpstr>1. VANJSKO VREDNOVANJE ( državna matura, natjecanja, inspekcija, napredovanja …)  2. UNUTARNJE VREDNOVANJE ( razgovori, analize, istraživanja, izvještaji, SWOT analiza, pedagoška opservacija…)</vt:lpstr>
      <vt:lpstr>1. Pedagoško-instruktivni rad - 70 %   2. Stručno- metodički nadzor   3. Inspekcijski nadzor</vt:lpstr>
      <vt:lpstr>POSTUPANJE RAVNATELJA</vt:lpstr>
      <vt:lpstr>ODLUKE RAVNATELJA</vt:lpstr>
      <vt:lpstr>DOKUMENTACIJA ZA STRUČNO-METODIČKI NADZOR</vt:lpstr>
      <vt:lpstr>TEMELJ KVALITETE RADA U NASTAVI</vt:lpstr>
      <vt:lpstr>Metode evaluacije rada nastavnika</vt:lpstr>
      <vt:lpstr>    </vt:lpstr>
      <vt:lpstr>EVALUACIJA RADA RAZREDNIKA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Uloga ravnatelja u procesu evaluacije učitelja i nastavnika   Zdravka Grđan  Tučepi, 28.03.2022.  </dc:title>
  <dc:creator>PC</dc:creator>
  <cp:lastModifiedBy>PC</cp:lastModifiedBy>
  <cp:revision>2</cp:revision>
  <dcterms:modified xsi:type="dcterms:W3CDTF">2022-03-30T21:45:18Z</dcterms:modified>
</cp:coreProperties>
</file>