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notesMasterIdLst>
    <p:notesMasterId r:id="rId32"/>
  </p:notesMasterIdLst>
  <p:sldIdLst>
    <p:sldId id="1231" r:id="rId2"/>
    <p:sldId id="1346" r:id="rId3"/>
    <p:sldId id="1433" r:id="rId4"/>
    <p:sldId id="1348" r:id="rId5"/>
    <p:sldId id="1575" r:id="rId6"/>
    <p:sldId id="1347" r:id="rId7"/>
    <p:sldId id="410" r:id="rId8"/>
    <p:sldId id="1563" r:id="rId9"/>
    <p:sldId id="1345" r:id="rId10"/>
    <p:sldId id="1574" r:id="rId11"/>
    <p:sldId id="1350" r:id="rId12"/>
    <p:sldId id="1351" r:id="rId13"/>
    <p:sldId id="833" r:id="rId14"/>
    <p:sldId id="1430" r:id="rId15"/>
    <p:sldId id="1422" r:id="rId16"/>
    <p:sldId id="836" r:id="rId17"/>
    <p:sldId id="837" r:id="rId18"/>
    <p:sldId id="1429" r:id="rId19"/>
    <p:sldId id="1352" r:id="rId20"/>
    <p:sldId id="1424" r:id="rId21"/>
    <p:sldId id="1425" r:id="rId22"/>
    <p:sldId id="1423" r:id="rId23"/>
    <p:sldId id="1576" r:id="rId24"/>
    <p:sldId id="1577" r:id="rId25"/>
    <p:sldId id="1426" r:id="rId26"/>
    <p:sldId id="1432" r:id="rId27"/>
    <p:sldId id="1427" r:id="rId28"/>
    <p:sldId id="1340" r:id="rId29"/>
    <p:sldId id="1428" r:id="rId30"/>
    <p:sldId id="156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37" autoAdjust="0"/>
    <p:restoredTop sz="94660"/>
  </p:normalViewPr>
  <p:slideViewPr>
    <p:cSldViewPr>
      <p:cViewPr varScale="1">
        <p:scale>
          <a:sx n="73" d="100"/>
          <a:sy n="73" d="100"/>
        </p:scale>
        <p:origin x="1302" y="78"/>
      </p:cViewPr>
      <p:guideLst>
        <p:guide orient="horz" pos="2160"/>
        <p:guide pos="2880"/>
      </p:guideLst>
    </p:cSldViewPr>
  </p:slideViewPr>
  <p:notesTextViewPr>
    <p:cViewPr>
      <p:scale>
        <a:sx n="1" d="1"/>
        <a:sy n="1" d="1"/>
      </p:scale>
      <p:origin x="0" y="0"/>
    </p:cViewPr>
  </p:notesTextViewPr>
  <p:sorterViewPr>
    <p:cViewPr>
      <p:scale>
        <a:sx n="110" d="100"/>
        <a:sy n="110" d="100"/>
      </p:scale>
      <p:origin x="0" y="-2129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75C863-FD37-4BEF-9E46-45CF19D7BC67}" type="datetimeFigureOut">
              <a:rPr lang="hr-HR" smtClean="0"/>
              <a:pPr/>
              <a:t>8.11.2023.</a:t>
            </a:fld>
            <a:endParaRPr lang="hr-H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1446C8-9D44-4A8A-977A-DBF996069F29}" type="slidenum">
              <a:rPr lang="hr-HR" smtClean="0"/>
              <a:pPr/>
              <a:t>‹#›</a:t>
            </a:fld>
            <a:endParaRPr lang="hr-HR"/>
          </a:p>
        </p:txBody>
      </p:sp>
    </p:spTree>
    <p:extLst>
      <p:ext uri="{BB962C8B-B14F-4D97-AF65-F5344CB8AC3E}">
        <p14:creationId xmlns:p14="http://schemas.microsoft.com/office/powerpoint/2010/main" val="1453318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501446C8-9D44-4A8A-977A-DBF996069F29}" type="slidenum">
              <a:rPr lang="hr-HR" smtClean="0"/>
              <a:pPr/>
              <a:t>28</a:t>
            </a:fld>
            <a:endParaRPr lang="hr-HR"/>
          </a:p>
        </p:txBody>
      </p:sp>
    </p:spTree>
    <p:extLst>
      <p:ext uri="{BB962C8B-B14F-4D97-AF65-F5344CB8AC3E}">
        <p14:creationId xmlns:p14="http://schemas.microsoft.com/office/powerpoint/2010/main" val="14815539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6712"/>
            <a:ext cx="7848600" cy="2462113"/>
          </a:xfrm>
        </p:spPr>
        <p:txBody>
          <a:bodyPr anchor="ctr">
            <a:noAutofit/>
          </a:bodyPr>
          <a:lstStyle>
            <a:lvl1pPr algn="ctr">
              <a:defRPr sz="5400" cap="all" baseline="0">
                <a:solidFill>
                  <a:srgbClr val="002060"/>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7846640" cy="2732112"/>
          </a:xfrm>
        </p:spPr>
        <p:txBody>
          <a:bodyPr/>
          <a:lstStyle>
            <a:lvl1pPr marL="0" indent="0" algn="l">
              <a:buNone/>
              <a:defRPr>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4" name="Slika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0888" y="6521440"/>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Vertical Text Placeholder 2"/>
          <p:cNvSpPr>
            <a:spLocks noGrp="1"/>
          </p:cNvSpPr>
          <p:nvPr>
            <p:ph type="body" orient="vert" idx="1"/>
          </p:nvPr>
        </p:nvSpPr>
        <p:spPr>
          <a:xfrm rot="10800000">
            <a:off x="457200" y="1600200"/>
            <a:ext cx="8229600" cy="4636008"/>
          </a:xfrm>
        </p:spPr>
        <p:txBody>
          <a:bodyPr vert="eaVert"/>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0800000">
            <a:off x="445305" y="476672"/>
            <a:ext cx="2057400" cy="5759536"/>
          </a:xfrm>
        </p:spPr>
        <p:txBody>
          <a:bodyPr vert="eaVert" anchor="b"/>
          <a:lstStyle>
            <a:lvl1pPr>
              <a:defRPr>
                <a:solidFill>
                  <a:srgbClr val="002060"/>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rot="10800000">
            <a:off x="2699792" y="476672"/>
            <a:ext cx="6019800" cy="5759536"/>
          </a:xfrm>
        </p:spPr>
        <p:txBody>
          <a:bodyPr vert="eaVert"/>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Naslovni slaj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D2E57653-3E58-4892-A7ED-712530ACC680}" type="slidenum">
              <a:rPr kumimoji="0" lang="en-US" smtClean="0"/>
              <a:pPr/>
              <a:t>‹#›</a:t>
            </a:fld>
            <a:endParaRPr kumimoji="0" lang="en-US" dirty="0"/>
          </a:p>
        </p:txBody>
      </p:sp>
      <p:sp>
        <p:nvSpPr>
          <p:cNvPr id="10" name="Subtitle 2"/>
          <p:cNvSpPr txBox="1">
            <a:spLocks/>
          </p:cNvSpPr>
          <p:nvPr userDrawn="1"/>
        </p:nvSpPr>
        <p:spPr>
          <a:xfrm>
            <a:off x="539550" y="5816750"/>
            <a:ext cx="2253371" cy="440432"/>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2400" kern="1200">
                <a:solidFill>
                  <a:schemeClr val="tx1">
                    <a:tint val="75000"/>
                  </a:schemeClr>
                </a:solidFill>
                <a:latin typeface="+mj-lt"/>
                <a:ea typeface="+mn-ea"/>
                <a:cs typeface="+mn-cs"/>
              </a:defRPr>
            </a:lvl1pPr>
            <a:lvl2pPr marL="4572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2pPr>
            <a:lvl3pPr marL="9144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3pPr>
            <a:lvl4pPr marL="13716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4pPr>
            <a:lvl5pPr marL="18288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5pPr>
            <a:lvl6pPr marL="22860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6pPr>
            <a:lvl7pPr marL="27432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7pPr>
            <a:lvl8pPr marL="32004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8pPr>
            <a:lvl9pPr marL="36576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9pPr>
          </a:lstStyle>
          <a:p>
            <a:r>
              <a:rPr lang="hr-HR" dirty="0">
                <a:solidFill>
                  <a:schemeClr val="tx2"/>
                </a:solidFill>
              </a:rPr>
              <a:t>www.rif.hr</a:t>
            </a:r>
            <a:endParaRPr lang="en-US" dirty="0">
              <a:solidFill>
                <a:schemeClr val="tx2"/>
              </a:solidFill>
            </a:endParaRPr>
          </a:p>
        </p:txBody>
      </p:sp>
      <p:sp>
        <p:nvSpPr>
          <p:cNvPr id="9" name="Rezervirano mjesto datuma 3"/>
          <p:cNvSpPr>
            <a:spLocks noGrp="1"/>
          </p:cNvSpPr>
          <p:nvPr>
            <p:ph type="dt" sz="half" idx="2"/>
          </p:nvPr>
        </p:nvSpPr>
        <p:spPr>
          <a:xfrm>
            <a:off x="8100392" y="6492875"/>
            <a:ext cx="1043608" cy="365125"/>
          </a:xfrm>
          <a:prstGeom prst="rect">
            <a:avLst/>
          </a:prstGeom>
        </p:spPr>
        <p:txBody>
          <a:bodyPr vert="horz" lIns="91440" tIns="45720" rIns="91440" bIns="45720" rtlCol="0" anchor="ctr"/>
          <a:lstStyle>
            <a:lvl1pPr algn="ctr">
              <a:defRPr sz="1000" baseline="0">
                <a:solidFill>
                  <a:schemeClr val="tx1">
                    <a:tint val="75000"/>
                  </a:schemeClr>
                </a:solidFill>
              </a:defRPr>
            </a:lvl1pPr>
          </a:lstStyle>
          <a:p>
            <a:endParaRPr lang="hr-HR" dirty="0"/>
          </a:p>
        </p:txBody>
      </p:sp>
      <p:pic>
        <p:nvPicPr>
          <p:cNvPr id="2" name="Slika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15710" y="620688"/>
            <a:ext cx="5753725" cy="2286000"/>
          </a:xfrm>
          <a:prstGeom prst="rect">
            <a:avLst/>
          </a:prstGeom>
        </p:spPr>
      </p:pic>
      <p:pic>
        <p:nvPicPr>
          <p:cNvPr id="3" name="Slika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1695" y="3501008"/>
            <a:ext cx="2429083" cy="2200287"/>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2161" y="586836"/>
            <a:ext cx="1368152" cy="2534727"/>
          </a:xfrm>
          <a:prstGeom prst="rect">
            <a:avLst/>
          </a:prstGeom>
        </p:spPr>
      </p:pic>
    </p:spTree>
    <p:extLst>
      <p:ext uri="{BB962C8B-B14F-4D97-AF65-F5344CB8AC3E}">
        <p14:creationId xmlns:p14="http://schemas.microsoft.com/office/powerpoint/2010/main" val="96658867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908721"/>
            <a:ext cx="7772400" cy="2448272"/>
          </a:xfrm>
        </p:spPr>
        <p:txBody>
          <a:bodyPr anchor="ctr">
            <a:normAutofit/>
          </a:bodyPr>
          <a:lstStyle>
            <a:lvl1pPr algn="ctr">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573016"/>
            <a:ext cx="7772400" cy="2554035"/>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0" name="Slika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1" name="Slika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solidFill>
                  <a:srgbClr val="002060"/>
                </a:solidFill>
              </a:defRPr>
            </a:lvl1pPr>
            <a:lvl2pPr>
              <a:defRPr sz="2400">
                <a:solidFill>
                  <a:srgbClr val="002060"/>
                </a:solidFill>
              </a:defRPr>
            </a:lvl2pPr>
            <a:lvl3pPr>
              <a:defRPr sz="2000">
                <a:solidFill>
                  <a:srgbClr val="002060"/>
                </a:solidFill>
              </a:defRPr>
            </a:lvl3pPr>
            <a:lvl4pPr>
              <a:defRPr sz="1800">
                <a:solidFill>
                  <a:srgbClr val="002060"/>
                </a:solidFill>
              </a:defRPr>
            </a:lvl4pPr>
            <a:lvl5pPr>
              <a:defRPr sz="1800">
                <a:solidFill>
                  <a:srgbClr val="00206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solidFill>
                  <a:srgbClr val="002060"/>
                </a:solidFill>
              </a:defRPr>
            </a:lvl1pPr>
            <a:lvl2pPr>
              <a:defRPr sz="2400">
                <a:solidFill>
                  <a:srgbClr val="002060"/>
                </a:solidFill>
              </a:defRPr>
            </a:lvl2pPr>
            <a:lvl3pPr>
              <a:defRPr sz="2000">
                <a:solidFill>
                  <a:srgbClr val="002060"/>
                </a:solidFill>
              </a:defRPr>
            </a:lvl3pPr>
            <a:lvl4pPr>
              <a:defRPr sz="1800">
                <a:solidFill>
                  <a:srgbClr val="002060"/>
                </a:solidFill>
              </a:defRPr>
            </a:lvl4pPr>
            <a:lvl5pPr>
              <a:defRPr sz="1800">
                <a:solidFill>
                  <a:srgbClr val="00206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0" name="Slik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3" name="Slika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rgbClr val="002060"/>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solidFill>
                  <a:srgbClr val="002060"/>
                </a:solidFill>
              </a:defRPr>
            </a:lvl1pPr>
            <a:lvl2pPr>
              <a:defRPr sz="2000">
                <a:solidFill>
                  <a:srgbClr val="002060"/>
                </a:solidFill>
              </a:defRPr>
            </a:lvl2pPr>
            <a:lvl3pPr>
              <a:defRPr sz="1800">
                <a:solidFill>
                  <a:srgbClr val="002060"/>
                </a:solidFill>
              </a:defRPr>
            </a:lvl3pPr>
            <a:lvl4pPr>
              <a:defRPr sz="1600">
                <a:solidFill>
                  <a:srgbClr val="002060"/>
                </a:solidFill>
              </a:defRPr>
            </a:lvl4pPr>
            <a:lvl5pPr>
              <a:defRPr sz="1600">
                <a:solidFill>
                  <a:srgbClr val="002060"/>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1" name="Slika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3" name="Slika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4" name="Slika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8" name="Slika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9" name="Slika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0" name="Slika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7" name="Slika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8" name="Slika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9" name="Slika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solidFill>
                  <a:srgbClr val="002060"/>
                </a:solidFill>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solidFill>
                  <a:srgbClr val="002060"/>
                </a:solidFill>
              </a:defRPr>
            </a:lvl1pPr>
            <a:lvl2pPr>
              <a:defRPr sz="2800">
                <a:solidFill>
                  <a:srgbClr val="002060"/>
                </a:solidFill>
              </a:defRPr>
            </a:lvl2pPr>
            <a:lvl3pPr>
              <a:defRPr sz="2400">
                <a:solidFill>
                  <a:srgbClr val="002060"/>
                </a:solidFill>
              </a:defRPr>
            </a:lvl3pPr>
            <a:lvl4pPr>
              <a:defRPr sz="2000">
                <a:solidFill>
                  <a:srgbClr val="002060"/>
                </a:solidFill>
              </a:defRPr>
            </a:lvl4pPr>
            <a:lvl5pPr>
              <a:defRPr sz="2000">
                <a:solidFill>
                  <a:srgbClr val="002060"/>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solidFill>
                  <a:srgbClr val="00206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9" name="Slika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solidFill>
                  <a:srgbClr val="002060"/>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solidFill>
                  <a:srgbClr val="00206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pic>
        <p:nvPicPr>
          <p:cNvPr id="10" name="Slika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9314" y="6504552"/>
            <a:ext cx="1414774" cy="327212"/>
          </a:xfrm>
          <a:prstGeom prst="rect">
            <a:avLst/>
          </a:prstGeom>
        </p:spPr>
      </p:pic>
      <p:pic>
        <p:nvPicPr>
          <p:cNvPr id="11" name="Slika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84368" y="6357169"/>
            <a:ext cx="1237036" cy="491484"/>
          </a:xfrm>
          <a:prstGeom prst="rect">
            <a:avLst/>
          </a:prstGeom>
        </p:spPr>
      </p:pic>
      <p:pic>
        <p:nvPicPr>
          <p:cNvPr id="12" name="Slika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 y="6108366"/>
            <a:ext cx="827584" cy="74963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hr-HR" dirty="0"/>
              <a:t>Uredite stil naslova matrice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3"/>
          </p:nvPr>
        </p:nvSpPr>
        <p:spPr>
          <a:xfrm>
            <a:off x="467544" y="18288"/>
            <a:ext cx="7776864" cy="329184"/>
          </a:xfrm>
          <a:prstGeom prst="rect">
            <a:avLst/>
          </a:prstGeom>
        </p:spPr>
        <p:txBody>
          <a:bodyPr vert="horz" lIns="91440" tIns="45720" rIns="91440" bIns="45720" rtlCol="0" anchor="ctr"/>
          <a:lstStyle>
            <a:lvl1pPr algn="l">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8316416" y="18288"/>
            <a:ext cx="720080" cy="329184"/>
          </a:xfrm>
          <a:prstGeom prst="rect">
            <a:avLst/>
          </a:prstGeom>
        </p:spPr>
        <p:txBody>
          <a:bodyPr vert="horz" lIns="91440" tIns="45720" rIns="91440" bIns="45720" rtlCol="0" anchor="ctr"/>
          <a:lstStyle>
            <a:lvl1pPr algn="r">
              <a:defRPr sz="1400" b="1">
                <a:solidFill>
                  <a:srgbClr val="FFFFFF"/>
                </a:solidFill>
              </a:defRPr>
            </a:lvl1pPr>
          </a:lstStyle>
          <a:p>
            <a:fld id="{D2E57653-3E58-4892-A7ED-712530ACC680}" type="slidenum">
              <a:rPr lang="en-US" smtClean="0"/>
              <a:pPr/>
              <a:t>‹#›</a:t>
            </a:fld>
            <a:endParaRPr lang="en-US" dirty="0"/>
          </a:p>
        </p:txBody>
      </p:sp>
      <p:sp>
        <p:nvSpPr>
          <p:cNvPr id="8" name="Rezervirano mjesto datuma 3"/>
          <p:cNvSpPr>
            <a:spLocks noGrp="1"/>
          </p:cNvSpPr>
          <p:nvPr>
            <p:ph type="dt" sz="half" idx="2"/>
          </p:nvPr>
        </p:nvSpPr>
        <p:spPr>
          <a:xfrm>
            <a:off x="8100392" y="6492875"/>
            <a:ext cx="1043608" cy="365125"/>
          </a:xfrm>
          <a:prstGeom prst="rect">
            <a:avLst/>
          </a:prstGeom>
        </p:spPr>
        <p:txBody>
          <a:bodyPr vert="horz" lIns="91440" tIns="45720" rIns="91440" bIns="45720" rtlCol="0" anchor="ctr"/>
          <a:lstStyle>
            <a:lvl1pPr algn="ctr">
              <a:defRPr sz="1000" baseline="0">
                <a:solidFill>
                  <a:schemeClr val="tx1">
                    <a:tint val="75000"/>
                  </a:schemeClr>
                </a:solidFill>
              </a:defRPr>
            </a:lvl1pPr>
          </a:lstStyle>
          <a:p>
            <a:endParaRPr lang="hr-HR" dirty="0"/>
          </a:p>
        </p:txBody>
      </p:sp>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gif"/><Relationship Id="rId4" Type="http://schemas.openxmlformats.org/officeDocument/2006/relationships/image" Target="../media/image10.jpeg"/><Relationship Id="rId9" Type="http://schemas.openxmlformats.org/officeDocument/2006/relationships/image" Target="../media/image1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0.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0.jpe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niOkvir 2"/>
          <p:cNvSpPr txBox="1"/>
          <p:nvPr/>
        </p:nvSpPr>
        <p:spPr>
          <a:xfrm>
            <a:off x="3563888" y="3356992"/>
            <a:ext cx="5112568" cy="2554545"/>
          </a:xfrm>
          <a:prstGeom prst="rect">
            <a:avLst/>
          </a:prstGeom>
          <a:noFill/>
        </p:spPr>
        <p:txBody>
          <a:bodyPr wrap="square" rtlCol="0">
            <a:spAutoFit/>
          </a:bodyPr>
          <a:lstStyle/>
          <a:p>
            <a:pPr algn="ctr"/>
            <a:endParaRPr lang="hr-HR" sz="2800" b="1" i="0" dirty="0">
              <a:solidFill>
                <a:srgbClr val="002060"/>
              </a:solidFill>
              <a:effectLst/>
            </a:endParaRPr>
          </a:p>
          <a:p>
            <a:pPr algn="ctr"/>
            <a:r>
              <a:rPr lang="hr-HR" sz="2800" b="1" i="0" dirty="0">
                <a:solidFill>
                  <a:srgbClr val="002060"/>
                </a:solidFill>
                <a:effectLst/>
              </a:rPr>
              <a:t>UPOZNAVANJE NOVOG RAVNATELJA SA BITNIM RAČUNOVODSTVENIM TEMAMA</a:t>
            </a:r>
          </a:p>
          <a:p>
            <a:pPr algn="ctr"/>
            <a:endParaRPr lang="hr-HR" sz="2800" b="1" dirty="0">
              <a:solidFill>
                <a:srgbClr val="002060"/>
              </a:solidFill>
            </a:endParaRPr>
          </a:p>
          <a:p>
            <a:pPr algn="ctr"/>
            <a:r>
              <a:rPr lang="hr-HR" sz="2000" b="1" dirty="0">
                <a:solidFill>
                  <a:srgbClr val="002060"/>
                </a:solidFill>
              </a:rPr>
              <a:t>Mr.sc. Jasna Nikić</a:t>
            </a:r>
          </a:p>
        </p:txBody>
      </p:sp>
      <p:sp>
        <p:nvSpPr>
          <p:cNvPr id="2" name="Rezervirano mjesto broja slajda 1">
            <a:extLst>
              <a:ext uri="{FF2B5EF4-FFF2-40B4-BE49-F238E27FC236}">
                <a16:creationId xmlns:a16="http://schemas.microsoft.com/office/drawing/2014/main" id="{C9A38AC7-17E0-4C02-82D9-400D20ED98A6}"/>
              </a:ext>
            </a:extLst>
          </p:cNvPr>
          <p:cNvSpPr>
            <a:spLocks noGrp="1"/>
          </p:cNvSpPr>
          <p:nvPr>
            <p:ph type="sldNum" sz="quarter" idx="11"/>
          </p:nvPr>
        </p:nvSpPr>
        <p:spPr/>
        <p:txBody>
          <a:bodyPr/>
          <a:lstStyle/>
          <a:p>
            <a:fld id="{D2E57653-3E58-4892-A7ED-712530ACC680}" type="slidenum">
              <a:rPr lang="en-US" smtClean="0"/>
              <a:pPr/>
              <a:t>1</a:t>
            </a:fld>
            <a:endParaRPr lang="en-US" dirty="0"/>
          </a:p>
        </p:txBody>
      </p:sp>
    </p:spTree>
    <p:extLst>
      <p:ext uri="{BB962C8B-B14F-4D97-AF65-F5344CB8AC3E}">
        <p14:creationId xmlns:p14="http://schemas.microsoft.com/office/powerpoint/2010/main" val="321028189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extLst>
    <p:ext uri="{E180D4A7-C9FB-4DFB-919C-405C955672EB}">
      <p14:showEvtLst xmlns:p14="http://schemas.microsoft.com/office/powerpoint/2010/main">
        <p14:playEvt time="0" objId="5"/>
        <p14:pauseEvt time="4398" objId="5"/>
        <p14:seekEvt time="4398" objId="5" seek="4330"/>
        <p14:resumeEvt time="4398" objId="5"/>
        <p14:stopEvt time="6871" objId="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5927C-E430-FA86-EF97-E4BECADBD3AE}"/>
              </a:ext>
            </a:extLst>
          </p:cNvPr>
          <p:cNvSpPr>
            <a:spLocks noGrp="1"/>
          </p:cNvSpPr>
          <p:nvPr>
            <p:ph type="title"/>
          </p:nvPr>
        </p:nvSpPr>
        <p:spPr>
          <a:xfrm>
            <a:off x="457200" y="533400"/>
            <a:ext cx="8435280" cy="990600"/>
          </a:xfrm>
        </p:spPr>
        <p:txBody>
          <a:bodyPr>
            <a:normAutofit fontScale="90000"/>
          </a:bodyPr>
          <a:lstStyle/>
          <a:p>
            <a:r>
              <a:rPr lang="hr-HR" sz="3200" b="1" dirty="0"/>
              <a:t>ODGOVORNOST U PRORAČUNSKOM  RAČUNOVODSTVU</a:t>
            </a:r>
          </a:p>
        </p:txBody>
      </p:sp>
      <p:sp>
        <p:nvSpPr>
          <p:cNvPr id="3" name="Text Placeholder 2">
            <a:extLst>
              <a:ext uri="{FF2B5EF4-FFF2-40B4-BE49-F238E27FC236}">
                <a16:creationId xmlns:a16="http://schemas.microsoft.com/office/drawing/2014/main" id="{6A3538F2-DDF0-9717-2777-756B28ABDA0F}"/>
              </a:ext>
            </a:extLst>
          </p:cNvPr>
          <p:cNvSpPr>
            <a:spLocks noGrp="1"/>
          </p:cNvSpPr>
          <p:nvPr>
            <p:ph type="body" idx="1"/>
          </p:nvPr>
        </p:nvSpPr>
        <p:spPr>
          <a:xfrm>
            <a:off x="457200" y="1341438"/>
            <a:ext cx="3931920" cy="639762"/>
          </a:xfrm>
        </p:spPr>
        <p:txBody>
          <a:bodyPr/>
          <a:lstStyle/>
          <a:p>
            <a:r>
              <a:rPr lang="hr-HR" b="1" dirty="0"/>
              <a:t>KNJIŽENJE</a:t>
            </a:r>
          </a:p>
        </p:txBody>
      </p:sp>
      <p:sp>
        <p:nvSpPr>
          <p:cNvPr id="4" name="Content Placeholder 3">
            <a:extLst>
              <a:ext uri="{FF2B5EF4-FFF2-40B4-BE49-F238E27FC236}">
                <a16:creationId xmlns:a16="http://schemas.microsoft.com/office/drawing/2014/main" id="{80CE51ED-1BE8-BD18-2098-90200F45BF46}"/>
              </a:ext>
            </a:extLst>
          </p:cNvPr>
          <p:cNvSpPr>
            <a:spLocks noGrp="1"/>
          </p:cNvSpPr>
          <p:nvPr>
            <p:ph sz="half" idx="2"/>
          </p:nvPr>
        </p:nvSpPr>
        <p:spPr>
          <a:xfrm>
            <a:off x="32926" y="1981200"/>
            <a:ext cx="4389120" cy="4911546"/>
          </a:xfrm>
          <a:solidFill>
            <a:schemeClr val="bg1"/>
          </a:solidFill>
        </p:spPr>
        <p:txBody>
          <a:bodyPr>
            <a:noAutofit/>
          </a:bodyPr>
          <a:lstStyle/>
          <a:p>
            <a:r>
              <a:rPr lang="hr-HR" sz="2000" dirty="0">
                <a:effectLst/>
                <a:ea typeface="Calibri" panose="020F0502020204030204" pitchFamily="34" charset="0"/>
              </a:rPr>
              <a:t>Knjiženje u poslovnim knjigama temelji se na vjerodostojnim, istinitim, urednim i prethodno kontroliranim knjig. ispravama. </a:t>
            </a:r>
          </a:p>
          <a:p>
            <a:r>
              <a:rPr lang="hr-HR" sz="2000" b="1" dirty="0">
                <a:effectLst/>
                <a:ea typeface="Calibri" panose="020F0502020204030204" pitchFamily="34" charset="0"/>
              </a:rPr>
              <a:t>Ravnatelj škole </a:t>
            </a:r>
            <a:r>
              <a:rPr lang="hr-HR" sz="2000" dirty="0">
                <a:effectLst/>
                <a:ea typeface="Calibri" panose="020F0502020204030204" pitchFamily="34" charset="0"/>
              </a:rPr>
              <a:t>ili osoba koju on ovlasti, potpisom na ispravi i šifrom ovlaštenja, </a:t>
            </a:r>
            <a:r>
              <a:rPr lang="hr-HR" sz="2000" b="1" dirty="0">
                <a:effectLst/>
                <a:ea typeface="Calibri" panose="020F0502020204030204" pitchFamily="34" charset="0"/>
              </a:rPr>
              <a:t>jamči da je isprava istinita i da realno prikazuju poslovnu promjenu.</a:t>
            </a:r>
          </a:p>
          <a:p>
            <a:r>
              <a:rPr lang="hr-HR" sz="2200" b="1" dirty="0">
                <a:solidFill>
                  <a:srgbClr val="FF0000"/>
                </a:solidFill>
                <a:effectLst/>
                <a:ea typeface="Calibri" panose="020F0502020204030204" pitchFamily="34" charset="0"/>
              </a:rPr>
              <a:t>Ravnatelj škole odgovoran je </a:t>
            </a:r>
            <a:r>
              <a:rPr lang="hr-HR" sz="2200" b="1" kern="0" dirty="0">
                <a:solidFill>
                  <a:srgbClr val="FF0000"/>
                </a:solidFill>
                <a:effectLst/>
                <a:ea typeface="Calibri" panose="020F0502020204030204" pitchFamily="34" charset="0"/>
              </a:rPr>
              <a:t>za ustroj i za zakonito i pravilno vođenje proračunskog računovodstva. </a:t>
            </a:r>
          </a:p>
        </p:txBody>
      </p:sp>
      <p:sp>
        <p:nvSpPr>
          <p:cNvPr id="5" name="Text Placeholder 4">
            <a:extLst>
              <a:ext uri="{FF2B5EF4-FFF2-40B4-BE49-F238E27FC236}">
                <a16:creationId xmlns:a16="http://schemas.microsoft.com/office/drawing/2014/main" id="{4B729B28-6A5E-8F2A-CCCA-238FC3808019}"/>
              </a:ext>
            </a:extLst>
          </p:cNvPr>
          <p:cNvSpPr>
            <a:spLocks noGrp="1"/>
          </p:cNvSpPr>
          <p:nvPr>
            <p:ph type="body" sz="quarter" idx="3"/>
          </p:nvPr>
        </p:nvSpPr>
        <p:spPr>
          <a:xfrm>
            <a:off x="4754880" y="1306692"/>
            <a:ext cx="3931920" cy="639762"/>
          </a:xfrm>
        </p:spPr>
        <p:txBody>
          <a:bodyPr/>
          <a:lstStyle/>
          <a:p>
            <a:r>
              <a:rPr lang="hr-HR" b="1" dirty="0"/>
              <a:t>IZVJEŠTAVANJE</a:t>
            </a:r>
          </a:p>
        </p:txBody>
      </p:sp>
      <p:sp>
        <p:nvSpPr>
          <p:cNvPr id="6" name="Content Placeholder 5">
            <a:extLst>
              <a:ext uri="{FF2B5EF4-FFF2-40B4-BE49-F238E27FC236}">
                <a16:creationId xmlns:a16="http://schemas.microsoft.com/office/drawing/2014/main" id="{C474F14F-DE56-2106-B764-F60C13C399F5}"/>
              </a:ext>
            </a:extLst>
          </p:cNvPr>
          <p:cNvSpPr>
            <a:spLocks noGrp="1"/>
          </p:cNvSpPr>
          <p:nvPr>
            <p:ph sz="quarter" idx="4"/>
          </p:nvPr>
        </p:nvSpPr>
        <p:spPr>
          <a:xfrm>
            <a:off x="4725403" y="1946454"/>
            <a:ext cx="3931920" cy="3951288"/>
          </a:xfrm>
        </p:spPr>
        <p:txBody>
          <a:bodyPr>
            <a:normAutofit/>
          </a:bodyPr>
          <a:lstStyle/>
          <a:p>
            <a:r>
              <a:rPr lang="hr-HR" sz="2000" kern="0" dirty="0">
                <a:effectLst/>
                <a:ea typeface="Calibri" panose="020F0502020204030204" pitchFamily="34" charset="0"/>
              </a:rPr>
              <a:t>Za sastavljanje financijskih izvještaja odgovorna je osoba koja rukovodi službom računovodstva u školi.</a:t>
            </a:r>
            <a:endParaRPr lang="hr-HR" sz="2000" dirty="0"/>
          </a:p>
          <a:p>
            <a:r>
              <a:rPr lang="hr-HR" sz="2000" b="1" kern="0" dirty="0">
                <a:effectLst/>
                <a:ea typeface="Calibri" panose="020F0502020204030204" pitchFamily="34" charset="0"/>
              </a:rPr>
              <a:t>Ravnatelj ili osoba koju on ovlasti potpisuje financijske izvještaje i odgovara za njihovo podnošenje.</a:t>
            </a:r>
            <a:r>
              <a:rPr lang="hr-HR" sz="2000" kern="0" dirty="0">
                <a:effectLst/>
                <a:ea typeface="Calibri" panose="020F0502020204030204" pitchFamily="34" charset="0"/>
              </a:rPr>
              <a:t> </a:t>
            </a:r>
          </a:p>
          <a:p>
            <a:endParaRPr lang="hr-HR" dirty="0"/>
          </a:p>
        </p:txBody>
      </p:sp>
      <p:sp>
        <p:nvSpPr>
          <p:cNvPr id="7" name="Slide Number Placeholder 6">
            <a:extLst>
              <a:ext uri="{FF2B5EF4-FFF2-40B4-BE49-F238E27FC236}">
                <a16:creationId xmlns:a16="http://schemas.microsoft.com/office/drawing/2014/main" id="{7358AB04-8F1F-DB19-B11C-AABD6137C9A0}"/>
              </a:ext>
            </a:extLst>
          </p:cNvPr>
          <p:cNvSpPr>
            <a:spLocks noGrp="1"/>
          </p:cNvSpPr>
          <p:nvPr>
            <p:ph type="sldNum" sz="quarter" idx="12"/>
          </p:nvPr>
        </p:nvSpPr>
        <p:spPr/>
        <p:txBody>
          <a:bodyPr/>
          <a:lstStyle/>
          <a:p>
            <a:fld id="{D2E57653-3E58-4892-A7ED-712530ACC680}" type="slidenum">
              <a:rPr kumimoji="0" lang="en-US" smtClean="0"/>
              <a:pPr/>
              <a:t>10</a:t>
            </a:fld>
            <a:endParaRPr kumimoji="0" lang="en-US" dirty="0"/>
          </a:p>
        </p:txBody>
      </p:sp>
    </p:spTree>
    <p:extLst>
      <p:ext uri="{BB962C8B-B14F-4D97-AF65-F5344CB8AC3E}">
        <p14:creationId xmlns:p14="http://schemas.microsoft.com/office/powerpoint/2010/main" val="311731533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465D203B-A08C-0A0C-CDD5-64D51E40949F}"/>
              </a:ext>
            </a:extLst>
          </p:cNvPr>
          <p:cNvSpPr>
            <a:spLocks noGrp="1"/>
          </p:cNvSpPr>
          <p:nvPr>
            <p:ph type="title"/>
          </p:nvPr>
        </p:nvSpPr>
        <p:spPr/>
        <p:txBody>
          <a:bodyPr>
            <a:normAutofit/>
          </a:bodyPr>
          <a:lstStyle/>
          <a:p>
            <a:r>
              <a:rPr lang="hr-HR" sz="3200" b="1" dirty="0"/>
              <a:t>FINANCIJSKI IZVJEŠTAJI</a:t>
            </a:r>
          </a:p>
        </p:txBody>
      </p:sp>
      <p:sp>
        <p:nvSpPr>
          <p:cNvPr id="3" name="Rezervirano mjesto teksta 2">
            <a:extLst>
              <a:ext uri="{FF2B5EF4-FFF2-40B4-BE49-F238E27FC236}">
                <a16:creationId xmlns:a16="http://schemas.microsoft.com/office/drawing/2014/main" id="{8EF78A64-AEA3-04EC-0A2E-33A46CB8D48A}"/>
              </a:ext>
            </a:extLst>
          </p:cNvPr>
          <p:cNvSpPr>
            <a:spLocks noGrp="1"/>
          </p:cNvSpPr>
          <p:nvPr>
            <p:ph type="body" idx="1"/>
          </p:nvPr>
        </p:nvSpPr>
        <p:spPr/>
        <p:txBody>
          <a:bodyPr/>
          <a:lstStyle/>
          <a:p>
            <a:endParaRPr lang="hr-HR" b="1" dirty="0"/>
          </a:p>
        </p:txBody>
      </p:sp>
      <p:sp>
        <p:nvSpPr>
          <p:cNvPr id="4" name="Rezervirano mjesto sadržaja 3">
            <a:extLst>
              <a:ext uri="{FF2B5EF4-FFF2-40B4-BE49-F238E27FC236}">
                <a16:creationId xmlns:a16="http://schemas.microsoft.com/office/drawing/2014/main" id="{0B43EF24-FC8F-60FA-17F4-30880DBEBC81}"/>
              </a:ext>
            </a:extLst>
          </p:cNvPr>
          <p:cNvSpPr>
            <a:spLocks noGrp="1"/>
          </p:cNvSpPr>
          <p:nvPr>
            <p:ph sz="half" idx="2"/>
          </p:nvPr>
        </p:nvSpPr>
        <p:spPr>
          <a:xfrm>
            <a:off x="457200" y="1676400"/>
            <a:ext cx="3931920" cy="4713288"/>
          </a:xfrm>
        </p:spPr>
        <p:txBody>
          <a:bodyPr>
            <a:normAutofit/>
          </a:bodyPr>
          <a:lstStyle/>
          <a:p>
            <a:r>
              <a:rPr lang="hr-HR" dirty="0">
                <a:effectLst/>
                <a:ea typeface="Times New Roman" panose="02020603050405020304" pitchFamily="18" charset="0"/>
                <a:cs typeface="Times New Roman" panose="02020603050405020304" pitchFamily="18" charset="0"/>
              </a:rPr>
              <a:t>izrađuju se i predaju u rokovima prema Pravilniku o financijskom izvještavanju u proračunskom računovodstvu na propisanim obrascima</a:t>
            </a:r>
          </a:p>
          <a:p>
            <a:r>
              <a:rPr lang="hr-HR" dirty="0">
                <a:cs typeface="Times New Roman" panose="02020603050405020304" pitchFamily="18" charset="0"/>
              </a:rPr>
              <a:t>Rok predaje 10 dana nakon isteka kvartala ili polugodišta, odnosno 31. siječanj za godišnji izvještaj</a:t>
            </a:r>
            <a:endParaRPr lang="hr-HR" dirty="0"/>
          </a:p>
          <a:p>
            <a:endParaRPr lang="hr-HR" dirty="0"/>
          </a:p>
          <a:p>
            <a:endParaRPr lang="hr-HR" dirty="0"/>
          </a:p>
        </p:txBody>
      </p:sp>
      <p:sp>
        <p:nvSpPr>
          <p:cNvPr id="5" name="Rezervirano mjesto teksta 4">
            <a:extLst>
              <a:ext uri="{FF2B5EF4-FFF2-40B4-BE49-F238E27FC236}">
                <a16:creationId xmlns:a16="http://schemas.microsoft.com/office/drawing/2014/main" id="{406E00C7-057A-2548-6EA1-B8FC53924CB9}"/>
              </a:ext>
            </a:extLst>
          </p:cNvPr>
          <p:cNvSpPr>
            <a:spLocks noGrp="1"/>
          </p:cNvSpPr>
          <p:nvPr>
            <p:ph type="body" sz="quarter" idx="3"/>
          </p:nvPr>
        </p:nvSpPr>
        <p:spPr/>
        <p:txBody>
          <a:bodyPr/>
          <a:lstStyle/>
          <a:p>
            <a:endParaRPr lang="hr-HR"/>
          </a:p>
        </p:txBody>
      </p:sp>
      <p:sp>
        <p:nvSpPr>
          <p:cNvPr id="6" name="Rezervirano mjesto sadržaja 5">
            <a:extLst>
              <a:ext uri="{FF2B5EF4-FFF2-40B4-BE49-F238E27FC236}">
                <a16:creationId xmlns:a16="http://schemas.microsoft.com/office/drawing/2014/main" id="{794B52BD-3D3E-1B90-C126-CE7D58AB2C85}"/>
              </a:ext>
            </a:extLst>
          </p:cNvPr>
          <p:cNvSpPr>
            <a:spLocks noGrp="1"/>
          </p:cNvSpPr>
          <p:nvPr>
            <p:ph sz="quarter" idx="4"/>
          </p:nvPr>
        </p:nvSpPr>
        <p:spPr>
          <a:xfrm>
            <a:off x="4754880" y="1524000"/>
            <a:ext cx="3931920" cy="4865688"/>
          </a:xfrm>
        </p:spPr>
        <p:txBody>
          <a:bodyPr>
            <a:noAutofit/>
          </a:bodyPr>
          <a:lstStyle/>
          <a:p>
            <a:r>
              <a:rPr lang="hr-HR" b="1" dirty="0"/>
              <a:t>Škole su dužne predavati svoje FI u propisanim rokovima neovisno o tome jesu li ili ne prije predaje usvojeni od strane  Školskog odbora</a:t>
            </a:r>
          </a:p>
          <a:p>
            <a:r>
              <a:rPr lang="hr-HR" dirty="0">
                <a:effectLst/>
                <a:ea typeface="Calibri" panose="020F0502020204030204" pitchFamily="34" charset="0"/>
                <a:cs typeface="Times New Roman" panose="02020603050405020304" pitchFamily="18" charset="0"/>
              </a:rPr>
              <a:t>Nema </a:t>
            </a:r>
            <a:r>
              <a:rPr lang="hr-HR" dirty="0">
                <a:ea typeface="Calibri" panose="020F0502020204030204" pitchFamily="34" charset="0"/>
                <a:cs typeface="Times New Roman" panose="02020603050405020304" pitchFamily="18" charset="0"/>
              </a:rPr>
              <a:t>zakonskih </a:t>
            </a:r>
            <a:r>
              <a:rPr lang="hr-HR" dirty="0">
                <a:effectLst/>
                <a:ea typeface="Calibri" panose="020F0502020204030204" pitchFamily="34" charset="0"/>
                <a:cs typeface="Times New Roman" panose="02020603050405020304" pitchFamily="18" charset="0"/>
              </a:rPr>
              <a:t>propisa koji propisuje obvezu usvajanja financijskih izvještaja od strane školskog odbora </a:t>
            </a:r>
            <a:r>
              <a:rPr lang="hr-HR" b="1" dirty="0">
                <a:effectLst/>
                <a:ea typeface="Calibri" panose="020F0502020204030204" pitchFamily="34" charset="0"/>
                <a:cs typeface="Times New Roman" panose="02020603050405020304" pitchFamily="18" charset="0"/>
              </a:rPr>
              <a:t>prije njihove predaje MFIN-u.</a:t>
            </a:r>
          </a:p>
          <a:p>
            <a:endParaRPr lang="hr-HR" dirty="0"/>
          </a:p>
        </p:txBody>
      </p:sp>
      <p:sp>
        <p:nvSpPr>
          <p:cNvPr id="8" name="Rezervirano mjesto broja slajda 7">
            <a:extLst>
              <a:ext uri="{FF2B5EF4-FFF2-40B4-BE49-F238E27FC236}">
                <a16:creationId xmlns:a16="http://schemas.microsoft.com/office/drawing/2014/main" id="{FD642261-486E-DBDA-B167-348DB7EE23F7}"/>
              </a:ext>
            </a:extLst>
          </p:cNvPr>
          <p:cNvSpPr>
            <a:spLocks noGrp="1"/>
          </p:cNvSpPr>
          <p:nvPr>
            <p:ph type="sldNum" sz="quarter" idx="12"/>
          </p:nvPr>
        </p:nvSpPr>
        <p:spPr/>
        <p:txBody>
          <a:bodyPr/>
          <a:lstStyle/>
          <a:p>
            <a:fld id="{D2E57653-3E58-4892-A7ED-712530ACC680}" type="slidenum">
              <a:rPr kumimoji="0" lang="en-US" smtClean="0"/>
              <a:pPr/>
              <a:t>11</a:t>
            </a:fld>
            <a:endParaRPr kumimoji="0" lang="en-US" dirty="0"/>
          </a:p>
        </p:txBody>
      </p:sp>
      <p:sp>
        <p:nvSpPr>
          <p:cNvPr id="10" name="TextBox 9">
            <a:extLst>
              <a:ext uri="{FF2B5EF4-FFF2-40B4-BE49-F238E27FC236}">
                <a16:creationId xmlns:a16="http://schemas.microsoft.com/office/drawing/2014/main" id="{E57F73F7-7309-621D-C8E7-8C5A53F96DB9}"/>
              </a:ext>
            </a:extLst>
          </p:cNvPr>
          <p:cNvSpPr txBox="1"/>
          <p:nvPr/>
        </p:nvSpPr>
        <p:spPr>
          <a:xfrm>
            <a:off x="3419872" y="6218922"/>
            <a:ext cx="3672408" cy="646331"/>
          </a:xfrm>
          <a:prstGeom prst="rect">
            <a:avLst/>
          </a:prstGeom>
          <a:solidFill>
            <a:schemeClr val="bg1"/>
          </a:solidFill>
        </p:spPr>
        <p:txBody>
          <a:bodyPr wrap="square">
            <a:spAutoFit/>
          </a:bodyPr>
          <a:lstStyle/>
          <a:p>
            <a:pPr algn="ctr"/>
            <a:r>
              <a:rPr lang="hr-HR" b="1" dirty="0">
                <a:solidFill>
                  <a:srgbClr val="FF0000"/>
                </a:solidFill>
              </a:rPr>
              <a:t>AKO JE PROPISANO STATUTOM </a:t>
            </a:r>
          </a:p>
          <a:p>
            <a:pPr algn="ctr"/>
            <a:r>
              <a:rPr lang="hr-HR" b="1" dirty="0">
                <a:solidFill>
                  <a:srgbClr val="FF0000"/>
                </a:solidFill>
              </a:rPr>
              <a:t>– TRAŽITI IZMJENU STUTUTA</a:t>
            </a:r>
          </a:p>
        </p:txBody>
      </p:sp>
    </p:spTree>
    <p:extLst>
      <p:ext uri="{BB962C8B-B14F-4D97-AF65-F5344CB8AC3E}">
        <p14:creationId xmlns:p14="http://schemas.microsoft.com/office/powerpoint/2010/main" val="347317140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882583F-F78F-FF66-4A44-352B784FB778}"/>
              </a:ext>
            </a:extLst>
          </p:cNvPr>
          <p:cNvSpPr>
            <a:spLocks noGrp="1"/>
          </p:cNvSpPr>
          <p:nvPr>
            <p:ph type="title"/>
          </p:nvPr>
        </p:nvSpPr>
        <p:spPr>
          <a:xfrm>
            <a:off x="457200" y="533400"/>
            <a:ext cx="8229600" cy="1743472"/>
          </a:xfrm>
        </p:spPr>
        <p:txBody>
          <a:bodyPr>
            <a:normAutofit fontScale="90000"/>
          </a:bodyPr>
          <a:lstStyle/>
          <a:p>
            <a:pPr algn="ctr"/>
            <a:r>
              <a:rPr lang="hr-HR" sz="3600" b="1" dirty="0"/>
              <a:t>POSTUPANJE S PROCEDURAMA</a:t>
            </a:r>
            <a:br>
              <a:rPr lang="hr-HR" sz="3600" b="1" dirty="0"/>
            </a:br>
            <a:r>
              <a:rPr lang="hr-HR" sz="3200" b="1" dirty="0"/>
              <a:t/>
            </a:r>
            <a:br>
              <a:rPr lang="hr-HR" sz="3200" b="1" dirty="0"/>
            </a:br>
            <a:r>
              <a:rPr lang="hr-HR" sz="3600" b="1" dirty="0"/>
              <a:t>PROCEDURA STVARANJA UGOVORNIH OBVEZA</a:t>
            </a:r>
            <a:r>
              <a:rPr lang="hr-HR" sz="1800" b="1" dirty="0"/>
              <a:t/>
            </a:r>
            <a:br>
              <a:rPr lang="hr-HR" sz="1800" b="1" dirty="0"/>
            </a:br>
            <a:endParaRPr lang="hr-HR" sz="3200" b="1" dirty="0"/>
          </a:p>
        </p:txBody>
      </p:sp>
      <p:sp>
        <p:nvSpPr>
          <p:cNvPr id="4" name="Rezervirano mjesto sadržaja 3">
            <a:extLst>
              <a:ext uri="{FF2B5EF4-FFF2-40B4-BE49-F238E27FC236}">
                <a16:creationId xmlns:a16="http://schemas.microsoft.com/office/drawing/2014/main" id="{D8CBBDF6-094F-B8E9-D6D9-F6987799A91A}"/>
              </a:ext>
            </a:extLst>
          </p:cNvPr>
          <p:cNvSpPr>
            <a:spLocks noGrp="1"/>
          </p:cNvSpPr>
          <p:nvPr>
            <p:ph idx="1"/>
          </p:nvPr>
        </p:nvSpPr>
        <p:spPr>
          <a:xfrm>
            <a:off x="457200" y="2468562"/>
            <a:ext cx="8229600" cy="4008437"/>
          </a:xfrm>
        </p:spPr>
        <p:txBody>
          <a:bodyPr>
            <a:normAutofit lnSpcReduction="10000"/>
          </a:bodyPr>
          <a:lstStyle/>
          <a:p>
            <a:r>
              <a:rPr lang="hr-HR" dirty="0"/>
              <a:t>Postupak javne ili jednostavne nabave koji prethodi </a:t>
            </a:r>
            <a:r>
              <a:rPr lang="hr-HR" b="1" dirty="0"/>
              <a:t>sklapanju ugovora ili izdavanju narudžbenica</a:t>
            </a:r>
          </a:p>
          <a:p>
            <a:r>
              <a:rPr lang="hr-HR" b="1" dirty="0"/>
              <a:t>Odrediti način iskazivanja potreba od strane pojedinih radnika – i/ili direktnog naručivanja od dobavljača</a:t>
            </a:r>
          </a:p>
          <a:p>
            <a:r>
              <a:rPr lang="hr-HR" dirty="0"/>
              <a:t>Davanje </a:t>
            </a:r>
            <a:r>
              <a:rPr lang="hr-HR" b="1" dirty="0"/>
              <a:t>ovlaštenja osobama koje osim ravnatelja mogu trošiti proračunska sredstva</a:t>
            </a:r>
          </a:p>
          <a:p>
            <a:r>
              <a:rPr lang="hr-HR" dirty="0"/>
              <a:t>Sredstva se troše potpisivanjem ugovora ili izdavanjem narudžbenice</a:t>
            </a:r>
          </a:p>
          <a:p>
            <a:r>
              <a:rPr lang="hr-HR" dirty="0">
                <a:effectLst/>
                <a:ea typeface="Times New Roman" panose="02020603050405020304" pitchFamily="18" charset="0"/>
              </a:rPr>
              <a:t>Nabava robe uz plaćanje gotovinom – odrediti do kojeg iznosa – ovlaštene osobe koje to mogu obavljati</a:t>
            </a:r>
          </a:p>
        </p:txBody>
      </p:sp>
      <p:sp>
        <p:nvSpPr>
          <p:cNvPr id="8" name="Rezervirano mjesto broja slajda 7">
            <a:extLst>
              <a:ext uri="{FF2B5EF4-FFF2-40B4-BE49-F238E27FC236}">
                <a16:creationId xmlns:a16="http://schemas.microsoft.com/office/drawing/2014/main" id="{DF8A9BE0-C855-4B06-3B56-621AA723D81D}"/>
              </a:ext>
            </a:extLst>
          </p:cNvPr>
          <p:cNvSpPr>
            <a:spLocks noGrp="1"/>
          </p:cNvSpPr>
          <p:nvPr>
            <p:ph type="sldNum" sz="quarter" idx="12"/>
          </p:nvPr>
        </p:nvSpPr>
        <p:spPr/>
        <p:txBody>
          <a:bodyPr/>
          <a:lstStyle/>
          <a:p>
            <a:fld id="{D2E57653-3E58-4892-A7ED-712530ACC680}" type="slidenum">
              <a:rPr kumimoji="0" lang="en-US" smtClean="0"/>
              <a:pPr/>
              <a:t>12</a:t>
            </a:fld>
            <a:endParaRPr kumimoji="0" lang="en-US" dirty="0"/>
          </a:p>
        </p:txBody>
      </p:sp>
    </p:spTree>
    <p:extLst>
      <p:ext uri="{BB962C8B-B14F-4D97-AF65-F5344CB8AC3E}">
        <p14:creationId xmlns:p14="http://schemas.microsoft.com/office/powerpoint/2010/main" val="28186595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4EFC0EF7-EBDA-417D-AC25-502C65384B17}"/>
              </a:ext>
            </a:extLst>
          </p:cNvPr>
          <p:cNvSpPr>
            <a:spLocks noGrp="1"/>
          </p:cNvSpPr>
          <p:nvPr>
            <p:ph type="title"/>
          </p:nvPr>
        </p:nvSpPr>
        <p:spPr/>
        <p:txBody>
          <a:bodyPr/>
          <a:lstStyle/>
          <a:p>
            <a:endParaRPr lang="hr-HR" dirty="0"/>
          </a:p>
        </p:txBody>
      </p:sp>
      <p:sp>
        <p:nvSpPr>
          <p:cNvPr id="3" name="Rezervirano mjesto sadržaja 2">
            <a:extLst>
              <a:ext uri="{FF2B5EF4-FFF2-40B4-BE49-F238E27FC236}">
                <a16:creationId xmlns:a16="http://schemas.microsoft.com/office/drawing/2014/main" id="{5D4EC8B7-CDEC-4CED-A638-E52342A1EFB8}"/>
              </a:ext>
            </a:extLst>
          </p:cNvPr>
          <p:cNvSpPr>
            <a:spLocks noGrp="1"/>
          </p:cNvSpPr>
          <p:nvPr>
            <p:ph idx="1"/>
          </p:nvPr>
        </p:nvSpPr>
        <p:spPr/>
        <p:txBody>
          <a:bodyPr/>
          <a:lstStyle/>
          <a:p>
            <a:endParaRPr lang="hr-HR" dirty="0"/>
          </a:p>
        </p:txBody>
      </p:sp>
      <p:sp>
        <p:nvSpPr>
          <p:cNvPr id="5" name="Pravokutnik 4">
            <a:extLst>
              <a:ext uri="{FF2B5EF4-FFF2-40B4-BE49-F238E27FC236}">
                <a16:creationId xmlns:a16="http://schemas.microsoft.com/office/drawing/2014/main" id="{1243B8A1-0924-4634-BA0D-E919832B1C0D}"/>
              </a:ext>
            </a:extLst>
          </p:cNvPr>
          <p:cNvSpPr/>
          <p:nvPr/>
        </p:nvSpPr>
        <p:spPr>
          <a:xfrm>
            <a:off x="3677297" y="405023"/>
            <a:ext cx="1390894" cy="400110"/>
          </a:xfrm>
          <a:prstGeom prst="rect">
            <a:avLst/>
          </a:prstGeom>
        </p:spPr>
        <p:txBody>
          <a:bodyPr wrap="none">
            <a:spAutoFit/>
          </a:bodyPr>
          <a:lstStyle/>
          <a:p>
            <a:r>
              <a:rPr lang="hr-HR" sz="1600" dirty="0"/>
              <a:t> </a:t>
            </a:r>
            <a:r>
              <a:rPr lang="hr-HR" sz="2000" dirty="0"/>
              <a:t>RAVNATELJ</a:t>
            </a:r>
          </a:p>
        </p:txBody>
      </p:sp>
      <p:pic>
        <p:nvPicPr>
          <p:cNvPr id="6" name="Slika 5" descr="Image result for tajnica">
            <a:extLst>
              <a:ext uri="{FF2B5EF4-FFF2-40B4-BE49-F238E27FC236}">
                <a16:creationId xmlns:a16="http://schemas.microsoft.com/office/drawing/2014/main" id="{1BAF7CA6-AA1D-4C1D-B690-9631B6F90A6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895" y="5275889"/>
            <a:ext cx="2016224" cy="1582111"/>
          </a:xfrm>
          <a:prstGeom prst="rect">
            <a:avLst/>
          </a:prstGeom>
          <a:noFill/>
          <a:ln>
            <a:noFill/>
          </a:ln>
        </p:spPr>
      </p:pic>
      <p:pic>
        <p:nvPicPr>
          <p:cNvPr id="8" name="Slika 7" descr="Image result for čistačica">
            <a:extLst>
              <a:ext uri="{FF2B5EF4-FFF2-40B4-BE49-F238E27FC236}">
                <a16:creationId xmlns:a16="http://schemas.microsoft.com/office/drawing/2014/main" id="{794609CF-1001-437F-B6C1-C7D6D75A016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12675" y="5236623"/>
            <a:ext cx="1664951" cy="1621377"/>
          </a:xfrm>
          <a:prstGeom prst="rect">
            <a:avLst/>
          </a:prstGeom>
          <a:noFill/>
          <a:ln>
            <a:noFill/>
          </a:ln>
        </p:spPr>
      </p:pic>
      <p:pic>
        <p:nvPicPr>
          <p:cNvPr id="9" name="Slika 8" descr="Related image">
            <a:extLst>
              <a:ext uri="{FF2B5EF4-FFF2-40B4-BE49-F238E27FC236}">
                <a16:creationId xmlns:a16="http://schemas.microsoft.com/office/drawing/2014/main" id="{0124F309-DCCE-4231-A5D9-8292D5FE6AD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703876" y="5122773"/>
            <a:ext cx="1615805" cy="1654119"/>
          </a:xfrm>
          <a:prstGeom prst="rect">
            <a:avLst/>
          </a:prstGeom>
          <a:noFill/>
          <a:ln>
            <a:noFill/>
          </a:ln>
        </p:spPr>
      </p:pic>
      <p:sp>
        <p:nvSpPr>
          <p:cNvPr id="10" name="Pravokutnik 9">
            <a:extLst>
              <a:ext uri="{FF2B5EF4-FFF2-40B4-BE49-F238E27FC236}">
                <a16:creationId xmlns:a16="http://schemas.microsoft.com/office/drawing/2014/main" id="{2ABE968A-5689-4678-BB7E-2997F865E899}"/>
              </a:ext>
            </a:extLst>
          </p:cNvPr>
          <p:cNvSpPr/>
          <p:nvPr/>
        </p:nvSpPr>
        <p:spPr>
          <a:xfrm>
            <a:off x="457200" y="4696229"/>
            <a:ext cx="992292" cy="384721"/>
          </a:xfrm>
          <a:prstGeom prst="rect">
            <a:avLst/>
          </a:prstGeom>
        </p:spPr>
        <p:txBody>
          <a:bodyPr wrap="square">
            <a:spAutoFit/>
          </a:bodyPr>
          <a:lstStyle/>
          <a:p>
            <a:r>
              <a:rPr lang="hr-HR" sz="1900" dirty="0"/>
              <a:t>TAJNICA</a:t>
            </a:r>
          </a:p>
        </p:txBody>
      </p:sp>
      <p:sp>
        <p:nvSpPr>
          <p:cNvPr id="11" name="Pravokutnik 10">
            <a:extLst>
              <a:ext uri="{FF2B5EF4-FFF2-40B4-BE49-F238E27FC236}">
                <a16:creationId xmlns:a16="http://schemas.microsoft.com/office/drawing/2014/main" id="{70F0DA2C-FB20-486D-9D17-E2FE94FAEF0B}"/>
              </a:ext>
            </a:extLst>
          </p:cNvPr>
          <p:cNvSpPr/>
          <p:nvPr/>
        </p:nvSpPr>
        <p:spPr>
          <a:xfrm>
            <a:off x="4005402" y="4695027"/>
            <a:ext cx="1133195" cy="369332"/>
          </a:xfrm>
          <a:prstGeom prst="rect">
            <a:avLst/>
          </a:prstGeom>
        </p:spPr>
        <p:txBody>
          <a:bodyPr wrap="none">
            <a:spAutoFit/>
          </a:bodyPr>
          <a:lstStyle/>
          <a:p>
            <a:r>
              <a:rPr lang="hr-HR" dirty="0"/>
              <a:t>ČISTAČICA</a:t>
            </a:r>
          </a:p>
        </p:txBody>
      </p:sp>
      <p:sp>
        <p:nvSpPr>
          <p:cNvPr id="12" name="Pravokutnik 11">
            <a:extLst>
              <a:ext uri="{FF2B5EF4-FFF2-40B4-BE49-F238E27FC236}">
                <a16:creationId xmlns:a16="http://schemas.microsoft.com/office/drawing/2014/main" id="{6B9D0088-FA18-45DD-AACE-097293A70FDE}"/>
              </a:ext>
            </a:extLst>
          </p:cNvPr>
          <p:cNvSpPr/>
          <p:nvPr/>
        </p:nvSpPr>
        <p:spPr>
          <a:xfrm>
            <a:off x="2241048" y="4690518"/>
            <a:ext cx="1571007" cy="646331"/>
          </a:xfrm>
          <a:prstGeom prst="rect">
            <a:avLst/>
          </a:prstGeom>
        </p:spPr>
        <p:txBody>
          <a:bodyPr wrap="none">
            <a:spAutoFit/>
          </a:bodyPr>
          <a:lstStyle/>
          <a:p>
            <a:r>
              <a:rPr lang="hr-HR" dirty="0"/>
              <a:t>KOORDINATOR</a:t>
            </a:r>
          </a:p>
          <a:p>
            <a:r>
              <a:rPr lang="hr-HR" dirty="0"/>
              <a:t> PROJEKATA</a:t>
            </a:r>
          </a:p>
        </p:txBody>
      </p:sp>
      <p:sp>
        <p:nvSpPr>
          <p:cNvPr id="13" name="Pravokutnik 12">
            <a:extLst>
              <a:ext uri="{FF2B5EF4-FFF2-40B4-BE49-F238E27FC236}">
                <a16:creationId xmlns:a16="http://schemas.microsoft.com/office/drawing/2014/main" id="{0786B1B4-B877-41C5-81A9-6FC4A4C6B25F}"/>
              </a:ext>
            </a:extLst>
          </p:cNvPr>
          <p:cNvSpPr/>
          <p:nvPr/>
        </p:nvSpPr>
        <p:spPr>
          <a:xfrm>
            <a:off x="6044342" y="4703924"/>
            <a:ext cx="934871" cy="369332"/>
          </a:xfrm>
          <a:prstGeom prst="rect">
            <a:avLst/>
          </a:prstGeom>
        </p:spPr>
        <p:txBody>
          <a:bodyPr wrap="none">
            <a:spAutoFit/>
          </a:bodyPr>
          <a:lstStyle/>
          <a:p>
            <a:r>
              <a:rPr lang="hr-HR" dirty="0"/>
              <a:t>DOMAR</a:t>
            </a:r>
          </a:p>
        </p:txBody>
      </p:sp>
      <p:sp>
        <p:nvSpPr>
          <p:cNvPr id="14" name="Pravokutnik 13">
            <a:extLst>
              <a:ext uri="{FF2B5EF4-FFF2-40B4-BE49-F238E27FC236}">
                <a16:creationId xmlns:a16="http://schemas.microsoft.com/office/drawing/2014/main" id="{667CA416-B54E-425C-BD4F-AE389DE3CAD5}"/>
              </a:ext>
            </a:extLst>
          </p:cNvPr>
          <p:cNvSpPr/>
          <p:nvPr/>
        </p:nvSpPr>
        <p:spPr>
          <a:xfrm>
            <a:off x="3449721" y="2606297"/>
            <a:ext cx="1898077" cy="461665"/>
          </a:xfrm>
          <a:prstGeom prst="rect">
            <a:avLst/>
          </a:prstGeom>
        </p:spPr>
        <p:txBody>
          <a:bodyPr wrap="square">
            <a:spAutoFit/>
          </a:bodyPr>
          <a:lstStyle/>
          <a:p>
            <a:r>
              <a:rPr lang="hr-HR" sz="2400" dirty="0"/>
              <a:t>OVLAŠTENJE</a:t>
            </a:r>
          </a:p>
        </p:txBody>
      </p:sp>
      <p:sp>
        <p:nvSpPr>
          <p:cNvPr id="16" name="Pravokutnik 15">
            <a:extLst>
              <a:ext uri="{FF2B5EF4-FFF2-40B4-BE49-F238E27FC236}">
                <a16:creationId xmlns:a16="http://schemas.microsoft.com/office/drawing/2014/main" id="{A14D4047-7860-4899-A1AE-D994A9EF9D1D}"/>
              </a:ext>
            </a:extLst>
          </p:cNvPr>
          <p:cNvSpPr/>
          <p:nvPr/>
        </p:nvSpPr>
        <p:spPr>
          <a:xfrm>
            <a:off x="7408067" y="1239678"/>
            <a:ext cx="1565172" cy="369332"/>
          </a:xfrm>
          <a:prstGeom prst="rect">
            <a:avLst/>
          </a:prstGeom>
        </p:spPr>
        <p:txBody>
          <a:bodyPr wrap="none">
            <a:spAutoFit/>
          </a:bodyPr>
          <a:lstStyle/>
          <a:p>
            <a:r>
              <a:rPr lang="hr-HR" dirty="0"/>
              <a:t>RAČUNOVOĐA</a:t>
            </a:r>
          </a:p>
        </p:txBody>
      </p:sp>
      <p:cxnSp>
        <p:nvCxnSpPr>
          <p:cNvPr id="19" name="Ravni poveznik sa strelicom 18">
            <a:extLst>
              <a:ext uri="{FF2B5EF4-FFF2-40B4-BE49-F238E27FC236}">
                <a16:creationId xmlns:a16="http://schemas.microsoft.com/office/drawing/2014/main" id="{83705FE9-481A-4BA9-A38D-E18743D6C377}"/>
              </a:ext>
            </a:extLst>
          </p:cNvPr>
          <p:cNvCxnSpPr>
            <a:cxnSpLocks/>
          </p:cNvCxnSpPr>
          <p:nvPr/>
        </p:nvCxnSpPr>
        <p:spPr>
          <a:xfrm flipH="1">
            <a:off x="953347" y="3067962"/>
            <a:ext cx="3201613" cy="16359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Ravni poveznik sa strelicom 20">
            <a:extLst>
              <a:ext uri="{FF2B5EF4-FFF2-40B4-BE49-F238E27FC236}">
                <a16:creationId xmlns:a16="http://schemas.microsoft.com/office/drawing/2014/main" id="{70733247-3A3B-4A93-986C-4D8719E6A332}"/>
              </a:ext>
            </a:extLst>
          </p:cNvPr>
          <p:cNvCxnSpPr>
            <a:cxnSpLocks/>
          </p:cNvCxnSpPr>
          <p:nvPr/>
        </p:nvCxnSpPr>
        <p:spPr>
          <a:xfrm flipH="1">
            <a:off x="3026552" y="3089607"/>
            <a:ext cx="1244262" cy="16054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Ravni poveznik sa strelicom 22">
            <a:extLst>
              <a:ext uri="{FF2B5EF4-FFF2-40B4-BE49-F238E27FC236}">
                <a16:creationId xmlns:a16="http://schemas.microsoft.com/office/drawing/2014/main" id="{F11DBECE-5E7A-4AE3-BD05-39965F318CC5}"/>
              </a:ext>
            </a:extLst>
          </p:cNvPr>
          <p:cNvCxnSpPr>
            <a:cxnSpLocks/>
          </p:cNvCxnSpPr>
          <p:nvPr/>
        </p:nvCxnSpPr>
        <p:spPr>
          <a:xfrm>
            <a:off x="4372744" y="3089607"/>
            <a:ext cx="215478" cy="1614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Ravni poveznik sa strelicom 24">
            <a:extLst>
              <a:ext uri="{FF2B5EF4-FFF2-40B4-BE49-F238E27FC236}">
                <a16:creationId xmlns:a16="http://schemas.microsoft.com/office/drawing/2014/main" id="{BA900CAC-BE8E-4994-B2EE-93977BA049C9}"/>
              </a:ext>
            </a:extLst>
          </p:cNvPr>
          <p:cNvCxnSpPr>
            <a:cxnSpLocks/>
          </p:cNvCxnSpPr>
          <p:nvPr/>
        </p:nvCxnSpPr>
        <p:spPr>
          <a:xfrm>
            <a:off x="4501020" y="3089607"/>
            <a:ext cx="1785630" cy="1614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3" name="Slika 32" descr="Dinner Cooking GIF - Dinner Cooking FOod GIFs">
            <a:extLst>
              <a:ext uri="{FF2B5EF4-FFF2-40B4-BE49-F238E27FC236}">
                <a16:creationId xmlns:a16="http://schemas.microsoft.com/office/drawing/2014/main" id="{E2399338-F2CD-4F0F-8C41-2BF89CFD2552}"/>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28140" y="6000750"/>
            <a:ext cx="408940" cy="365125"/>
          </a:xfrm>
          <a:prstGeom prst="rect">
            <a:avLst/>
          </a:prstGeom>
          <a:noFill/>
          <a:ln>
            <a:noFill/>
          </a:ln>
        </p:spPr>
      </p:pic>
      <p:pic>
        <p:nvPicPr>
          <p:cNvPr id="1028" name="Picture 4" descr="Related image">
            <a:extLst>
              <a:ext uri="{FF2B5EF4-FFF2-40B4-BE49-F238E27FC236}">
                <a16:creationId xmlns:a16="http://schemas.microsoft.com/office/drawing/2014/main" id="{62ABC91C-5926-4DC6-81F1-C7B46511C32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1228" y="724580"/>
            <a:ext cx="1795065" cy="1994517"/>
          </a:xfrm>
          <a:prstGeom prst="rect">
            <a:avLst/>
          </a:prstGeom>
          <a:noFill/>
          <a:extLst>
            <a:ext uri="{909E8E84-426E-40DD-AFC4-6F175D3DCCD1}">
              <a14:hiddenFill xmlns:a14="http://schemas.microsoft.com/office/drawing/2010/main">
                <a:solidFill>
                  <a:srgbClr val="FFFFFF"/>
                </a:solidFill>
              </a14:hiddenFill>
            </a:ext>
          </a:extLst>
        </p:spPr>
      </p:pic>
      <p:pic>
        <p:nvPicPr>
          <p:cNvPr id="39" name="Slika 38" descr="Related image">
            <a:extLst>
              <a:ext uri="{FF2B5EF4-FFF2-40B4-BE49-F238E27FC236}">
                <a16:creationId xmlns:a16="http://schemas.microsoft.com/office/drawing/2014/main" id="{F3D7BE29-4608-46C7-8703-7BEF55510B6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856276" y="5275173"/>
            <a:ext cx="1615805" cy="1654119"/>
          </a:xfrm>
          <a:prstGeom prst="rect">
            <a:avLst/>
          </a:prstGeom>
          <a:noFill/>
          <a:ln>
            <a:noFill/>
          </a:ln>
        </p:spPr>
      </p:pic>
      <p:pic>
        <p:nvPicPr>
          <p:cNvPr id="24" name="Picture 2" descr="Slikovni rezultat za učiteljica">
            <a:extLst>
              <a:ext uri="{FF2B5EF4-FFF2-40B4-BE49-F238E27FC236}">
                <a16:creationId xmlns:a16="http://schemas.microsoft.com/office/drawing/2014/main" id="{6647842C-6CD5-4DF7-AFD2-6E3730297EA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18718" y="5290674"/>
            <a:ext cx="1492164" cy="1552540"/>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Ravni poveznik sa strelicom 30">
            <a:extLst>
              <a:ext uri="{FF2B5EF4-FFF2-40B4-BE49-F238E27FC236}">
                <a16:creationId xmlns:a16="http://schemas.microsoft.com/office/drawing/2014/main" id="{BE20FD0A-F842-49F6-AB58-6429D6EB349F}"/>
              </a:ext>
            </a:extLst>
          </p:cNvPr>
          <p:cNvCxnSpPr>
            <a:cxnSpLocks/>
          </p:cNvCxnSpPr>
          <p:nvPr/>
        </p:nvCxnSpPr>
        <p:spPr>
          <a:xfrm>
            <a:off x="4642981" y="3067962"/>
            <a:ext cx="3629861" cy="1711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Pravokutnik 29">
            <a:extLst>
              <a:ext uri="{FF2B5EF4-FFF2-40B4-BE49-F238E27FC236}">
                <a16:creationId xmlns:a16="http://schemas.microsoft.com/office/drawing/2014/main" id="{D208B873-F55E-49B5-A210-F28ACBD0B0D7}"/>
              </a:ext>
            </a:extLst>
          </p:cNvPr>
          <p:cNvSpPr/>
          <p:nvPr/>
        </p:nvSpPr>
        <p:spPr>
          <a:xfrm>
            <a:off x="7686654" y="4703924"/>
            <a:ext cx="1623906" cy="646331"/>
          </a:xfrm>
          <a:prstGeom prst="rect">
            <a:avLst/>
          </a:prstGeom>
        </p:spPr>
        <p:txBody>
          <a:bodyPr wrap="none">
            <a:spAutoFit/>
          </a:bodyPr>
          <a:lstStyle/>
          <a:p>
            <a:pPr algn="ctr"/>
            <a:r>
              <a:rPr lang="hr-HR" dirty="0"/>
              <a:t>KOORDINATOR </a:t>
            </a:r>
          </a:p>
          <a:p>
            <a:pPr algn="ctr"/>
            <a:r>
              <a:rPr lang="hr-HR" dirty="0"/>
              <a:t>NASTAVE</a:t>
            </a:r>
          </a:p>
        </p:txBody>
      </p:sp>
      <p:pic>
        <p:nvPicPr>
          <p:cNvPr id="2054" name="Picture 6" descr="Globe Student Teacher Geography, Study globe character, cartoon Character,  class, tie png | PNGWing">
            <a:extLst>
              <a:ext uri="{FF2B5EF4-FFF2-40B4-BE49-F238E27FC236}">
                <a16:creationId xmlns:a16="http://schemas.microsoft.com/office/drawing/2014/main" id="{6B39A08D-26C0-8B14-5C1D-42CAC27E1A5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67300" y="5236623"/>
            <a:ext cx="1795065" cy="1763141"/>
          </a:xfrm>
          <a:prstGeom prst="rect">
            <a:avLst/>
          </a:prstGeom>
          <a:noFill/>
          <a:extLst>
            <a:ext uri="{909E8E84-426E-40DD-AFC4-6F175D3DCCD1}">
              <a14:hiddenFill xmlns:a14="http://schemas.microsoft.com/office/drawing/2010/main">
                <a:solidFill>
                  <a:srgbClr val="FFFFFF"/>
                </a:solidFill>
              </a14:hiddenFill>
            </a:ext>
          </a:extLst>
        </p:spPr>
      </p:pic>
      <p:pic>
        <p:nvPicPr>
          <p:cNvPr id="7" name="Slika 16" descr="Related image">
            <a:extLst>
              <a:ext uri="{FF2B5EF4-FFF2-40B4-BE49-F238E27FC236}">
                <a16:creationId xmlns:a16="http://schemas.microsoft.com/office/drawing/2014/main" id="{3095486C-1D15-4F0D-4E7F-5855A538CD76}"/>
              </a:ext>
            </a:extLst>
          </p:cNvPr>
          <p:cNvPicPr/>
          <p:nvPr/>
        </p:nvPicPr>
        <p:blipFill>
          <a:blip r:embed="rId9">
            <a:extLst>
              <a:ext uri="{28A0092B-C50C-407E-A947-70E740481C1C}">
                <a14:useLocalDpi xmlns:a14="http://schemas.microsoft.com/office/drawing/2010/main" val="0"/>
              </a:ext>
            </a:extLst>
          </a:blip>
          <a:srcRect/>
          <a:stretch>
            <a:fillRect/>
          </a:stretch>
        </p:blipFill>
        <p:spPr bwMode="auto">
          <a:xfrm>
            <a:off x="7288871" y="1566143"/>
            <a:ext cx="1885950" cy="1638300"/>
          </a:xfrm>
          <a:prstGeom prst="rect">
            <a:avLst/>
          </a:prstGeom>
          <a:noFill/>
          <a:ln>
            <a:noFill/>
          </a:ln>
        </p:spPr>
      </p:pic>
      <p:sp>
        <p:nvSpPr>
          <p:cNvPr id="4" name="Slide Number Placeholder 3">
            <a:extLst>
              <a:ext uri="{FF2B5EF4-FFF2-40B4-BE49-F238E27FC236}">
                <a16:creationId xmlns:a16="http://schemas.microsoft.com/office/drawing/2014/main" id="{28B4D589-07B0-8B44-CE0F-4927BB5F1A40}"/>
              </a:ext>
            </a:extLst>
          </p:cNvPr>
          <p:cNvSpPr>
            <a:spLocks noGrp="1"/>
          </p:cNvSpPr>
          <p:nvPr>
            <p:ph type="sldNum" sz="quarter" idx="12"/>
          </p:nvPr>
        </p:nvSpPr>
        <p:spPr/>
        <p:txBody>
          <a:bodyPr/>
          <a:lstStyle/>
          <a:p>
            <a:fld id="{D2E57653-3E58-4892-A7ED-712530ACC680}" type="slidenum">
              <a:rPr kumimoji="0" lang="en-US" smtClean="0"/>
              <a:pPr/>
              <a:t>13</a:t>
            </a:fld>
            <a:endParaRPr kumimoji="0" lang="en-US" dirty="0"/>
          </a:p>
        </p:txBody>
      </p:sp>
    </p:spTree>
    <p:extLst>
      <p:ext uri="{BB962C8B-B14F-4D97-AF65-F5344CB8AC3E}">
        <p14:creationId xmlns:p14="http://schemas.microsoft.com/office/powerpoint/2010/main" val="243828008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1594F79-9AA4-18A0-0F40-78441A78020F}"/>
              </a:ext>
            </a:extLst>
          </p:cNvPr>
          <p:cNvSpPr>
            <a:spLocks noGrp="1"/>
          </p:cNvSpPr>
          <p:nvPr>
            <p:ph type="title"/>
          </p:nvPr>
        </p:nvSpPr>
        <p:spPr/>
        <p:txBody>
          <a:bodyPr>
            <a:normAutofit/>
          </a:bodyPr>
          <a:lstStyle/>
          <a:p>
            <a:r>
              <a:rPr lang="hr-HR" sz="3200" b="1" dirty="0"/>
              <a:t>STVARANJE UGOVORNOG ODNOSA</a:t>
            </a:r>
          </a:p>
        </p:txBody>
      </p:sp>
      <p:sp>
        <p:nvSpPr>
          <p:cNvPr id="7" name="Text Placeholder 6">
            <a:extLst>
              <a:ext uri="{FF2B5EF4-FFF2-40B4-BE49-F238E27FC236}">
                <a16:creationId xmlns:a16="http://schemas.microsoft.com/office/drawing/2014/main" id="{00AA2ACD-A1A7-E7AF-471C-2C8A84814065}"/>
              </a:ext>
            </a:extLst>
          </p:cNvPr>
          <p:cNvSpPr>
            <a:spLocks noGrp="1"/>
          </p:cNvSpPr>
          <p:nvPr>
            <p:ph type="body" idx="1"/>
          </p:nvPr>
        </p:nvSpPr>
        <p:spPr/>
        <p:txBody>
          <a:bodyPr>
            <a:normAutofit/>
          </a:bodyPr>
          <a:lstStyle/>
          <a:p>
            <a:r>
              <a:rPr lang="hr-HR" sz="2400" b="1" dirty="0"/>
              <a:t>UGOVORI</a:t>
            </a:r>
          </a:p>
        </p:txBody>
      </p:sp>
      <p:sp>
        <p:nvSpPr>
          <p:cNvPr id="8" name="Content Placeholder 7">
            <a:extLst>
              <a:ext uri="{FF2B5EF4-FFF2-40B4-BE49-F238E27FC236}">
                <a16:creationId xmlns:a16="http://schemas.microsoft.com/office/drawing/2014/main" id="{12D7DB0D-570A-52CE-F225-EFFABFADDBFA}"/>
              </a:ext>
            </a:extLst>
          </p:cNvPr>
          <p:cNvSpPr>
            <a:spLocks noGrp="1"/>
          </p:cNvSpPr>
          <p:nvPr>
            <p:ph sz="half" idx="2"/>
          </p:nvPr>
        </p:nvSpPr>
        <p:spPr/>
        <p:txBody>
          <a:bodyPr/>
          <a:lstStyle/>
          <a:p>
            <a:r>
              <a:rPr lang="hr-HR" b="1" dirty="0"/>
              <a:t>Sklapaju se za razdoblje do 1. godine – ne dulje</a:t>
            </a:r>
          </a:p>
          <a:p>
            <a:r>
              <a:rPr lang="hr-HR" b="1" dirty="0"/>
              <a:t>Evidencija svih ugovora</a:t>
            </a:r>
          </a:p>
          <a:p>
            <a:r>
              <a:rPr lang="hr-HR" dirty="0"/>
              <a:t>Vodi se kronološki i nastavlja iz godine u godinu</a:t>
            </a:r>
          </a:p>
          <a:p>
            <a:r>
              <a:rPr lang="hr-HR" dirty="0"/>
              <a:t>Označiti aktivne ugovore</a:t>
            </a:r>
          </a:p>
          <a:p>
            <a:r>
              <a:rPr lang="hr-HR" dirty="0"/>
              <a:t>Računovođa treba imati uvid u ugovore iz kojih proizlaze financijski učinci </a:t>
            </a:r>
          </a:p>
        </p:txBody>
      </p:sp>
      <p:sp>
        <p:nvSpPr>
          <p:cNvPr id="9" name="Text Placeholder 8">
            <a:extLst>
              <a:ext uri="{FF2B5EF4-FFF2-40B4-BE49-F238E27FC236}">
                <a16:creationId xmlns:a16="http://schemas.microsoft.com/office/drawing/2014/main" id="{C49A294B-04DE-2433-AFCE-581A906FCB08}"/>
              </a:ext>
            </a:extLst>
          </p:cNvPr>
          <p:cNvSpPr>
            <a:spLocks noGrp="1"/>
          </p:cNvSpPr>
          <p:nvPr>
            <p:ph type="body" sz="quarter" idx="3"/>
          </p:nvPr>
        </p:nvSpPr>
        <p:spPr/>
        <p:txBody>
          <a:bodyPr>
            <a:normAutofit/>
          </a:bodyPr>
          <a:lstStyle/>
          <a:p>
            <a:r>
              <a:rPr lang="hr-HR" sz="2400" b="1" dirty="0"/>
              <a:t>NARUDŽBENICE</a:t>
            </a:r>
          </a:p>
        </p:txBody>
      </p:sp>
      <p:sp>
        <p:nvSpPr>
          <p:cNvPr id="10" name="Content Placeholder 9">
            <a:extLst>
              <a:ext uri="{FF2B5EF4-FFF2-40B4-BE49-F238E27FC236}">
                <a16:creationId xmlns:a16="http://schemas.microsoft.com/office/drawing/2014/main" id="{A1478A01-A112-5CEE-91D9-461D9572A917}"/>
              </a:ext>
            </a:extLst>
          </p:cNvPr>
          <p:cNvSpPr>
            <a:spLocks noGrp="1"/>
          </p:cNvSpPr>
          <p:nvPr>
            <p:ph sz="quarter" idx="4"/>
          </p:nvPr>
        </p:nvSpPr>
        <p:spPr>
          <a:xfrm>
            <a:off x="4754880" y="2438400"/>
            <a:ext cx="4065592" cy="3951288"/>
          </a:xfrm>
        </p:spPr>
        <p:txBody>
          <a:bodyPr>
            <a:noAutofit/>
          </a:bodyPr>
          <a:lstStyle/>
          <a:p>
            <a:r>
              <a:rPr lang="hr-HR" dirty="0">
                <a:effectLst/>
                <a:ea typeface="Times New Roman" panose="02020603050405020304" pitchFamily="18" charset="0"/>
              </a:rPr>
              <a:t>valjano ispunjene na način da se vidi tko je nabavu inicirao, a tko je nabavu odobrio, </a:t>
            </a:r>
          </a:p>
          <a:p>
            <a:r>
              <a:rPr lang="hr-HR" dirty="0">
                <a:ea typeface="Times New Roman" panose="02020603050405020304" pitchFamily="18" charset="0"/>
              </a:rPr>
              <a:t>Obvezni elementi: </a:t>
            </a:r>
            <a:r>
              <a:rPr lang="hr-HR" dirty="0">
                <a:effectLst/>
                <a:ea typeface="Times New Roman" panose="02020603050405020304" pitchFamily="18" charset="0"/>
              </a:rPr>
              <a:t>vrsta roba/usluga/ radova se nabavlja,  jedinica mjere, količina, jedinična cijena te ukupna cijena</a:t>
            </a:r>
          </a:p>
          <a:p>
            <a:r>
              <a:rPr lang="hr-HR" b="1" dirty="0"/>
              <a:t>Evidencija svih narudžbenica</a:t>
            </a:r>
          </a:p>
        </p:txBody>
      </p:sp>
      <p:sp>
        <p:nvSpPr>
          <p:cNvPr id="5" name="Slide Number Placeholder 4">
            <a:extLst>
              <a:ext uri="{FF2B5EF4-FFF2-40B4-BE49-F238E27FC236}">
                <a16:creationId xmlns:a16="http://schemas.microsoft.com/office/drawing/2014/main" id="{02366F70-2DDA-EA0C-395A-D4912F1374D1}"/>
              </a:ext>
            </a:extLst>
          </p:cNvPr>
          <p:cNvSpPr>
            <a:spLocks noGrp="1"/>
          </p:cNvSpPr>
          <p:nvPr>
            <p:ph type="sldNum" sz="quarter" idx="12"/>
          </p:nvPr>
        </p:nvSpPr>
        <p:spPr/>
        <p:txBody>
          <a:bodyPr/>
          <a:lstStyle/>
          <a:p>
            <a:fld id="{D2E57653-3E58-4892-A7ED-712530ACC680}" type="slidenum">
              <a:rPr kumimoji="0" lang="en-US" smtClean="0"/>
              <a:pPr/>
              <a:t>14</a:t>
            </a:fld>
            <a:endParaRPr kumimoji="0" lang="en-US" dirty="0"/>
          </a:p>
        </p:txBody>
      </p:sp>
    </p:spTree>
    <p:extLst>
      <p:ext uri="{BB962C8B-B14F-4D97-AF65-F5344CB8AC3E}">
        <p14:creationId xmlns:p14="http://schemas.microsoft.com/office/powerpoint/2010/main" val="23854264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4E3ED-437E-6D3B-5136-77EA1C36B1E2}"/>
              </a:ext>
            </a:extLst>
          </p:cNvPr>
          <p:cNvSpPr>
            <a:spLocks noGrp="1"/>
          </p:cNvSpPr>
          <p:nvPr>
            <p:ph type="title"/>
          </p:nvPr>
        </p:nvSpPr>
        <p:spPr/>
        <p:txBody>
          <a:bodyPr>
            <a:normAutofit fontScale="90000"/>
          </a:bodyPr>
          <a:lstStyle/>
          <a:p>
            <a:r>
              <a:rPr lang="hr-HR" b="1" dirty="0">
                <a:effectLst/>
                <a:ea typeface="Times New Roman" panose="02020603050405020304" pitchFamily="18" charset="0"/>
              </a:rPr>
              <a:t/>
            </a:r>
            <a:br>
              <a:rPr lang="hr-HR" b="1" dirty="0">
                <a:effectLst/>
                <a:ea typeface="Times New Roman" panose="02020603050405020304" pitchFamily="18" charset="0"/>
              </a:rPr>
            </a:br>
            <a:r>
              <a:rPr lang="hr-HR" sz="3600" b="1" dirty="0">
                <a:effectLst/>
                <a:ea typeface="Times New Roman" panose="02020603050405020304" pitchFamily="18" charset="0"/>
              </a:rPr>
              <a:t>PROCEDURA ZAPRIMANJA RAČUNA, NJIHOVE PROVJERE I PRAVOVREMENOG PLAĆANJA </a:t>
            </a:r>
            <a:r>
              <a:rPr lang="hr-HR" sz="3600" b="1" dirty="0"/>
              <a:t/>
            </a:r>
            <a:br>
              <a:rPr lang="hr-HR" sz="3600" b="1" dirty="0"/>
            </a:br>
            <a:endParaRPr lang="hr-HR" sz="3600" dirty="0"/>
          </a:p>
        </p:txBody>
      </p:sp>
      <p:sp>
        <p:nvSpPr>
          <p:cNvPr id="3" name="Content Placeholder 2">
            <a:extLst>
              <a:ext uri="{FF2B5EF4-FFF2-40B4-BE49-F238E27FC236}">
                <a16:creationId xmlns:a16="http://schemas.microsoft.com/office/drawing/2014/main" id="{7E24435C-71AE-C224-5AC7-F0A30006BE37}"/>
              </a:ext>
            </a:extLst>
          </p:cNvPr>
          <p:cNvSpPr>
            <a:spLocks noGrp="1"/>
          </p:cNvSpPr>
          <p:nvPr>
            <p:ph idx="1"/>
          </p:nvPr>
        </p:nvSpPr>
        <p:spPr/>
        <p:txBody>
          <a:bodyPr>
            <a:normAutofit/>
          </a:bodyPr>
          <a:lstStyle/>
          <a:p>
            <a:endParaRPr lang="hr-HR" sz="2400" dirty="0"/>
          </a:p>
          <a:p>
            <a:r>
              <a:rPr lang="hr-HR" sz="2400" dirty="0"/>
              <a:t>Preuzimanje eRačuna ili računa u papirnatom obliku</a:t>
            </a:r>
          </a:p>
          <a:p>
            <a:r>
              <a:rPr lang="hr-HR" sz="2400" b="1" dirty="0"/>
              <a:t>formalna kontrola </a:t>
            </a:r>
            <a:r>
              <a:rPr lang="hr-HR" sz="2400" dirty="0"/>
              <a:t>-  sadrži li ulazni račun sve elemente računa, obvezan element je pozivanje na broj ugovora ili narudžbenice, moraju se sklopiti ili izdati prije isporuke ili obavljene usluge </a:t>
            </a:r>
          </a:p>
          <a:p>
            <a:r>
              <a:rPr lang="hr-HR" sz="2400" b="1" dirty="0"/>
              <a:t>suštinska kontrola </a:t>
            </a:r>
            <a:r>
              <a:rPr lang="hr-HR" sz="2400" dirty="0"/>
              <a:t>– računovođa kompletira račune              bitan je potpis ovlaštene osobe na dokumentu kojim se potvrđuje primitak robe, obavljena usluga ili izvedeni radovi  </a:t>
            </a:r>
          </a:p>
          <a:p>
            <a:endParaRPr lang="hr-HR" dirty="0"/>
          </a:p>
        </p:txBody>
      </p:sp>
      <p:sp>
        <p:nvSpPr>
          <p:cNvPr id="5" name="Slide Number Placeholder 4">
            <a:extLst>
              <a:ext uri="{FF2B5EF4-FFF2-40B4-BE49-F238E27FC236}">
                <a16:creationId xmlns:a16="http://schemas.microsoft.com/office/drawing/2014/main" id="{626DF5D8-4048-2F1E-4DFB-FFB1F52A35D3}"/>
              </a:ext>
            </a:extLst>
          </p:cNvPr>
          <p:cNvSpPr>
            <a:spLocks noGrp="1"/>
          </p:cNvSpPr>
          <p:nvPr>
            <p:ph type="sldNum" sz="quarter" idx="12"/>
          </p:nvPr>
        </p:nvSpPr>
        <p:spPr/>
        <p:txBody>
          <a:bodyPr/>
          <a:lstStyle/>
          <a:p>
            <a:fld id="{D2E57653-3E58-4892-A7ED-712530ACC680}" type="slidenum">
              <a:rPr kumimoji="0" lang="en-US" smtClean="0"/>
              <a:pPr/>
              <a:t>15</a:t>
            </a:fld>
            <a:endParaRPr kumimoji="0" lang="en-US" dirty="0"/>
          </a:p>
        </p:txBody>
      </p:sp>
    </p:spTree>
    <p:extLst>
      <p:ext uri="{BB962C8B-B14F-4D97-AF65-F5344CB8AC3E}">
        <p14:creationId xmlns:p14="http://schemas.microsoft.com/office/powerpoint/2010/main" val="15197523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4EFC0EF7-EBDA-417D-AC25-502C65384B17}"/>
              </a:ext>
            </a:extLst>
          </p:cNvPr>
          <p:cNvSpPr>
            <a:spLocks noGrp="1"/>
          </p:cNvSpPr>
          <p:nvPr>
            <p:ph type="title"/>
          </p:nvPr>
        </p:nvSpPr>
        <p:spPr/>
        <p:txBody>
          <a:bodyPr/>
          <a:lstStyle/>
          <a:p>
            <a:endParaRPr lang="hr-HR" dirty="0"/>
          </a:p>
        </p:txBody>
      </p:sp>
      <p:sp>
        <p:nvSpPr>
          <p:cNvPr id="3" name="Rezervirano mjesto sadržaja 2">
            <a:extLst>
              <a:ext uri="{FF2B5EF4-FFF2-40B4-BE49-F238E27FC236}">
                <a16:creationId xmlns:a16="http://schemas.microsoft.com/office/drawing/2014/main" id="{5D4EC8B7-CDEC-4CED-A638-E52342A1EFB8}"/>
              </a:ext>
            </a:extLst>
          </p:cNvPr>
          <p:cNvSpPr>
            <a:spLocks noGrp="1"/>
          </p:cNvSpPr>
          <p:nvPr>
            <p:ph idx="1"/>
          </p:nvPr>
        </p:nvSpPr>
        <p:spPr>
          <a:xfrm>
            <a:off x="647141" y="3403283"/>
            <a:ext cx="8229600" cy="3859484"/>
          </a:xfrm>
        </p:spPr>
        <p:txBody>
          <a:bodyPr/>
          <a:lstStyle/>
          <a:p>
            <a:pPr marL="0" indent="0">
              <a:buNone/>
            </a:pPr>
            <a:endParaRPr lang="hr-HR" dirty="0"/>
          </a:p>
        </p:txBody>
      </p:sp>
      <p:pic>
        <p:nvPicPr>
          <p:cNvPr id="6" name="Slika 5" descr="Image result for tajnica">
            <a:extLst>
              <a:ext uri="{FF2B5EF4-FFF2-40B4-BE49-F238E27FC236}">
                <a16:creationId xmlns:a16="http://schemas.microsoft.com/office/drawing/2014/main" id="{1BAF7CA6-AA1D-4C1D-B690-9631B6F90A6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8614" y="415171"/>
            <a:ext cx="1617979" cy="1582111"/>
          </a:xfrm>
          <a:prstGeom prst="rect">
            <a:avLst/>
          </a:prstGeom>
          <a:noFill/>
          <a:ln>
            <a:noFill/>
          </a:ln>
        </p:spPr>
      </p:pic>
      <p:pic>
        <p:nvPicPr>
          <p:cNvPr id="8" name="Slika 7" descr="Image result for čistačica">
            <a:extLst>
              <a:ext uri="{FF2B5EF4-FFF2-40B4-BE49-F238E27FC236}">
                <a16:creationId xmlns:a16="http://schemas.microsoft.com/office/drawing/2014/main" id="{794609CF-1001-437F-B6C1-C7D6D75A016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293840" y="466125"/>
            <a:ext cx="1492165" cy="1582111"/>
          </a:xfrm>
          <a:prstGeom prst="rect">
            <a:avLst/>
          </a:prstGeom>
          <a:noFill/>
          <a:ln>
            <a:noFill/>
          </a:ln>
        </p:spPr>
      </p:pic>
      <p:sp>
        <p:nvSpPr>
          <p:cNvPr id="10" name="Pravokutnik 9">
            <a:extLst>
              <a:ext uri="{FF2B5EF4-FFF2-40B4-BE49-F238E27FC236}">
                <a16:creationId xmlns:a16="http://schemas.microsoft.com/office/drawing/2014/main" id="{2ABE968A-5689-4678-BB7E-2997F865E899}"/>
              </a:ext>
            </a:extLst>
          </p:cNvPr>
          <p:cNvSpPr/>
          <p:nvPr/>
        </p:nvSpPr>
        <p:spPr>
          <a:xfrm>
            <a:off x="306709" y="1971701"/>
            <a:ext cx="992292" cy="384721"/>
          </a:xfrm>
          <a:prstGeom prst="rect">
            <a:avLst/>
          </a:prstGeom>
        </p:spPr>
        <p:txBody>
          <a:bodyPr wrap="square">
            <a:spAutoFit/>
          </a:bodyPr>
          <a:lstStyle/>
          <a:p>
            <a:r>
              <a:rPr lang="hr-HR" sz="1900" dirty="0"/>
              <a:t>TAJNICA</a:t>
            </a:r>
          </a:p>
        </p:txBody>
      </p:sp>
      <p:sp>
        <p:nvSpPr>
          <p:cNvPr id="11" name="Pravokutnik 10">
            <a:extLst>
              <a:ext uri="{FF2B5EF4-FFF2-40B4-BE49-F238E27FC236}">
                <a16:creationId xmlns:a16="http://schemas.microsoft.com/office/drawing/2014/main" id="{70F0DA2C-FB20-486D-9D17-E2FE94FAEF0B}"/>
              </a:ext>
            </a:extLst>
          </p:cNvPr>
          <p:cNvSpPr/>
          <p:nvPr/>
        </p:nvSpPr>
        <p:spPr>
          <a:xfrm>
            <a:off x="3628746" y="1949168"/>
            <a:ext cx="1133195" cy="369332"/>
          </a:xfrm>
          <a:prstGeom prst="rect">
            <a:avLst/>
          </a:prstGeom>
        </p:spPr>
        <p:txBody>
          <a:bodyPr wrap="none">
            <a:spAutoFit/>
          </a:bodyPr>
          <a:lstStyle/>
          <a:p>
            <a:r>
              <a:rPr lang="hr-HR" dirty="0"/>
              <a:t>ČISTAČICA</a:t>
            </a:r>
          </a:p>
        </p:txBody>
      </p:sp>
      <p:sp>
        <p:nvSpPr>
          <p:cNvPr id="13" name="Pravokutnik 12">
            <a:extLst>
              <a:ext uri="{FF2B5EF4-FFF2-40B4-BE49-F238E27FC236}">
                <a16:creationId xmlns:a16="http://schemas.microsoft.com/office/drawing/2014/main" id="{0786B1B4-B877-41C5-81A9-6FC4A4C6B25F}"/>
              </a:ext>
            </a:extLst>
          </p:cNvPr>
          <p:cNvSpPr/>
          <p:nvPr/>
        </p:nvSpPr>
        <p:spPr>
          <a:xfrm>
            <a:off x="5162650" y="1988448"/>
            <a:ext cx="934871" cy="369332"/>
          </a:xfrm>
          <a:prstGeom prst="rect">
            <a:avLst/>
          </a:prstGeom>
        </p:spPr>
        <p:txBody>
          <a:bodyPr wrap="none">
            <a:spAutoFit/>
          </a:bodyPr>
          <a:lstStyle/>
          <a:p>
            <a:r>
              <a:rPr lang="hr-HR" dirty="0"/>
              <a:t>DOMAR</a:t>
            </a:r>
          </a:p>
        </p:txBody>
      </p:sp>
      <p:sp>
        <p:nvSpPr>
          <p:cNvPr id="16" name="Pravokutnik 15">
            <a:extLst>
              <a:ext uri="{FF2B5EF4-FFF2-40B4-BE49-F238E27FC236}">
                <a16:creationId xmlns:a16="http://schemas.microsoft.com/office/drawing/2014/main" id="{A14D4047-7860-4899-A1AE-D994A9EF9D1D}"/>
              </a:ext>
            </a:extLst>
          </p:cNvPr>
          <p:cNvSpPr/>
          <p:nvPr/>
        </p:nvSpPr>
        <p:spPr>
          <a:xfrm>
            <a:off x="4069823" y="4928483"/>
            <a:ext cx="1596399" cy="369332"/>
          </a:xfrm>
          <a:prstGeom prst="rect">
            <a:avLst/>
          </a:prstGeom>
        </p:spPr>
        <p:txBody>
          <a:bodyPr wrap="none">
            <a:spAutoFit/>
          </a:bodyPr>
          <a:lstStyle/>
          <a:p>
            <a:r>
              <a:rPr lang="hr-HR" b="1" dirty="0"/>
              <a:t>RAČUNOVOĐA</a:t>
            </a:r>
          </a:p>
        </p:txBody>
      </p:sp>
      <p:pic>
        <p:nvPicPr>
          <p:cNvPr id="17" name="Slika 16" descr="Related image">
            <a:extLst>
              <a:ext uri="{FF2B5EF4-FFF2-40B4-BE49-F238E27FC236}">
                <a16:creationId xmlns:a16="http://schemas.microsoft.com/office/drawing/2014/main" id="{76FCB03A-C4FB-47C2-B7F7-45976920758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925181" y="5219673"/>
            <a:ext cx="1885950" cy="1638300"/>
          </a:xfrm>
          <a:prstGeom prst="rect">
            <a:avLst/>
          </a:prstGeom>
          <a:noFill/>
          <a:ln>
            <a:noFill/>
          </a:ln>
        </p:spPr>
      </p:pic>
      <p:cxnSp>
        <p:nvCxnSpPr>
          <p:cNvPr id="19" name="Ravni poveznik sa strelicom 18">
            <a:extLst>
              <a:ext uri="{FF2B5EF4-FFF2-40B4-BE49-F238E27FC236}">
                <a16:creationId xmlns:a16="http://schemas.microsoft.com/office/drawing/2014/main" id="{83705FE9-481A-4BA9-A38D-E18743D6C377}"/>
              </a:ext>
            </a:extLst>
          </p:cNvPr>
          <p:cNvCxnSpPr>
            <a:cxnSpLocks/>
          </p:cNvCxnSpPr>
          <p:nvPr/>
        </p:nvCxnSpPr>
        <p:spPr>
          <a:xfrm>
            <a:off x="1057916" y="2332529"/>
            <a:ext cx="2850227" cy="9625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Ravni poveznik sa strelicom 20">
            <a:extLst>
              <a:ext uri="{FF2B5EF4-FFF2-40B4-BE49-F238E27FC236}">
                <a16:creationId xmlns:a16="http://schemas.microsoft.com/office/drawing/2014/main" id="{70733247-3A3B-4A93-986C-4D8719E6A332}"/>
              </a:ext>
            </a:extLst>
          </p:cNvPr>
          <p:cNvCxnSpPr>
            <a:cxnSpLocks/>
          </p:cNvCxnSpPr>
          <p:nvPr/>
        </p:nvCxnSpPr>
        <p:spPr>
          <a:xfrm>
            <a:off x="2845038" y="2426738"/>
            <a:ext cx="1607583" cy="8660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Ravni poveznik sa strelicom 22">
            <a:extLst>
              <a:ext uri="{FF2B5EF4-FFF2-40B4-BE49-F238E27FC236}">
                <a16:creationId xmlns:a16="http://schemas.microsoft.com/office/drawing/2014/main" id="{F11DBECE-5E7A-4AE3-BD05-39965F318CC5}"/>
              </a:ext>
            </a:extLst>
          </p:cNvPr>
          <p:cNvCxnSpPr>
            <a:cxnSpLocks/>
          </p:cNvCxnSpPr>
          <p:nvPr/>
        </p:nvCxnSpPr>
        <p:spPr>
          <a:xfrm>
            <a:off x="4524902" y="2286454"/>
            <a:ext cx="1" cy="9667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Ravni poveznik sa strelicom 24">
            <a:extLst>
              <a:ext uri="{FF2B5EF4-FFF2-40B4-BE49-F238E27FC236}">
                <a16:creationId xmlns:a16="http://schemas.microsoft.com/office/drawing/2014/main" id="{BA900CAC-BE8E-4994-B2EE-93977BA049C9}"/>
              </a:ext>
            </a:extLst>
          </p:cNvPr>
          <p:cNvCxnSpPr>
            <a:cxnSpLocks/>
          </p:cNvCxnSpPr>
          <p:nvPr/>
        </p:nvCxnSpPr>
        <p:spPr>
          <a:xfrm flipH="1">
            <a:off x="5500332" y="2385563"/>
            <a:ext cx="1368546" cy="888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9" name="Slika 38" descr="Related image">
            <a:extLst>
              <a:ext uri="{FF2B5EF4-FFF2-40B4-BE49-F238E27FC236}">
                <a16:creationId xmlns:a16="http://schemas.microsoft.com/office/drawing/2014/main" id="{F3D7BE29-4608-46C7-8703-7BEF55510B6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945256" y="444382"/>
            <a:ext cx="1272240" cy="1654119"/>
          </a:xfrm>
          <a:prstGeom prst="rect">
            <a:avLst/>
          </a:prstGeom>
          <a:noFill/>
          <a:ln>
            <a:noFill/>
          </a:ln>
        </p:spPr>
      </p:pic>
      <p:pic>
        <p:nvPicPr>
          <p:cNvPr id="24" name="Picture 2" descr="Slikovni rezultat za učiteljica">
            <a:extLst>
              <a:ext uri="{FF2B5EF4-FFF2-40B4-BE49-F238E27FC236}">
                <a16:creationId xmlns:a16="http://schemas.microsoft.com/office/drawing/2014/main" id="{6647842C-6CD5-4DF7-AFD2-6E3730297EA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17496" y="504616"/>
            <a:ext cx="1492164" cy="1552540"/>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Ravni poveznik sa strelicom 30">
            <a:extLst>
              <a:ext uri="{FF2B5EF4-FFF2-40B4-BE49-F238E27FC236}">
                <a16:creationId xmlns:a16="http://schemas.microsoft.com/office/drawing/2014/main" id="{BE20FD0A-F842-49F6-AB58-6429D6EB349F}"/>
              </a:ext>
            </a:extLst>
          </p:cNvPr>
          <p:cNvCxnSpPr>
            <a:cxnSpLocks/>
          </p:cNvCxnSpPr>
          <p:nvPr/>
        </p:nvCxnSpPr>
        <p:spPr>
          <a:xfrm flipH="1">
            <a:off x="6049349" y="2404731"/>
            <a:ext cx="1870451" cy="967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Pravokutnik 25">
            <a:extLst>
              <a:ext uri="{FF2B5EF4-FFF2-40B4-BE49-F238E27FC236}">
                <a16:creationId xmlns:a16="http://schemas.microsoft.com/office/drawing/2014/main" id="{04C39514-3E4C-4922-ABB8-0E69C2EFD18C}"/>
              </a:ext>
            </a:extLst>
          </p:cNvPr>
          <p:cNvSpPr/>
          <p:nvPr/>
        </p:nvSpPr>
        <p:spPr>
          <a:xfrm>
            <a:off x="3672679" y="3348617"/>
            <a:ext cx="2510273" cy="89269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hr-HR" dirty="0"/>
              <a:t>OTPREMNICA</a:t>
            </a:r>
          </a:p>
          <a:p>
            <a:r>
              <a:rPr lang="hr-HR" dirty="0"/>
              <a:t>OVJERA PRIMITKA ROBE</a:t>
            </a:r>
          </a:p>
        </p:txBody>
      </p:sp>
      <p:cxnSp>
        <p:nvCxnSpPr>
          <p:cNvPr id="46" name="Ravni poveznik sa strelicom 45">
            <a:extLst>
              <a:ext uri="{FF2B5EF4-FFF2-40B4-BE49-F238E27FC236}">
                <a16:creationId xmlns:a16="http://schemas.microsoft.com/office/drawing/2014/main" id="{E2E081EB-6761-41E1-9474-FA2BE6638551}"/>
              </a:ext>
            </a:extLst>
          </p:cNvPr>
          <p:cNvCxnSpPr>
            <a:cxnSpLocks/>
          </p:cNvCxnSpPr>
          <p:nvPr/>
        </p:nvCxnSpPr>
        <p:spPr>
          <a:xfrm flipH="1">
            <a:off x="4575590" y="4223266"/>
            <a:ext cx="20989" cy="823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Ravni poveznik sa strelicom 46">
            <a:extLst>
              <a:ext uri="{FF2B5EF4-FFF2-40B4-BE49-F238E27FC236}">
                <a16:creationId xmlns:a16="http://schemas.microsoft.com/office/drawing/2014/main" id="{C437ED14-608E-4219-8EFC-A16D1B30487E}"/>
              </a:ext>
            </a:extLst>
          </p:cNvPr>
          <p:cNvCxnSpPr>
            <a:cxnSpLocks/>
          </p:cNvCxnSpPr>
          <p:nvPr/>
        </p:nvCxnSpPr>
        <p:spPr>
          <a:xfrm flipH="1">
            <a:off x="4980201" y="4241313"/>
            <a:ext cx="38514" cy="8058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Ravni poveznik sa strelicom 47">
            <a:extLst>
              <a:ext uri="{FF2B5EF4-FFF2-40B4-BE49-F238E27FC236}">
                <a16:creationId xmlns:a16="http://schemas.microsoft.com/office/drawing/2014/main" id="{45674B80-DA79-463B-AB3B-CAC903364F30}"/>
              </a:ext>
            </a:extLst>
          </p:cNvPr>
          <p:cNvCxnSpPr>
            <a:cxnSpLocks/>
          </p:cNvCxnSpPr>
          <p:nvPr/>
        </p:nvCxnSpPr>
        <p:spPr>
          <a:xfrm flipH="1">
            <a:off x="5363590" y="4223266"/>
            <a:ext cx="20989" cy="823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Ravni poveznik sa strelicom 48">
            <a:extLst>
              <a:ext uri="{FF2B5EF4-FFF2-40B4-BE49-F238E27FC236}">
                <a16:creationId xmlns:a16="http://schemas.microsoft.com/office/drawing/2014/main" id="{B0AC3F57-E1A0-4B55-B7E4-81D56BDF02F7}"/>
              </a:ext>
            </a:extLst>
          </p:cNvPr>
          <p:cNvCxnSpPr>
            <a:cxnSpLocks/>
          </p:cNvCxnSpPr>
          <p:nvPr/>
        </p:nvCxnSpPr>
        <p:spPr>
          <a:xfrm flipH="1">
            <a:off x="4184850" y="4231330"/>
            <a:ext cx="20989" cy="823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Ravni poveznik sa strelicom 49">
            <a:extLst>
              <a:ext uri="{FF2B5EF4-FFF2-40B4-BE49-F238E27FC236}">
                <a16:creationId xmlns:a16="http://schemas.microsoft.com/office/drawing/2014/main" id="{399D6EFB-36EE-4EB4-8EFE-828490582E5A}"/>
              </a:ext>
            </a:extLst>
          </p:cNvPr>
          <p:cNvCxnSpPr>
            <a:cxnSpLocks/>
          </p:cNvCxnSpPr>
          <p:nvPr/>
        </p:nvCxnSpPr>
        <p:spPr>
          <a:xfrm flipH="1">
            <a:off x="5729546" y="4204629"/>
            <a:ext cx="20989" cy="823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Pravokutnik 52">
            <a:extLst>
              <a:ext uri="{FF2B5EF4-FFF2-40B4-BE49-F238E27FC236}">
                <a16:creationId xmlns:a16="http://schemas.microsoft.com/office/drawing/2014/main" id="{ECEC13FE-B275-431A-AF1C-BFC8F529BCE0}"/>
              </a:ext>
            </a:extLst>
          </p:cNvPr>
          <p:cNvSpPr/>
          <p:nvPr/>
        </p:nvSpPr>
        <p:spPr>
          <a:xfrm>
            <a:off x="551391" y="4204629"/>
            <a:ext cx="2036455" cy="461665"/>
          </a:xfrm>
          <a:prstGeom prst="rect">
            <a:avLst/>
          </a:prstGeom>
        </p:spPr>
        <p:txBody>
          <a:bodyPr wrap="none">
            <a:spAutoFit/>
          </a:bodyPr>
          <a:lstStyle/>
          <a:p>
            <a:r>
              <a:rPr lang="hr-HR" sz="2400" b="1" dirty="0"/>
              <a:t>NABAVA ROBE</a:t>
            </a:r>
          </a:p>
        </p:txBody>
      </p:sp>
      <p:cxnSp>
        <p:nvCxnSpPr>
          <p:cNvPr id="55" name="Ravni poveznik sa strelicom 54">
            <a:extLst>
              <a:ext uri="{FF2B5EF4-FFF2-40B4-BE49-F238E27FC236}">
                <a16:creationId xmlns:a16="http://schemas.microsoft.com/office/drawing/2014/main" id="{79421CA7-6DEA-4722-88FA-3589EC278C17}"/>
              </a:ext>
            </a:extLst>
          </p:cNvPr>
          <p:cNvCxnSpPr/>
          <p:nvPr/>
        </p:nvCxnSpPr>
        <p:spPr>
          <a:xfrm>
            <a:off x="1764777" y="4624915"/>
            <a:ext cx="2042220" cy="118034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7" name="Pravokutnik 56">
            <a:extLst>
              <a:ext uri="{FF2B5EF4-FFF2-40B4-BE49-F238E27FC236}">
                <a16:creationId xmlns:a16="http://schemas.microsoft.com/office/drawing/2014/main" id="{893CF4A8-D044-412F-85E1-81AEF1AF08EC}"/>
              </a:ext>
            </a:extLst>
          </p:cNvPr>
          <p:cNvSpPr/>
          <p:nvPr/>
        </p:nvSpPr>
        <p:spPr>
          <a:xfrm>
            <a:off x="1646593" y="5003417"/>
            <a:ext cx="1885950" cy="4158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hr-HR" dirty="0"/>
              <a:t>ULAZNI RAČUN</a:t>
            </a:r>
          </a:p>
        </p:txBody>
      </p:sp>
      <p:sp>
        <p:nvSpPr>
          <p:cNvPr id="59" name="Oblačić za misli: oblak 58">
            <a:extLst>
              <a:ext uri="{FF2B5EF4-FFF2-40B4-BE49-F238E27FC236}">
                <a16:creationId xmlns:a16="http://schemas.microsoft.com/office/drawing/2014/main" id="{A3B97C80-9EF5-482A-8D2F-7B0E534235EF}"/>
              </a:ext>
            </a:extLst>
          </p:cNvPr>
          <p:cNvSpPr/>
          <p:nvPr/>
        </p:nvSpPr>
        <p:spPr>
          <a:xfrm>
            <a:off x="6049349" y="4624536"/>
            <a:ext cx="2297097" cy="892696"/>
          </a:xfrm>
          <a:prstGeom prst="cloudCallout">
            <a:avLst>
              <a:gd name="adj1" fmla="val -78400"/>
              <a:gd name="adj2" fmla="val 577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SUŠTINSKA KONTROLA</a:t>
            </a:r>
          </a:p>
        </p:txBody>
      </p:sp>
      <p:pic>
        <p:nvPicPr>
          <p:cNvPr id="61" name="Picture 4" descr="Related image">
            <a:extLst>
              <a:ext uri="{FF2B5EF4-FFF2-40B4-BE49-F238E27FC236}">
                <a16:creationId xmlns:a16="http://schemas.microsoft.com/office/drawing/2014/main" id="{64EF1CBE-B071-40F6-BBB9-83519C0B9D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08221" y="390986"/>
            <a:ext cx="1412375" cy="1569306"/>
          </a:xfrm>
          <a:prstGeom prst="rect">
            <a:avLst/>
          </a:prstGeom>
          <a:noFill/>
          <a:extLst>
            <a:ext uri="{909E8E84-426E-40DD-AFC4-6F175D3DCCD1}">
              <a14:hiddenFill xmlns:a14="http://schemas.microsoft.com/office/drawing/2010/main">
                <a:solidFill>
                  <a:srgbClr val="FFFFFF"/>
                </a:solidFill>
              </a14:hiddenFill>
            </a:ext>
          </a:extLst>
        </p:spPr>
      </p:pic>
      <p:sp>
        <p:nvSpPr>
          <p:cNvPr id="63" name="Pravokutnik 62">
            <a:extLst>
              <a:ext uri="{FF2B5EF4-FFF2-40B4-BE49-F238E27FC236}">
                <a16:creationId xmlns:a16="http://schemas.microsoft.com/office/drawing/2014/main" id="{1B970F36-1917-4A64-843A-5207436A9321}"/>
              </a:ext>
            </a:extLst>
          </p:cNvPr>
          <p:cNvSpPr/>
          <p:nvPr/>
        </p:nvSpPr>
        <p:spPr>
          <a:xfrm>
            <a:off x="7841832" y="2023758"/>
            <a:ext cx="1273554" cy="369332"/>
          </a:xfrm>
          <a:prstGeom prst="rect">
            <a:avLst/>
          </a:prstGeom>
        </p:spPr>
        <p:txBody>
          <a:bodyPr wrap="none">
            <a:spAutoFit/>
          </a:bodyPr>
          <a:lstStyle/>
          <a:p>
            <a:r>
              <a:rPr lang="hr-HR" sz="1600" dirty="0"/>
              <a:t> </a:t>
            </a:r>
            <a:r>
              <a:rPr lang="hr-HR" dirty="0"/>
              <a:t>RAVNATELJ</a:t>
            </a:r>
          </a:p>
        </p:txBody>
      </p:sp>
      <p:cxnSp>
        <p:nvCxnSpPr>
          <p:cNvPr id="64" name="Ravni poveznik sa strelicom 63">
            <a:extLst>
              <a:ext uri="{FF2B5EF4-FFF2-40B4-BE49-F238E27FC236}">
                <a16:creationId xmlns:a16="http://schemas.microsoft.com/office/drawing/2014/main" id="{6BC893F9-6E9B-4E24-930B-FF127E60B7C8}"/>
              </a:ext>
            </a:extLst>
          </p:cNvPr>
          <p:cNvCxnSpPr>
            <a:cxnSpLocks/>
          </p:cNvCxnSpPr>
          <p:nvPr/>
        </p:nvCxnSpPr>
        <p:spPr>
          <a:xfrm flipH="1">
            <a:off x="5430024" y="2332529"/>
            <a:ext cx="1" cy="9602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Picture 6" descr="Globe Student Teacher Geography, Study globe character, cartoon Character,  class, tie png | PNGWing">
            <a:extLst>
              <a:ext uri="{FF2B5EF4-FFF2-40B4-BE49-F238E27FC236}">
                <a16:creationId xmlns:a16="http://schemas.microsoft.com/office/drawing/2014/main" id="{8B669304-D7CE-865C-D9F4-17E64646DDD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51812" y="359245"/>
            <a:ext cx="1724714" cy="1763141"/>
          </a:xfrm>
          <a:prstGeom prst="rect">
            <a:avLst/>
          </a:prstGeom>
          <a:noFill/>
          <a:extLst>
            <a:ext uri="{909E8E84-426E-40DD-AFC4-6F175D3DCCD1}">
              <a14:hiddenFill xmlns:a14="http://schemas.microsoft.com/office/drawing/2010/main">
                <a:solidFill>
                  <a:srgbClr val="FFFFFF"/>
                </a:solidFill>
              </a14:hiddenFill>
            </a:ext>
          </a:extLst>
        </p:spPr>
      </p:pic>
      <p:sp>
        <p:nvSpPr>
          <p:cNvPr id="9" name="Pravokutnik 29">
            <a:extLst>
              <a:ext uri="{FF2B5EF4-FFF2-40B4-BE49-F238E27FC236}">
                <a16:creationId xmlns:a16="http://schemas.microsoft.com/office/drawing/2014/main" id="{1978C964-4070-9ED5-6528-4F7034781C31}"/>
              </a:ext>
            </a:extLst>
          </p:cNvPr>
          <p:cNvSpPr/>
          <p:nvPr/>
        </p:nvSpPr>
        <p:spPr>
          <a:xfrm>
            <a:off x="6269214" y="2004590"/>
            <a:ext cx="1623906" cy="646331"/>
          </a:xfrm>
          <a:prstGeom prst="rect">
            <a:avLst/>
          </a:prstGeom>
        </p:spPr>
        <p:txBody>
          <a:bodyPr wrap="none">
            <a:spAutoFit/>
          </a:bodyPr>
          <a:lstStyle/>
          <a:p>
            <a:pPr algn="ctr"/>
            <a:r>
              <a:rPr lang="hr-HR" dirty="0"/>
              <a:t>KOORDINATOR </a:t>
            </a:r>
          </a:p>
          <a:p>
            <a:pPr algn="ctr"/>
            <a:r>
              <a:rPr lang="hr-HR" dirty="0"/>
              <a:t>NASTAVE</a:t>
            </a:r>
          </a:p>
        </p:txBody>
      </p:sp>
      <p:sp>
        <p:nvSpPr>
          <p:cNvPr id="4" name="Slide Number Placeholder 3">
            <a:extLst>
              <a:ext uri="{FF2B5EF4-FFF2-40B4-BE49-F238E27FC236}">
                <a16:creationId xmlns:a16="http://schemas.microsoft.com/office/drawing/2014/main" id="{05C81846-BE65-FD99-3A52-8828E3380CEB}"/>
              </a:ext>
            </a:extLst>
          </p:cNvPr>
          <p:cNvSpPr>
            <a:spLocks noGrp="1"/>
          </p:cNvSpPr>
          <p:nvPr>
            <p:ph type="sldNum" sz="quarter" idx="12"/>
          </p:nvPr>
        </p:nvSpPr>
        <p:spPr/>
        <p:txBody>
          <a:bodyPr/>
          <a:lstStyle/>
          <a:p>
            <a:fld id="{D2E57653-3E58-4892-A7ED-712530ACC680}" type="slidenum">
              <a:rPr kumimoji="0" lang="en-US" smtClean="0"/>
              <a:pPr/>
              <a:t>16</a:t>
            </a:fld>
            <a:endParaRPr kumimoji="0" lang="en-US" dirty="0"/>
          </a:p>
        </p:txBody>
      </p:sp>
      <p:sp>
        <p:nvSpPr>
          <p:cNvPr id="7" name="Pravokutnik 11">
            <a:extLst>
              <a:ext uri="{FF2B5EF4-FFF2-40B4-BE49-F238E27FC236}">
                <a16:creationId xmlns:a16="http://schemas.microsoft.com/office/drawing/2014/main" id="{D00969C1-8969-2FD6-08CC-AB40DEE5F601}"/>
              </a:ext>
            </a:extLst>
          </p:cNvPr>
          <p:cNvSpPr/>
          <p:nvPr/>
        </p:nvSpPr>
        <p:spPr>
          <a:xfrm>
            <a:off x="1843383" y="1943217"/>
            <a:ext cx="1571007" cy="646331"/>
          </a:xfrm>
          <a:prstGeom prst="rect">
            <a:avLst/>
          </a:prstGeom>
        </p:spPr>
        <p:txBody>
          <a:bodyPr wrap="none">
            <a:spAutoFit/>
          </a:bodyPr>
          <a:lstStyle/>
          <a:p>
            <a:r>
              <a:rPr lang="hr-HR" dirty="0"/>
              <a:t>KOORDINATOR</a:t>
            </a:r>
          </a:p>
          <a:p>
            <a:r>
              <a:rPr lang="hr-HR" dirty="0"/>
              <a:t> PROJEKATA</a:t>
            </a:r>
          </a:p>
        </p:txBody>
      </p:sp>
    </p:spTree>
    <p:extLst>
      <p:ext uri="{BB962C8B-B14F-4D97-AF65-F5344CB8AC3E}">
        <p14:creationId xmlns:p14="http://schemas.microsoft.com/office/powerpoint/2010/main" val="39784427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4EFC0EF7-EBDA-417D-AC25-502C65384B17}"/>
              </a:ext>
            </a:extLst>
          </p:cNvPr>
          <p:cNvSpPr>
            <a:spLocks noGrp="1"/>
          </p:cNvSpPr>
          <p:nvPr>
            <p:ph type="title"/>
          </p:nvPr>
        </p:nvSpPr>
        <p:spPr/>
        <p:txBody>
          <a:bodyPr/>
          <a:lstStyle/>
          <a:p>
            <a:endParaRPr lang="hr-HR" dirty="0"/>
          </a:p>
        </p:txBody>
      </p:sp>
      <p:sp>
        <p:nvSpPr>
          <p:cNvPr id="3" name="Rezervirano mjesto sadržaja 2">
            <a:extLst>
              <a:ext uri="{FF2B5EF4-FFF2-40B4-BE49-F238E27FC236}">
                <a16:creationId xmlns:a16="http://schemas.microsoft.com/office/drawing/2014/main" id="{5D4EC8B7-CDEC-4CED-A638-E52342A1EFB8}"/>
              </a:ext>
            </a:extLst>
          </p:cNvPr>
          <p:cNvSpPr>
            <a:spLocks noGrp="1"/>
          </p:cNvSpPr>
          <p:nvPr>
            <p:ph idx="1"/>
          </p:nvPr>
        </p:nvSpPr>
        <p:spPr/>
        <p:txBody>
          <a:bodyPr/>
          <a:lstStyle/>
          <a:p>
            <a:pPr marL="0" indent="0">
              <a:buNone/>
            </a:pPr>
            <a:endParaRPr lang="hr-HR" dirty="0"/>
          </a:p>
        </p:txBody>
      </p:sp>
      <p:pic>
        <p:nvPicPr>
          <p:cNvPr id="6" name="Slika 5" descr="Image result for tajnica">
            <a:extLst>
              <a:ext uri="{FF2B5EF4-FFF2-40B4-BE49-F238E27FC236}">
                <a16:creationId xmlns:a16="http://schemas.microsoft.com/office/drawing/2014/main" id="{1BAF7CA6-AA1D-4C1D-B690-9631B6F90A6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8614" y="415171"/>
            <a:ext cx="1617979" cy="1582111"/>
          </a:xfrm>
          <a:prstGeom prst="rect">
            <a:avLst/>
          </a:prstGeom>
          <a:noFill/>
          <a:ln>
            <a:noFill/>
          </a:ln>
        </p:spPr>
      </p:pic>
      <p:pic>
        <p:nvPicPr>
          <p:cNvPr id="8" name="Slika 7" descr="Image result for čistačica">
            <a:extLst>
              <a:ext uri="{FF2B5EF4-FFF2-40B4-BE49-F238E27FC236}">
                <a16:creationId xmlns:a16="http://schemas.microsoft.com/office/drawing/2014/main" id="{794609CF-1001-437F-B6C1-C7D6D75A016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293840" y="466125"/>
            <a:ext cx="1492165" cy="1582111"/>
          </a:xfrm>
          <a:prstGeom prst="rect">
            <a:avLst/>
          </a:prstGeom>
          <a:noFill/>
          <a:ln>
            <a:noFill/>
          </a:ln>
        </p:spPr>
      </p:pic>
      <p:sp>
        <p:nvSpPr>
          <p:cNvPr id="10" name="Pravokutnik 9">
            <a:extLst>
              <a:ext uri="{FF2B5EF4-FFF2-40B4-BE49-F238E27FC236}">
                <a16:creationId xmlns:a16="http://schemas.microsoft.com/office/drawing/2014/main" id="{2ABE968A-5689-4678-BB7E-2997F865E899}"/>
              </a:ext>
            </a:extLst>
          </p:cNvPr>
          <p:cNvSpPr/>
          <p:nvPr/>
        </p:nvSpPr>
        <p:spPr>
          <a:xfrm>
            <a:off x="306709" y="1971701"/>
            <a:ext cx="992292" cy="384721"/>
          </a:xfrm>
          <a:prstGeom prst="rect">
            <a:avLst/>
          </a:prstGeom>
        </p:spPr>
        <p:txBody>
          <a:bodyPr wrap="square">
            <a:spAutoFit/>
          </a:bodyPr>
          <a:lstStyle/>
          <a:p>
            <a:r>
              <a:rPr lang="hr-HR" sz="1900" dirty="0"/>
              <a:t>TAJNICA</a:t>
            </a:r>
          </a:p>
        </p:txBody>
      </p:sp>
      <p:sp>
        <p:nvSpPr>
          <p:cNvPr id="11" name="Pravokutnik 10">
            <a:extLst>
              <a:ext uri="{FF2B5EF4-FFF2-40B4-BE49-F238E27FC236}">
                <a16:creationId xmlns:a16="http://schemas.microsoft.com/office/drawing/2014/main" id="{70F0DA2C-FB20-486D-9D17-E2FE94FAEF0B}"/>
              </a:ext>
            </a:extLst>
          </p:cNvPr>
          <p:cNvSpPr/>
          <p:nvPr/>
        </p:nvSpPr>
        <p:spPr>
          <a:xfrm>
            <a:off x="3628746" y="1949168"/>
            <a:ext cx="1133195" cy="369332"/>
          </a:xfrm>
          <a:prstGeom prst="rect">
            <a:avLst/>
          </a:prstGeom>
        </p:spPr>
        <p:txBody>
          <a:bodyPr wrap="none">
            <a:spAutoFit/>
          </a:bodyPr>
          <a:lstStyle/>
          <a:p>
            <a:r>
              <a:rPr lang="hr-HR" dirty="0"/>
              <a:t>ČISTAČICA</a:t>
            </a:r>
          </a:p>
        </p:txBody>
      </p:sp>
      <p:sp>
        <p:nvSpPr>
          <p:cNvPr id="13" name="Pravokutnik 12">
            <a:extLst>
              <a:ext uri="{FF2B5EF4-FFF2-40B4-BE49-F238E27FC236}">
                <a16:creationId xmlns:a16="http://schemas.microsoft.com/office/drawing/2014/main" id="{0786B1B4-B877-41C5-81A9-6FC4A4C6B25F}"/>
              </a:ext>
            </a:extLst>
          </p:cNvPr>
          <p:cNvSpPr/>
          <p:nvPr/>
        </p:nvSpPr>
        <p:spPr>
          <a:xfrm>
            <a:off x="5162650" y="1988448"/>
            <a:ext cx="934871" cy="369332"/>
          </a:xfrm>
          <a:prstGeom prst="rect">
            <a:avLst/>
          </a:prstGeom>
        </p:spPr>
        <p:txBody>
          <a:bodyPr wrap="none">
            <a:spAutoFit/>
          </a:bodyPr>
          <a:lstStyle/>
          <a:p>
            <a:r>
              <a:rPr lang="hr-HR" dirty="0"/>
              <a:t>DOMAR</a:t>
            </a:r>
          </a:p>
        </p:txBody>
      </p:sp>
      <p:sp>
        <p:nvSpPr>
          <p:cNvPr id="16" name="Pravokutnik 15">
            <a:extLst>
              <a:ext uri="{FF2B5EF4-FFF2-40B4-BE49-F238E27FC236}">
                <a16:creationId xmlns:a16="http://schemas.microsoft.com/office/drawing/2014/main" id="{A14D4047-7860-4899-A1AE-D994A9EF9D1D}"/>
              </a:ext>
            </a:extLst>
          </p:cNvPr>
          <p:cNvSpPr/>
          <p:nvPr/>
        </p:nvSpPr>
        <p:spPr>
          <a:xfrm>
            <a:off x="4069823" y="4928483"/>
            <a:ext cx="1596399" cy="369332"/>
          </a:xfrm>
          <a:prstGeom prst="rect">
            <a:avLst/>
          </a:prstGeom>
        </p:spPr>
        <p:txBody>
          <a:bodyPr wrap="none">
            <a:spAutoFit/>
          </a:bodyPr>
          <a:lstStyle/>
          <a:p>
            <a:r>
              <a:rPr lang="hr-HR" b="1" dirty="0"/>
              <a:t>RAČUNOVOĐA</a:t>
            </a:r>
          </a:p>
        </p:txBody>
      </p:sp>
      <p:pic>
        <p:nvPicPr>
          <p:cNvPr id="17" name="Slika 16" descr="Related image">
            <a:extLst>
              <a:ext uri="{FF2B5EF4-FFF2-40B4-BE49-F238E27FC236}">
                <a16:creationId xmlns:a16="http://schemas.microsoft.com/office/drawing/2014/main" id="{76FCB03A-C4FB-47C2-B7F7-45976920758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925181" y="5219673"/>
            <a:ext cx="1885950" cy="1638300"/>
          </a:xfrm>
          <a:prstGeom prst="rect">
            <a:avLst/>
          </a:prstGeom>
          <a:noFill/>
          <a:ln>
            <a:noFill/>
          </a:ln>
        </p:spPr>
      </p:pic>
      <p:cxnSp>
        <p:nvCxnSpPr>
          <p:cNvPr id="19" name="Ravni poveznik sa strelicom 18">
            <a:extLst>
              <a:ext uri="{FF2B5EF4-FFF2-40B4-BE49-F238E27FC236}">
                <a16:creationId xmlns:a16="http://schemas.microsoft.com/office/drawing/2014/main" id="{83705FE9-481A-4BA9-A38D-E18743D6C377}"/>
              </a:ext>
            </a:extLst>
          </p:cNvPr>
          <p:cNvCxnSpPr>
            <a:cxnSpLocks/>
          </p:cNvCxnSpPr>
          <p:nvPr/>
        </p:nvCxnSpPr>
        <p:spPr>
          <a:xfrm>
            <a:off x="1057916" y="2332529"/>
            <a:ext cx="2850227" cy="9625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Ravni poveznik sa strelicom 20">
            <a:extLst>
              <a:ext uri="{FF2B5EF4-FFF2-40B4-BE49-F238E27FC236}">
                <a16:creationId xmlns:a16="http://schemas.microsoft.com/office/drawing/2014/main" id="{70733247-3A3B-4A93-986C-4D8719E6A332}"/>
              </a:ext>
            </a:extLst>
          </p:cNvPr>
          <p:cNvCxnSpPr>
            <a:cxnSpLocks/>
          </p:cNvCxnSpPr>
          <p:nvPr/>
        </p:nvCxnSpPr>
        <p:spPr>
          <a:xfrm>
            <a:off x="3234099" y="2404731"/>
            <a:ext cx="1218522" cy="888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Ravni poveznik sa strelicom 22">
            <a:extLst>
              <a:ext uri="{FF2B5EF4-FFF2-40B4-BE49-F238E27FC236}">
                <a16:creationId xmlns:a16="http://schemas.microsoft.com/office/drawing/2014/main" id="{F11DBECE-5E7A-4AE3-BD05-39965F318CC5}"/>
              </a:ext>
            </a:extLst>
          </p:cNvPr>
          <p:cNvCxnSpPr>
            <a:cxnSpLocks/>
          </p:cNvCxnSpPr>
          <p:nvPr/>
        </p:nvCxnSpPr>
        <p:spPr>
          <a:xfrm>
            <a:off x="4524902" y="2286454"/>
            <a:ext cx="1" cy="9667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Ravni poveznik sa strelicom 24">
            <a:extLst>
              <a:ext uri="{FF2B5EF4-FFF2-40B4-BE49-F238E27FC236}">
                <a16:creationId xmlns:a16="http://schemas.microsoft.com/office/drawing/2014/main" id="{BA900CAC-BE8E-4994-B2EE-93977BA049C9}"/>
              </a:ext>
            </a:extLst>
          </p:cNvPr>
          <p:cNvCxnSpPr>
            <a:cxnSpLocks/>
          </p:cNvCxnSpPr>
          <p:nvPr/>
        </p:nvCxnSpPr>
        <p:spPr>
          <a:xfrm flipH="1">
            <a:off x="5469494" y="2385502"/>
            <a:ext cx="1368546" cy="888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9" name="Slika 38" descr="Related image">
            <a:extLst>
              <a:ext uri="{FF2B5EF4-FFF2-40B4-BE49-F238E27FC236}">
                <a16:creationId xmlns:a16="http://schemas.microsoft.com/office/drawing/2014/main" id="{F3D7BE29-4608-46C7-8703-7BEF55510B6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945256" y="444382"/>
            <a:ext cx="1272240" cy="1654119"/>
          </a:xfrm>
          <a:prstGeom prst="rect">
            <a:avLst/>
          </a:prstGeom>
          <a:noFill/>
          <a:ln>
            <a:noFill/>
          </a:ln>
        </p:spPr>
      </p:pic>
      <p:pic>
        <p:nvPicPr>
          <p:cNvPr id="24" name="Picture 2" descr="Slikovni rezultat za učiteljica">
            <a:extLst>
              <a:ext uri="{FF2B5EF4-FFF2-40B4-BE49-F238E27FC236}">
                <a16:creationId xmlns:a16="http://schemas.microsoft.com/office/drawing/2014/main" id="{6647842C-6CD5-4DF7-AFD2-6E3730297EA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17496" y="504616"/>
            <a:ext cx="1492164" cy="1552540"/>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Ravni poveznik sa strelicom 30">
            <a:extLst>
              <a:ext uri="{FF2B5EF4-FFF2-40B4-BE49-F238E27FC236}">
                <a16:creationId xmlns:a16="http://schemas.microsoft.com/office/drawing/2014/main" id="{BE20FD0A-F842-49F6-AB58-6429D6EB349F}"/>
              </a:ext>
            </a:extLst>
          </p:cNvPr>
          <p:cNvCxnSpPr>
            <a:cxnSpLocks/>
          </p:cNvCxnSpPr>
          <p:nvPr/>
        </p:nvCxnSpPr>
        <p:spPr>
          <a:xfrm flipH="1">
            <a:off x="6049349" y="2404731"/>
            <a:ext cx="1870451" cy="967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Ravni poveznik sa strelicom 45">
            <a:extLst>
              <a:ext uri="{FF2B5EF4-FFF2-40B4-BE49-F238E27FC236}">
                <a16:creationId xmlns:a16="http://schemas.microsoft.com/office/drawing/2014/main" id="{E2E081EB-6761-41E1-9474-FA2BE6638551}"/>
              </a:ext>
            </a:extLst>
          </p:cNvPr>
          <p:cNvCxnSpPr>
            <a:cxnSpLocks/>
          </p:cNvCxnSpPr>
          <p:nvPr/>
        </p:nvCxnSpPr>
        <p:spPr>
          <a:xfrm flipH="1">
            <a:off x="4575590" y="4223266"/>
            <a:ext cx="20989" cy="823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Ravni poveznik sa strelicom 46">
            <a:extLst>
              <a:ext uri="{FF2B5EF4-FFF2-40B4-BE49-F238E27FC236}">
                <a16:creationId xmlns:a16="http://schemas.microsoft.com/office/drawing/2014/main" id="{C437ED14-608E-4219-8EFC-A16D1B30487E}"/>
              </a:ext>
            </a:extLst>
          </p:cNvPr>
          <p:cNvCxnSpPr>
            <a:cxnSpLocks/>
          </p:cNvCxnSpPr>
          <p:nvPr/>
        </p:nvCxnSpPr>
        <p:spPr>
          <a:xfrm flipH="1">
            <a:off x="4980201" y="4241313"/>
            <a:ext cx="38514" cy="8058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Ravni poveznik sa strelicom 47">
            <a:extLst>
              <a:ext uri="{FF2B5EF4-FFF2-40B4-BE49-F238E27FC236}">
                <a16:creationId xmlns:a16="http://schemas.microsoft.com/office/drawing/2014/main" id="{45674B80-DA79-463B-AB3B-CAC903364F30}"/>
              </a:ext>
            </a:extLst>
          </p:cNvPr>
          <p:cNvCxnSpPr>
            <a:cxnSpLocks/>
          </p:cNvCxnSpPr>
          <p:nvPr/>
        </p:nvCxnSpPr>
        <p:spPr>
          <a:xfrm flipH="1">
            <a:off x="5363590" y="4223266"/>
            <a:ext cx="20989" cy="823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Ravni poveznik sa strelicom 48">
            <a:extLst>
              <a:ext uri="{FF2B5EF4-FFF2-40B4-BE49-F238E27FC236}">
                <a16:creationId xmlns:a16="http://schemas.microsoft.com/office/drawing/2014/main" id="{B0AC3F57-E1A0-4B55-B7E4-81D56BDF02F7}"/>
              </a:ext>
            </a:extLst>
          </p:cNvPr>
          <p:cNvCxnSpPr>
            <a:cxnSpLocks/>
          </p:cNvCxnSpPr>
          <p:nvPr/>
        </p:nvCxnSpPr>
        <p:spPr>
          <a:xfrm flipH="1">
            <a:off x="4184850" y="4231330"/>
            <a:ext cx="20989" cy="823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Ravni poveznik sa strelicom 49">
            <a:extLst>
              <a:ext uri="{FF2B5EF4-FFF2-40B4-BE49-F238E27FC236}">
                <a16:creationId xmlns:a16="http://schemas.microsoft.com/office/drawing/2014/main" id="{399D6EFB-36EE-4EB4-8EFE-828490582E5A}"/>
              </a:ext>
            </a:extLst>
          </p:cNvPr>
          <p:cNvCxnSpPr>
            <a:cxnSpLocks/>
          </p:cNvCxnSpPr>
          <p:nvPr/>
        </p:nvCxnSpPr>
        <p:spPr>
          <a:xfrm flipH="1">
            <a:off x="5729546" y="4204629"/>
            <a:ext cx="20989" cy="823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Pravokutnik 52">
            <a:extLst>
              <a:ext uri="{FF2B5EF4-FFF2-40B4-BE49-F238E27FC236}">
                <a16:creationId xmlns:a16="http://schemas.microsoft.com/office/drawing/2014/main" id="{ECEC13FE-B275-431A-AF1C-BFC8F529BCE0}"/>
              </a:ext>
            </a:extLst>
          </p:cNvPr>
          <p:cNvSpPr/>
          <p:nvPr/>
        </p:nvSpPr>
        <p:spPr>
          <a:xfrm>
            <a:off x="551391" y="4204629"/>
            <a:ext cx="2384627" cy="461665"/>
          </a:xfrm>
          <a:prstGeom prst="rect">
            <a:avLst/>
          </a:prstGeom>
        </p:spPr>
        <p:txBody>
          <a:bodyPr wrap="none">
            <a:spAutoFit/>
          </a:bodyPr>
          <a:lstStyle/>
          <a:p>
            <a:r>
              <a:rPr lang="hr-HR" sz="2400" b="1" dirty="0"/>
              <a:t>NABAVA USLUGA</a:t>
            </a:r>
          </a:p>
        </p:txBody>
      </p:sp>
      <p:cxnSp>
        <p:nvCxnSpPr>
          <p:cNvPr id="55" name="Ravni poveznik sa strelicom 54">
            <a:extLst>
              <a:ext uri="{FF2B5EF4-FFF2-40B4-BE49-F238E27FC236}">
                <a16:creationId xmlns:a16="http://schemas.microsoft.com/office/drawing/2014/main" id="{79421CA7-6DEA-4722-88FA-3589EC278C17}"/>
              </a:ext>
            </a:extLst>
          </p:cNvPr>
          <p:cNvCxnSpPr/>
          <p:nvPr/>
        </p:nvCxnSpPr>
        <p:spPr>
          <a:xfrm>
            <a:off x="1764777" y="4624915"/>
            <a:ext cx="2042220" cy="118034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7" name="Pravokutnik 56">
            <a:extLst>
              <a:ext uri="{FF2B5EF4-FFF2-40B4-BE49-F238E27FC236}">
                <a16:creationId xmlns:a16="http://schemas.microsoft.com/office/drawing/2014/main" id="{893CF4A8-D044-412F-85E1-81AEF1AF08EC}"/>
              </a:ext>
            </a:extLst>
          </p:cNvPr>
          <p:cNvSpPr/>
          <p:nvPr/>
        </p:nvSpPr>
        <p:spPr>
          <a:xfrm>
            <a:off x="1646593" y="5003417"/>
            <a:ext cx="1885950" cy="4158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hr-HR" dirty="0"/>
              <a:t>ULAZNI RAČUN</a:t>
            </a:r>
          </a:p>
        </p:txBody>
      </p:sp>
      <p:sp>
        <p:nvSpPr>
          <p:cNvPr id="59" name="Oblačić za misli: oblak 58">
            <a:extLst>
              <a:ext uri="{FF2B5EF4-FFF2-40B4-BE49-F238E27FC236}">
                <a16:creationId xmlns:a16="http://schemas.microsoft.com/office/drawing/2014/main" id="{A3B97C80-9EF5-482A-8D2F-7B0E534235EF}"/>
              </a:ext>
            </a:extLst>
          </p:cNvPr>
          <p:cNvSpPr/>
          <p:nvPr/>
        </p:nvSpPr>
        <p:spPr>
          <a:xfrm>
            <a:off x="6049349" y="4624536"/>
            <a:ext cx="2297097" cy="892696"/>
          </a:xfrm>
          <a:prstGeom prst="cloudCallout">
            <a:avLst>
              <a:gd name="adj1" fmla="val -78400"/>
              <a:gd name="adj2" fmla="val 577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SUŠTINSKA KONTROLA</a:t>
            </a:r>
          </a:p>
        </p:txBody>
      </p:sp>
      <p:pic>
        <p:nvPicPr>
          <p:cNvPr id="61" name="Picture 4" descr="Related image">
            <a:extLst>
              <a:ext uri="{FF2B5EF4-FFF2-40B4-BE49-F238E27FC236}">
                <a16:creationId xmlns:a16="http://schemas.microsoft.com/office/drawing/2014/main" id="{64EF1CBE-B071-40F6-BBB9-83519C0B9D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08221" y="390986"/>
            <a:ext cx="1412375" cy="1569306"/>
          </a:xfrm>
          <a:prstGeom prst="rect">
            <a:avLst/>
          </a:prstGeom>
          <a:noFill/>
          <a:extLst>
            <a:ext uri="{909E8E84-426E-40DD-AFC4-6F175D3DCCD1}">
              <a14:hiddenFill xmlns:a14="http://schemas.microsoft.com/office/drawing/2010/main">
                <a:solidFill>
                  <a:srgbClr val="FFFFFF"/>
                </a:solidFill>
              </a14:hiddenFill>
            </a:ext>
          </a:extLst>
        </p:spPr>
      </p:pic>
      <p:sp>
        <p:nvSpPr>
          <p:cNvPr id="63" name="Pravokutnik 62">
            <a:extLst>
              <a:ext uri="{FF2B5EF4-FFF2-40B4-BE49-F238E27FC236}">
                <a16:creationId xmlns:a16="http://schemas.microsoft.com/office/drawing/2014/main" id="{1B970F36-1917-4A64-843A-5207436A9321}"/>
              </a:ext>
            </a:extLst>
          </p:cNvPr>
          <p:cNvSpPr/>
          <p:nvPr/>
        </p:nvSpPr>
        <p:spPr>
          <a:xfrm>
            <a:off x="7841832" y="2023758"/>
            <a:ext cx="1273554" cy="369332"/>
          </a:xfrm>
          <a:prstGeom prst="rect">
            <a:avLst/>
          </a:prstGeom>
        </p:spPr>
        <p:txBody>
          <a:bodyPr wrap="none">
            <a:spAutoFit/>
          </a:bodyPr>
          <a:lstStyle/>
          <a:p>
            <a:r>
              <a:rPr lang="hr-HR" sz="1600" dirty="0"/>
              <a:t> </a:t>
            </a:r>
            <a:r>
              <a:rPr lang="hr-HR" dirty="0"/>
              <a:t>RAVNATELJ</a:t>
            </a:r>
          </a:p>
        </p:txBody>
      </p:sp>
      <p:cxnSp>
        <p:nvCxnSpPr>
          <p:cNvPr id="64" name="Ravni poveznik sa strelicom 63">
            <a:extLst>
              <a:ext uri="{FF2B5EF4-FFF2-40B4-BE49-F238E27FC236}">
                <a16:creationId xmlns:a16="http://schemas.microsoft.com/office/drawing/2014/main" id="{6BC893F9-6E9B-4E24-930B-FF127E60B7C8}"/>
              </a:ext>
            </a:extLst>
          </p:cNvPr>
          <p:cNvCxnSpPr>
            <a:cxnSpLocks/>
          </p:cNvCxnSpPr>
          <p:nvPr/>
        </p:nvCxnSpPr>
        <p:spPr>
          <a:xfrm flipH="1">
            <a:off x="5430024" y="2332529"/>
            <a:ext cx="1" cy="9602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Pravokutnik 34">
            <a:extLst>
              <a:ext uri="{FF2B5EF4-FFF2-40B4-BE49-F238E27FC236}">
                <a16:creationId xmlns:a16="http://schemas.microsoft.com/office/drawing/2014/main" id="{FB0A4428-4987-40B0-BFF1-47C3907D8EFA}"/>
              </a:ext>
            </a:extLst>
          </p:cNvPr>
          <p:cNvSpPr/>
          <p:nvPr/>
        </p:nvSpPr>
        <p:spPr>
          <a:xfrm>
            <a:off x="3086509" y="3380401"/>
            <a:ext cx="3573722" cy="8926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b="1" dirty="0">
                <a:solidFill>
                  <a:srgbClr val="002060"/>
                </a:solidFill>
              </a:rPr>
              <a:t>OBAVLJENA USLUGA </a:t>
            </a:r>
          </a:p>
          <a:p>
            <a:pPr algn="ctr"/>
            <a:r>
              <a:rPr lang="hr-HR" b="1" dirty="0">
                <a:solidFill>
                  <a:srgbClr val="002060"/>
                </a:solidFill>
              </a:rPr>
              <a:t>OVJERA IZVJEŠĆA O OBAVLJENOJ USLUZI, RADNOG NALOGA I SL.</a:t>
            </a:r>
          </a:p>
        </p:txBody>
      </p:sp>
      <p:pic>
        <p:nvPicPr>
          <p:cNvPr id="5" name="Picture 6" descr="Globe Student Teacher Geography, Study globe character, cartoon Character,  class, tie png | PNGWing">
            <a:extLst>
              <a:ext uri="{FF2B5EF4-FFF2-40B4-BE49-F238E27FC236}">
                <a16:creationId xmlns:a16="http://schemas.microsoft.com/office/drawing/2014/main" id="{5C4AF0FB-9605-40C1-E289-86AAADEB25F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51812" y="359245"/>
            <a:ext cx="1724714" cy="1763141"/>
          </a:xfrm>
          <a:prstGeom prst="rect">
            <a:avLst/>
          </a:prstGeom>
          <a:noFill/>
          <a:extLst>
            <a:ext uri="{909E8E84-426E-40DD-AFC4-6F175D3DCCD1}">
              <a14:hiddenFill xmlns:a14="http://schemas.microsoft.com/office/drawing/2010/main">
                <a:solidFill>
                  <a:srgbClr val="FFFFFF"/>
                </a:solidFill>
              </a14:hiddenFill>
            </a:ext>
          </a:extLst>
        </p:spPr>
      </p:pic>
      <p:sp>
        <p:nvSpPr>
          <p:cNvPr id="7" name="Pravokutnik 11">
            <a:extLst>
              <a:ext uri="{FF2B5EF4-FFF2-40B4-BE49-F238E27FC236}">
                <a16:creationId xmlns:a16="http://schemas.microsoft.com/office/drawing/2014/main" id="{7F4D9575-7B14-B82F-6067-EBD5A3E1F929}"/>
              </a:ext>
            </a:extLst>
          </p:cNvPr>
          <p:cNvSpPr/>
          <p:nvPr/>
        </p:nvSpPr>
        <p:spPr>
          <a:xfrm>
            <a:off x="1785026" y="1963288"/>
            <a:ext cx="1571007" cy="646331"/>
          </a:xfrm>
          <a:prstGeom prst="rect">
            <a:avLst/>
          </a:prstGeom>
        </p:spPr>
        <p:txBody>
          <a:bodyPr wrap="none">
            <a:spAutoFit/>
          </a:bodyPr>
          <a:lstStyle/>
          <a:p>
            <a:r>
              <a:rPr lang="hr-HR" dirty="0"/>
              <a:t>KOORDINATOR</a:t>
            </a:r>
          </a:p>
          <a:p>
            <a:r>
              <a:rPr lang="hr-HR" dirty="0"/>
              <a:t> PROJEKATA</a:t>
            </a:r>
          </a:p>
        </p:txBody>
      </p:sp>
      <p:sp>
        <p:nvSpPr>
          <p:cNvPr id="14" name="Pravokutnik 29">
            <a:extLst>
              <a:ext uri="{FF2B5EF4-FFF2-40B4-BE49-F238E27FC236}">
                <a16:creationId xmlns:a16="http://schemas.microsoft.com/office/drawing/2014/main" id="{E191249D-1606-E2B0-A942-0E5A7349D482}"/>
              </a:ext>
            </a:extLst>
          </p:cNvPr>
          <p:cNvSpPr/>
          <p:nvPr/>
        </p:nvSpPr>
        <p:spPr>
          <a:xfrm>
            <a:off x="6269214" y="2004590"/>
            <a:ext cx="1623906" cy="646331"/>
          </a:xfrm>
          <a:prstGeom prst="rect">
            <a:avLst/>
          </a:prstGeom>
        </p:spPr>
        <p:txBody>
          <a:bodyPr wrap="none">
            <a:spAutoFit/>
          </a:bodyPr>
          <a:lstStyle/>
          <a:p>
            <a:pPr algn="ctr"/>
            <a:r>
              <a:rPr lang="hr-HR" dirty="0"/>
              <a:t>KOORDINATOR </a:t>
            </a:r>
          </a:p>
          <a:p>
            <a:pPr algn="ctr"/>
            <a:r>
              <a:rPr lang="hr-HR" dirty="0"/>
              <a:t>NASTAVE</a:t>
            </a:r>
          </a:p>
        </p:txBody>
      </p:sp>
      <p:sp>
        <p:nvSpPr>
          <p:cNvPr id="4" name="Slide Number Placeholder 3">
            <a:extLst>
              <a:ext uri="{FF2B5EF4-FFF2-40B4-BE49-F238E27FC236}">
                <a16:creationId xmlns:a16="http://schemas.microsoft.com/office/drawing/2014/main" id="{EAA2DDF2-CC4E-05B8-2618-90BC12B3B921}"/>
              </a:ext>
            </a:extLst>
          </p:cNvPr>
          <p:cNvSpPr>
            <a:spLocks noGrp="1"/>
          </p:cNvSpPr>
          <p:nvPr>
            <p:ph type="sldNum" sz="quarter" idx="12"/>
          </p:nvPr>
        </p:nvSpPr>
        <p:spPr/>
        <p:txBody>
          <a:bodyPr/>
          <a:lstStyle/>
          <a:p>
            <a:fld id="{D2E57653-3E58-4892-A7ED-712530ACC680}" type="slidenum">
              <a:rPr kumimoji="0" lang="en-US" smtClean="0"/>
              <a:pPr/>
              <a:t>17</a:t>
            </a:fld>
            <a:endParaRPr kumimoji="0" lang="en-US" dirty="0"/>
          </a:p>
        </p:txBody>
      </p:sp>
    </p:spTree>
    <p:extLst>
      <p:ext uri="{BB962C8B-B14F-4D97-AF65-F5344CB8AC3E}">
        <p14:creationId xmlns:p14="http://schemas.microsoft.com/office/powerpoint/2010/main" val="153459610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80590-50A1-D153-68DD-4159D8D76A47}"/>
              </a:ext>
            </a:extLst>
          </p:cNvPr>
          <p:cNvSpPr>
            <a:spLocks noGrp="1"/>
          </p:cNvSpPr>
          <p:nvPr>
            <p:ph type="title"/>
          </p:nvPr>
        </p:nvSpPr>
        <p:spPr/>
        <p:txBody>
          <a:bodyPr>
            <a:normAutofit/>
          </a:bodyPr>
          <a:lstStyle/>
          <a:p>
            <a:r>
              <a:rPr lang="hr-HR" sz="3200" b="1" dirty="0"/>
              <a:t>NE ZABORAVITI</a:t>
            </a:r>
          </a:p>
        </p:txBody>
      </p:sp>
      <p:sp>
        <p:nvSpPr>
          <p:cNvPr id="3" name="Content Placeholder 2">
            <a:extLst>
              <a:ext uri="{FF2B5EF4-FFF2-40B4-BE49-F238E27FC236}">
                <a16:creationId xmlns:a16="http://schemas.microsoft.com/office/drawing/2014/main" id="{883F677F-41EA-FA6F-F6B2-84D9290EDAF6}"/>
              </a:ext>
            </a:extLst>
          </p:cNvPr>
          <p:cNvSpPr>
            <a:spLocks noGrp="1"/>
          </p:cNvSpPr>
          <p:nvPr>
            <p:ph idx="1"/>
          </p:nvPr>
        </p:nvSpPr>
        <p:spPr/>
        <p:txBody>
          <a:bodyPr/>
          <a:lstStyle/>
          <a:p>
            <a:pPr marL="0" indent="0" algn="ctr">
              <a:buNone/>
            </a:pPr>
            <a:r>
              <a:rPr lang="hr-HR" b="1" dirty="0">
                <a:effectLst/>
                <a:ea typeface="Calibri" panose="020F0502020204030204" pitchFamily="34" charset="0"/>
              </a:rPr>
              <a:t>Knjiženje i evidentiranje u poslovnim knjigama temelji se na vjerodostojnim, istinitim, urednim i prethodno kontroliranim knjigovodstvenim ispravama.</a:t>
            </a:r>
          </a:p>
          <a:p>
            <a:pPr marL="0" indent="0" algn="ctr">
              <a:buNone/>
            </a:pPr>
            <a:endParaRPr lang="hr-HR" dirty="0">
              <a:effectLst/>
              <a:ea typeface="Calibri" panose="020F0502020204030204" pitchFamily="34" charset="0"/>
            </a:endParaRPr>
          </a:p>
          <a:p>
            <a:pPr marL="0" indent="0" algn="ctr">
              <a:buNone/>
            </a:pPr>
            <a:r>
              <a:rPr lang="hr-HR" dirty="0"/>
              <a:t>Vjerodostojna  je isprava koja potpuno i istinito odražava nastali poslovni događaj</a:t>
            </a:r>
          </a:p>
          <a:p>
            <a:pPr marL="0" indent="0" algn="ctr">
              <a:buNone/>
            </a:pPr>
            <a:endParaRPr lang="hr-HR" dirty="0"/>
          </a:p>
          <a:p>
            <a:pPr marL="0" indent="0" algn="ctr">
              <a:buNone/>
            </a:pPr>
            <a:r>
              <a:rPr lang="hr-HR" b="1" dirty="0">
                <a:solidFill>
                  <a:srgbClr val="FF0000"/>
                </a:solidFill>
              </a:rPr>
              <a:t>Ravnatelj škole ili osoba koju on ovlasti potpisom na ispravi jamči da je isprava istinita i da realno prikazuje poslovnu promjenu odnosno transakciju</a:t>
            </a:r>
            <a:r>
              <a:rPr lang="hr-HR" b="1" dirty="0"/>
              <a:t>.</a:t>
            </a:r>
          </a:p>
          <a:p>
            <a:pPr algn="just">
              <a:lnSpc>
                <a:spcPct val="115000"/>
              </a:lnSpc>
              <a:spcAft>
                <a:spcPts val="1000"/>
              </a:spcAft>
            </a:pPr>
            <a:endParaRPr lang="hr-H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hr-HR" dirty="0"/>
          </a:p>
        </p:txBody>
      </p:sp>
      <p:sp>
        <p:nvSpPr>
          <p:cNvPr id="5" name="Slide Number Placeholder 4">
            <a:extLst>
              <a:ext uri="{FF2B5EF4-FFF2-40B4-BE49-F238E27FC236}">
                <a16:creationId xmlns:a16="http://schemas.microsoft.com/office/drawing/2014/main" id="{43579649-78F6-030E-D39B-0943D1B6C246}"/>
              </a:ext>
            </a:extLst>
          </p:cNvPr>
          <p:cNvSpPr>
            <a:spLocks noGrp="1"/>
          </p:cNvSpPr>
          <p:nvPr>
            <p:ph type="sldNum" sz="quarter" idx="12"/>
          </p:nvPr>
        </p:nvSpPr>
        <p:spPr/>
        <p:txBody>
          <a:bodyPr/>
          <a:lstStyle/>
          <a:p>
            <a:fld id="{D2E57653-3E58-4892-A7ED-712530ACC680}" type="slidenum">
              <a:rPr kumimoji="0" lang="en-US" smtClean="0"/>
              <a:pPr/>
              <a:t>18</a:t>
            </a:fld>
            <a:endParaRPr kumimoji="0" lang="en-US" dirty="0"/>
          </a:p>
        </p:txBody>
      </p:sp>
    </p:spTree>
    <p:extLst>
      <p:ext uri="{BB962C8B-B14F-4D97-AF65-F5344CB8AC3E}">
        <p14:creationId xmlns:p14="http://schemas.microsoft.com/office/powerpoint/2010/main" val="132121260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09D69CC1-2AD3-8887-16F6-E0519632CAD7}"/>
              </a:ext>
            </a:extLst>
          </p:cNvPr>
          <p:cNvSpPr>
            <a:spLocks noGrp="1"/>
          </p:cNvSpPr>
          <p:nvPr>
            <p:ph type="title"/>
          </p:nvPr>
        </p:nvSpPr>
        <p:spPr/>
        <p:txBody>
          <a:bodyPr>
            <a:normAutofit fontScale="90000"/>
          </a:bodyPr>
          <a:lstStyle/>
          <a:p>
            <a:r>
              <a:rPr lang="hr-HR" b="1" dirty="0">
                <a:effectLst/>
                <a:ea typeface="Times New Roman" panose="02020603050405020304" pitchFamily="18" charset="0"/>
              </a:rPr>
              <a:t/>
            </a:r>
            <a:br>
              <a:rPr lang="hr-HR" b="1" dirty="0">
                <a:effectLst/>
                <a:ea typeface="Times New Roman" panose="02020603050405020304" pitchFamily="18" charset="0"/>
              </a:rPr>
            </a:br>
            <a:r>
              <a:rPr lang="hr-HR" sz="3600" b="1" dirty="0">
                <a:effectLst/>
                <a:ea typeface="Times New Roman" panose="02020603050405020304" pitchFamily="18" charset="0"/>
              </a:rPr>
              <a:t>PROCEDURA NAPLATE PRIHODA</a:t>
            </a:r>
            <a:r>
              <a:rPr lang="hr-HR" b="1" dirty="0"/>
              <a:t/>
            </a:r>
            <a:br>
              <a:rPr lang="hr-HR" b="1" dirty="0"/>
            </a:br>
            <a:endParaRPr lang="hr-HR" dirty="0"/>
          </a:p>
        </p:txBody>
      </p:sp>
      <p:sp>
        <p:nvSpPr>
          <p:cNvPr id="4" name="Rezervirano mjesto sadržaja 3">
            <a:extLst>
              <a:ext uri="{FF2B5EF4-FFF2-40B4-BE49-F238E27FC236}">
                <a16:creationId xmlns:a16="http://schemas.microsoft.com/office/drawing/2014/main" id="{70D63930-8596-9C9C-04C8-FEEC57979C59}"/>
              </a:ext>
            </a:extLst>
          </p:cNvPr>
          <p:cNvSpPr>
            <a:spLocks noGrp="1"/>
          </p:cNvSpPr>
          <p:nvPr>
            <p:ph sz="half" idx="1"/>
          </p:nvPr>
        </p:nvSpPr>
        <p:spPr/>
        <p:txBody>
          <a:bodyPr>
            <a:noAutofit/>
          </a:bodyPr>
          <a:lstStyle/>
          <a:p>
            <a:r>
              <a:rPr lang="hr-HR" sz="2400" dirty="0">
                <a:effectLst/>
                <a:ea typeface="Times New Roman" panose="02020603050405020304" pitchFamily="18" charset="0"/>
              </a:rPr>
              <a:t>mjere naplate koje se poduzimaju za naplatu potraživanja – telefonski pozivi, slanje IOS-a, slanje opomene, </a:t>
            </a:r>
            <a:r>
              <a:rPr lang="hr-HR" sz="2400" b="1" dirty="0">
                <a:effectLst/>
                <a:ea typeface="Times New Roman" panose="02020603050405020304" pitchFamily="18" charset="0"/>
              </a:rPr>
              <a:t>naplata sudskim putem</a:t>
            </a:r>
          </a:p>
          <a:p>
            <a:r>
              <a:rPr lang="hr-HR" sz="2400" dirty="0">
                <a:effectLst/>
                <a:ea typeface="Times New Roman" panose="02020603050405020304" pitchFamily="18" charset="0"/>
              </a:rPr>
              <a:t>vremensko razdoblje nakon kojeg se pokreće pojedina mjera naplate</a:t>
            </a:r>
          </a:p>
          <a:p>
            <a:r>
              <a:rPr lang="hr-HR" sz="2400" dirty="0">
                <a:effectLst/>
                <a:ea typeface="Times New Roman" panose="02020603050405020304" pitchFamily="18" charset="0"/>
              </a:rPr>
              <a:t>osobe koje obavljaju navedene poslove </a:t>
            </a:r>
            <a:endParaRPr lang="hr-HR" sz="2400" dirty="0"/>
          </a:p>
        </p:txBody>
      </p:sp>
      <p:pic>
        <p:nvPicPr>
          <p:cNvPr id="1028" name="Picture 4">
            <a:extLst>
              <a:ext uri="{FF2B5EF4-FFF2-40B4-BE49-F238E27FC236}">
                <a16:creationId xmlns:a16="http://schemas.microsoft.com/office/drawing/2014/main" id="{B44E2EB2-BF18-650F-428A-0FD6152FF821}"/>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5238750" y="3317875"/>
            <a:ext cx="2857500" cy="1428750"/>
          </a:xfrm>
          <a:prstGeom prst="rect">
            <a:avLst/>
          </a:prstGeom>
          <a:noFill/>
          <a:extLst>
            <a:ext uri="{909E8E84-426E-40DD-AFC4-6F175D3DCCD1}">
              <a14:hiddenFill xmlns:a14="http://schemas.microsoft.com/office/drawing/2010/main">
                <a:solidFill>
                  <a:srgbClr val="FFFFFF"/>
                </a:solidFill>
              </a14:hiddenFill>
            </a:ext>
          </a:extLst>
        </p:spPr>
      </p:pic>
      <p:sp>
        <p:nvSpPr>
          <p:cNvPr id="8" name="Rezervirano mjesto broja slajda 7">
            <a:extLst>
              <a:ext uri="{FF2B5EF4-FFF2-40B4-BE49-F238E27FC236}">
                <a16:creationId xmlns:a16="http://schemas.microsoft.com/office/drawing/2014/main" id="{90CA0640-ED4C-D2B4-8F6D-808AA22183DB}"/>
              </a:ext>
            </a:extLst>
          </p:cNvPr>
          <p:cNvSpPr>
            <a:spLocks noGrp="1"/>
          </p:cNvSpPr>
          <p:nvPr>
            <p:ph type="sldNum" sz="quarter" idx="12"/>
          </p:nvPr>
        </p:nvSpPr>
        <p:spPr/>
        <p:txBody>
          <a:bodyPr/>
          <a:lstStyle/>
          <a:p>
            <a:fld id="{D2E57653-3E58-4892-A7ED-712530ACC680}" type="slidenum">
              <a:rPr kumimoji="0" lang="en-US" smtClean="0"/>
              <a:pPr/>
              <a:t>19</a:t>
            </a:fld>
            <a:endParaRPr kumimoji="0" lang="en-US" dirty="0"/>
          </a:p>
        </p:txBody>
      </p:sp>
      <p:pic>
        <p:nvPicPr>
          <p:cNvPr id="1032" name="Picture 8" descr="An animation of a courtroom judges arm holding a gavel emerges from a laptop computer screen and pounds down.">
            <a:extLst>
              <a:ext uri="{FF2B5EF4-FFF2-40B4-BE49-F238E27FC236}">
                <a16:creationId xmlns:a16="http://schemas.microsoft.com/office/drawing/2014/main" id="{3F4C31B8-0DC1-B93D-3C41-A625DFAD6F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196752"/>
            <a:ext cx="4012712" cy="401271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Rounded Corners 8">
            <a:extLst>
              <a:ext uri="{FF2B5EF4-FFF2-40B4-BE49-F238E27FC236}">
                <a16:creationId xmlns:a16="http://schemas.microsoft.com/office/drawing/2014/main" id="{39A93731-60FB-887D-C44F-38FBDE1FAAD2}"/>
              </a:ext>
            </a:extLst>
          </p:cNvPr>
          <p:cNvSpPr/>
          <p:nvPr/>
        </p:nvSpPr>
        <p:spPr>
          <a:xfrm>
            <a:off x="5238750" y="5085184"/>
            <a:ext cx="3345962" cy="78763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hr-HR" b="1" dirty="0">
              <a:solidFill>
                <a:srgbClr val="002060"/>
              </a:solidFill>
            </a:endParaRPr>
          </a:p>
          <a:p>
            <a:pPr algn="ctr"/>
            <a:r>
              <a:rPr lang="hr-HR" b="1" dirty="0">
                <a:solidFill>
                  <a:srgbClr val="002060"/>
                </a:solidFill>
              </a:rPr>
              <a:t>DOSLJEDNO PROVODITI SVE FAZE NAPLATE</a:t>
            </a:r>
          </a:p>
          <a:p>
            <a:pPr algn="ctr"/>
            <a:endParaRPr lang="hr-HR" dirty="0"/>
          </a:p>
        </p:txBody>
      </p:sp>
    </p:spTree>
    <p:extLst>
      <p:ext uri="{BB962C8B-B14F-4D97-AF65-F5344CB8AC3E}">
        <p14:creationId xmlns:p14="http://schemas.microsoft.com/office/powerpoint/2010/main" val="137329874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0FA5D-FAFA-FB41-05C8-45C98980C5FD}"/>
              </a:ext>
            </a:extLst>
          </p:cNvPr>
          <p:cNvSpPr>
            <a:spLocks noGrp="1"/>
          </p:cNvSpPr>
          <p:nvPr>
            <p:ph type="title"/>
          </p:nvPr>
        </p:nvSpPr>
        <p:spPr/>
        <p:txBody>
          <a:bodyPr>
            <a:normAutofit/>
          </a:bodyPr>
          <a:lstStyle/>
          <a:p>
            <a:pPr algn="ctr"/>
            <a:r>
              <a:rPr lang="hr-HR" sz="2800" b="1" dirty="0"/>
              <a:t>ZAKONSKI OKVIR</a:t>
            </a:r>
          </a:p>
        </p:txBody>
      </p:sp>
      <p:sp>
        <p:nvSpPr>
          <p:cNvPr id="3" name="Text Placeholder 2">
            <a:extLst>
              <a:ext uri="{FF2B5EF4-FFF2-40B4-BE49-F238E27FC236}">
                <a16:creationId xmlns:a16="http://schemas.microsoft.com/office/drawing/2014/main" id="{DB57B79A-E92A-2A5F-6478-ABC166767FAD}"/>
              </a:ext>
            </a:extLst>
          </p:cNvPr>
          <p:cNvSpPr>
            <a:spLocks noGrp="1"/>
          </p:cNvSpPr>
          <p:nvPr>
            <p:ph type="body" idx="1"/>
          </p:nvPr>
        </p:nvSpPr>
        <p:spPr/>
        <p:txBody>
          <a:bodyPr>
            <a:normAutofit/>
          </a:bodyPr>
          <a:lstStyle/>
          <a:p>
            <a:r>
              <a:rPr lang="hr-HR" sz="2400" b="1" dirty="0"/>
              <a:t>MINISTARSTVO FINANCIJA</a:t>
            </a:r>
          </a:p>
        </p:txBody>
      </p:sp>
      <p:sp>
        <p:nvSpPr>
          <p:cNvPr id="4" name="Content Placeholder 3">
            <a:extLst>
              <a:ext uri="{FF2B5EF4-FFF2-40B4-BE49-F238E27FC236}">
                <a16:creationId xmlns:a16="http://schemas.microsoft.com/office/drawing/2014/main" id="{B50E379C-A94D-732A-43B4-D0140A58B665}"/>
              </a:ext>
            </a:extLst>
          </p:cNvPr>
          <p:cNvSpPr>
            <a:spLocks noGrp="1"/>
          </p:cNvSpPr>
          <p:nvPr>
            <p:ph sz="half" idx="2"/>
          </p:nvPr>
        </p:nvSpPr>
        <p:spPr/>
        <p:txBody>
          <a:bodyPr>
            <a:normAutofit fontScale="92500"/>
          </a:bodyPr>
          <a:lstStyle/>
          <a:p>
            <a:r>
              <a:rPr lang="hr-HR" b="1" dirty="0"/>
              <a:t>Zakon o proračunu</a:t>
            </a:r>
          </a:p>
          <a:p>
            <a:r>
              <a:rPr lang="hr-HR" sz="2200" dirty="0"/>
              <a:t>Pravilnik o proračunskom računovodstvu i računskom planu</a:t>
            </a:r>
          </a:p>
          <a:p>
            <a:r>
              <a:rPr lang="hr-HR" sz="2200" dirty="0"/>
              <a:t>Pravilnik o financijskom izvještavanju</a:t>
            </a:r>
          </a:p>
          <a:p>
            <a:r>
              <a:rPr lang="hr-HR" sz="2200" kern="0" dirty="0">
                <a:effectLst/>
                <a:ea typeface="Times New Roman" panose="02020603050405020304" pitchFamily="18" charset="0"/>
              </a:rPr>
              <a:t>Pravilnik o polugodišnjem i godišnjem izvještaju o izvršenju proračuna i financijskog plana </a:t>
            </a:r>
            <a:endParaRPr lang="hr-HR" sz="2200" dirty="0"/>
          </a:p>
          <a:p>
            <a:r>
              <a:rPr lang="hr-HR" sz="2200" dirty="0"/>
              <a:t>Pravilnik o proračunskim klasifikacijama</a:t>
            </a:r>
          </a:p>
        </p:txBody>
      </p:sp>
      <p:sp>
        <p:nvSpPr>
          <p:cNvPr id="5" name="Text Placeholder 4">
            <a:extLst>
              <a:ext uri="{FF2B5EF4-FFF2-40B4-BE49-F238E27FC236}">
                <a16:creationId xmlns:a16="http://schemas.microsoft.com/office/drawing/2014/main" id="{46FAE9C4-846B-DD43-7DF2-12610AD8B99B}"/>
              </a:ext>
            </a:extLst>
          </p:cNvPr>
          <p:cNvSpPr>
            <a:spLocks noGrp="1"/>
          </p:cNvSpPr>
          <p:nvPr>
            <p:ph type="body" sz="quarter" idx="3"/>
          </p:nvPr>
        </p:nvSpPr>
        <p:spPr/>
        <p:txBody>
          <a:bodyPr>
            <a:normAutofit/>
          </a:bodyPr>
          <a:lstStyle/>
          <a:p>
            <a:r>
              <a:rPr lang="hr-HR" sz="2400" b="1" dirty="0"/>
              <a:t>INTERNI AKTI</a:t>
            </a:r>
          </a:p>
        </p:txBody>
      </p:sp>
      <p:sp>
        <p:nvSpPr>
          <p:cNvPr id="6" name="Content Placeholder 5">
            <a:extLst>
              <a:ext uri="{FF2B5EF4-FFF2-40B4-BE49-F238E27FC236}">
                <a16:creationId xmlns:a16="http://schemas.microsoft.com/office/drawing/2014/main" id="{EEF561F7-3034-2938-4BFE-215CE6280770}"/>
              </a:ext>
            </a:extLst>
          </p:cNvPr>
          <p:cNvSpPr>
            <a:spLocks noGrp="1"/>
          </p:cNvSpPr>
          <p:nvPr>
            <p:ph sz="quarter" idx="4"/>
          </p:nvPr>
        </p:nvSpPr>
        <p:spPr/>
        <p:txBody>
          <a:bodyPr>
            <a:normAutofit/>
          </a:bodyPr>
          <a:lstStyle/>
          <a:p>
            <a:r>
              <a:rPr lang="hr-HR" b="1" dirty="0"/>
              <a:t>Statut</a:t>
            </a:r>
          </a:p>
          <a:p>
            <a:r>
              <a:rPr lang="hr-HR" dirty="0"/>
              <a:t>Procedure</a:t>
            </a:r>
          </a:p>
          <a:p>
            <a:r>
              <a:rPr lang="hr-HR" dirty="0"/>
              <a:t>Drugi interni akti</a:t>
            </a:r>
          </a:p>
          <a:p>
            <a:endParaRPr lang="hr-HR" dirty="0"/>
          </a:p>
        </p:txBody>
      </p:sp>
      <p:sp>
        <p:nvSpPr>
          <p:cNvPr id="7" name="Slide Number Placeholder 6">
            <a:extLst>
              <a:ext uri="{FF2B5EF4-FFF2-40B4-BE49-F238E27FC236}">
                <a16:creationId xmlns:a16="http://schemas.microsoft.com/office/drawing/2014/main" id="{F2639DCC-F685-0170-1C96-C1A70C2123A6}"/>
              </a:ext>
            </a:extLst>
          </p:cNvPr>
          <p:cNvSpPr>
            <a:spLocks noGrp="1"/>
          </p:cNvSpPr>
          <p:nvPr>
            <p:ph type="sldNum" sz="quarter" idx="12"/>
          </p:nvPr>
        </p:nvSpPr>
        <p:spPr/>
        <p:txBody>
          <a:bodyPr/>
          <a:lstStyle/>
          <a:p>
            <a:fld id="{D2E57653-3E58-4892-A7ED-712530ACC680}" type="slidenum">
              <a:rPr kumimoji="0" lang="en-US" smtClean="0"/>
              <a:pPr/>
              <a:t>2</a:t>
            </a:fld>
            <a:endParaRPr kumimoji="0" lang="en-US" dirty="0"/>
          </a:p>
        </p:txBody>
      </p:sp>
      <p:sp>
        <p:nvSpPr>
          <p:cNvPr id="8" name="Rectangle: Rounded Corners 7">
            <a:extLst>
              <a:ext uri="{FF2B5EF4-FFF2-40B4-BE49-F238E27FC236}">
                <a16:creationId xmlns:a16="http://schemas.microsoft.com/office/drawing/2014/main" id="{2EFBC44B-6B7F-CA9D-AC70-2FB3E9C40E33}"/>
              </a:ext>
            </a:extLst>
          </p:cNvPr>
          <p:cNvSpPr/>
          <p:nvPr/>
        </p:nvSpPr>
        <p:spPr>
          <a:xfrm>
            <a:off x="683568" y="5963022"/>
            <a:ext cx="3024336" cy="723156"/>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r-HR" dirty="0"/>
              <a:t>NE PRIMJENJUJE SE ZAKON O RAČUNOVODSTVU</a:t>
            </a:r>
          </a:p>
        </p:txBody>
      </p:sp>
    </p:spTree>
    <p:extLst>
      <p:ext uri="{BB962C8B-B14F-4D97-AF65-F5344CB8AC3E}">
        <p14:creationId xmlns:p14="http://schemas.microsoft.com/office/powerpoint/2010/main" val="346041610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93606-88E7-A7B0-C3D4-1300B15AC912}"/>
              </a:ext>
            </a:extLst>
          </p:cNvPr>
          <p:cNvSpPr>
            <a:spLocks noGrp="1"/>
          </p:cNvSpPr>
          <p:nvPr>
            <p:ph type="title"/>
          </p:nvPr>
        </p:nvSpPr>
        <p:spPr/>
        <p:txBody>
          <a:bodyPr>
            <a:noAutofit/>
          </a:bodyPr>
          <a:lstStyle/>
          <a:p>
            <a:r>
              <a:rPr lang="hr-HR" sz="3200" b="1" dirty="0">
                <a:effectLst/>
                <a:latin typeface="+mn-lt"/>
                <a:ea typeface="Times New Roman" panose="02020603050405020304" pitchFamily="18" charset="0"/>
              </a:rPr>
              <a:t>PROCEDURA IZDAVANJA I OBRAČUNAVANJA PUTNIH NALOGA</a:t>
            </a:r>
            <a:endParaRPr lang="hr-HR" sz="3200" b="1" dirty="0">
              <a:latin typeface="+mn-lt"/>
            </a:endParaRPr>
          </a:p>
        </p:txBody>
      </p:sp>
      <p:sp>
        <p:nvSpPr>
          <p:cNvPr id="3" name="Content Placeholder 2">
            <a:extLst>
              <a:ext uri="{FF2B5EF4-FFF2-40B4-BE49-F238E27FC236}">
                <a16:creationId xmlns:a16="http://schemas.microsoft.com/office/drawing/2014/main" id="{AE1B6B7F-31BB-9D41-E506-FBC3C5E9FCF0}"/>
              </a:ext>
            </a:extLst>
          </p:cNvPr>
          <p:cNvSpPr>
            <a:spLocks noGrp="1"/>
          </p:cNvSpPr>
          <p:nvPr>
            <p:ph sz="half" idx="1"/>
          </p:nvPr>
        </p:nvSpPr>
        <p:spPr/>
        <p:txBody>
          <a:bodyPr>
            <a:normAutofit/>
          </a:bodyPr>
          <a:lstStyle/>
          <a:p>
            <a:r>
              <a:rPr lang="hr-HR" sz="2400" dirty="0">
                <a:effectLst/>
                <a:ea typeface="Calibri" panose="020F0502020204030204" pitchFamily="34" charset="0"/>
              </a:rPr>
              <a:t>dokument temeljem kojega se radnika upućuje na službeno putovanje</a:t>
            </a:r>
          </a:p>
          <a:p>
            <a:r>
              <a:rPr lang="hr-HR" sz="2400" dirty="0">
                <a:effectLst/>
                <a:ea typeface="Calibri" panose="020F0502020204030204" pitchFamily="34" charset="0"/>
              </a:rPr>
              <a:t>prijedlog za upućivanje na službeno putovanje</a:t>
            </a:r>
            <a:endParaRPr lang="hr-HR" sz="2400" dirty="0">
              <a:ea typeface="Calibri" panose="020F0502020204030204" pitchFamily="34" charset="0"/>
            </a:endParaRPr>
          </a:p>
          <a:p>
            <a:r>
              <a:rPr lang="hr-HR" sz="2400" b="1" dirty="0">
                <a:effectLst/>
                <a:ea typeface="Calibri" panose="020F0502020204030204" pitchFamily="34" charset="0"/>
              </a:rPr>
              <a:t>procjena ukupnih troškova službenog putovanja </a:t>
            </a:r>
            <a:r>
              <a:rPr lang="hr-HR" sz="2400" dirty="0">
                <a:effectLst/>
                <a:ea typeface="Calibri" panose="020F0502020204030204" pitchFamily="34" charset="0"/>
              </a:rPr>
              <a:t>- postoje li osigurana sredstva za odobrenje službenog putovanja</a:t>
            </a:r>
          </a:p>
          <a:p>
            <a:endParaRPr lang="hr-HR" sz="2400" dirty="0"/>
          </a:p>
        </p:txBody>
      </p:sp>
      <p:sp>
        <p:nvSpPr>
          <p:cNvPr id="4" name="Content Placeholder 3">
            <a:extLst>
              <a:ext uri="{FF2B5EF4-FFF2-40B4-BE49-F238E27FC236}">
                <a16:creationId xmlns:a16="http://schemas.microsoft.com/office/drawing/2014/main" id="{4C7E3F89-5ED4-B9A1-BFE6-3E228D6870E0}"/>
              </a:ext>
            </a:extLst>
          </p:cNvPr>
          <p:cNvSpPr>
            <a:spLocks noGrp="1"/>
          </p:cNvSpPr>
          <p:nvPr>
            <p:ph sz="half" idx="2"/>
          </p:nvPr>
        </p:nvSpPr>
        <p:spPr/>
        <p:txBody>
          <a:bodyPr>
            <a:noAutofit/>
          </a:bodyPr>
          <a:lstStyle/>
          <a:p>
            <a:r>
              <a:rPr lang="hr-HR" sz="2400" b="1" dirty="0"/>
              <a:t>Isplata akontacije</a:t>
            </a:r>
            <a:r>
              <a:rPr lang="hr-HR" sz="2400" dirty="0"/>
              <a:t> – odrediti koliko ranije se može isplatiti</a:t>
            </a:r>
          </a:p>
          <a:p>
            <a:r>
              <a:rPr lang="hr-HR" sz="2400" dirty="0"/>
              <a:t>PODLOGA ZA ISPLATU AKONTACIJE -PRILOŽITI JU ISPLATNICI</a:t>
            </a:r>
          </a:p>
          <a:p>
            <a:r>
              <a:rPr lang="hr-HR" sz="2400" dirty="0"/>
              <a:t>UGOVOR TREBA BITI UNESEN U EVIDENCIJU UGOVORA KOJA JE DOSTUPNA RAČUNOVOĐI</a:t>
            </a:r>
          </a:p>
        </p:txBody>
      </p:sp>
      <p:sp>
        <p:nvSpPr>
          <p:cNvPr id="6" name="Slide Number Placeholder 5">
            <a:extLst>
              <a:ext uri="{FF2B5EF4-FFF2-40B4-BE49-F238E27FC236}">
                <a16:creationId xmlns:a16="http://schemas.microsoft.com/office/drawing/2014/main" id="{2142CC3D-EAA2-6C52-A692-52A60D8760F7}"/>
              </a:ext>
            </a:extLst>
          </p:cNvPr>
          <p:cNvSpPr>
            <a:spLocks noGrp="1"/>
          </p:cNvSpPr>
          <p:nvPr>
            <p:ph type="sldNum" sz="quarter" idx="12"/>
          </p:nvPr>
        </p:nvSpPr>
        <p:spPr/>
        <p:txBody>
          <a:bodyPr/>
          <a:lstStyle/>
          <a:p>
            <a:fld id="{D2E57653-3E58-4892-A7ED-712530ACC680}" type="slidenum">
              <a:rPr kumimoji="0" lang="en-US" smtClean="0"/>
              <a:pPr/>
              <a:t>20</a:t>
            </a:fld>
            <a:endParaRPr kumimoji="0" lang="en-US" dirty="0"/>
          </a:p>
        </p:txBody>
      </p:sp>
    </p:spTree>
    <p:extLst>
      <p:ext uri="{BB962C8B-B14F-4D97-AF65-F5344CB8AC3E}">
        <p14:creationId xmlns:p14="http://schemas.microsoft.com/office/powerpoint/2010/main" val="16385574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a:extLst>
              <a:ext uri="{FF2B5EF4-FFF2-40B4-BE49-F238E27FC236}">
                <a16:creationId xmlns:a16="http://schemas.microsoft.com/office/drawing/2014/main" id="{5BD3C848-1117-6AE9-E590-ABF7071BADD8}"/>
              </a:ext>
            </a:extLst>
          </p:cNvPr>
          <p:cNvGraphicFramePr>
            <a:graphicFrameLocks noGrp="1"/>
          </p:cNvGraphicFramePr>
          <p:nvPr>
            <p:ph idx="1"/>
          </p:nvPr>
        </p:nvGraphicFramePr>
        <p:xfrm>
          <a:off x="395536" y="0"/>
          <a:ext cx="7416824" cy="6839700"/>
        </p:xfrm>
        <a:graphic>
          <a:graphicData uri="http://schemas.openxmlformats.org/drawingml/2006/table">
            <a:tbl>
              <a:tblPr firstRow="1" firstCol="1" bandRow="1"/>
              <a:tblGrid>
                <a:gridCol w="4256216">
                  <a:extLst>
                    <a:ext uri="{9D8B030D-6E8A-4147-A177-3AD203B41FA5}">
                      <a16:colId xmlns:a16="http://schemas.microsoft.com/office/drawing/2014/main" val="2570252789"/>
                    </a:ext>
                  </a:extLst>
                </a:gridCol>
                <a:gridCol w="3160608">
                  <a:extLst>
                    <a:ext uri="{9D8B030D-6E8A-4147-A177-3AD203B41FA5}">
                      <a16:colId xmlns:a16="http://schemas.microsoft.com/office/drawing/2014/main" val="407001310"/>
                    </a:ext>
                  </a:extLst>
                </a:gridCol>
              </a:tblGrid>
              <a:tr h="260581">
                <a:tc gridSpan="2">
                  <a:txBody>
                    <a:bodyPr/>
                    <a:lstStyle/>
                    <a:p>
                      <a:pPr algn="ctr">
                        <a:lnSpc>
                          <a:spcPct val="107000"/>
                        </a:lnSpc>
                        <a:spcAft>
                          <a:spcPts val="800"/>
                        </a:spcAft>
                      </a:pPr>
                      <a:r>
                        <a:rPr lang="hr-HR"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PRIJEDLOG ZA UPUĆIVANJE NA SLUŽBENO PUTOVANJE</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441234426"/>
                  </a:ext>
                </a:extLst>
              </a:tr>
              <a:tr h="260419">
                <a:tc gridSpan="2">
                  <a:txBody>
                    <a:bodyPr/>
                    <a:lstStyle/>
                    <a:p>
                      <a:pPr algn="ctr">
                        <a:lnSpc>
                          <a:spcPct val="107000"/>
                        </a:lnSpc>
                        <a:spcAft>
                          <a:spcPts val="800"/>
                        </a:spcAft>
                      </a:pPr>
                      <a:r>
                        <a:rPr lang="hr-HR"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PODACI O RADNIKU </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hr-HR"/>
                    </a:p>
                  </a:txBody>
                  <a:tcPr>
                    <a:lnL w="1270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1601747566"/>
                  </a:ext>
                </a:extLst>
              </a:tr>
              <a:tr h="260419">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Ime i prezime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120370870"/>
                  </a:ext>
                </a:extLst>
              </a:tr>
              <a:tr h="260419">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Radno mjesto radnika</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93779234"/>
                  </a:ext>
                </a:extLst>
              </a:tr>
              <a:tr h="260419">
                <a:tc gridSpan="2">
                  <a:txBody>
                    <a:bodyPr/>
                    <a:lstStyle/>
                    <a:p>
                      <a:pPr algn="ctr">
                        <a:lnSpc>
                          <a:spcPct val="107000"/>
                        </a:lnSpc>
                        <a:spcAft>
                          <a:spcPts val="800"/>
                        </a:spcAft>
                      </a:pPr>
                      <a:r>
                        <a:rPr lang="hr-HR"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OSNOVNI PODACI O SLUŽBENOM PUTOVANJU</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936476799"/>
                  </a:ext>
                </a:extLst>
              </a:tr>
              <a:tr h="260419">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Odredište putovanja -  mjesto, država</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07794947"/>
                  </a:ext>
                </a:extLst>
              </a:tr>
              <a:tr h="260419">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Datum polaska i povratka </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124486867"/>
                  </a:ext>
                </a:extLst>
              </a:tr>
              <a:tr h="260419">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Predviđeno trajanje putovanja</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44373717"/>
                  </a:ext>
                </a:extLst>
              </a:tr>
              <a:tr h="260419">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Svrha službenog putovanja</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76489414"/>
                  </a:ext>
                </a:extLst>
              </a:tr>
              <a:tr h="260419">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Prijevozno sredstvo</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5935493"/>
                  </a:ext>
                </a:extLst>
              </a:tr>
              <a:tr h="260419">
                <a:tc gridSpan="2">
                  <a:txBody>
                    <a:bodyPr/>
                    <a:lstStyle/>
                    <a:p>
                      <a:pPr algn="ctr">
                        <a:lnSpc>
                          <a:spcPct val="107000"/>
                        </a:lnSpc>
                        <a:spcAft>
                          <a:spcPts val="800"/>
                        </a:spcAft>
                      </a:pPr>
                      <a:r>
                        <a:rPr lang="hr-HR"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PROCJENA TROŠKOVA SLUŽBENOG PUTOVANJA</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2776179986"/>
                  </a:ext>
                </a:extLst>
              </a:tr>
              <a:tr h="260419">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Dnevnice</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68027354"/>
                  </a:ext>
                </a:extLst>
              </a:tr>
              <a:tr h="260419">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Troškovi smještaja</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757371041"/>
                  </a:ext>
                </a:extLst>
              </a:tr>
              <a:tr h="260419">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Prijevozni troškovi</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4743254"/>
                  </a:ext>
                </a:extLst>
              </a:tr>
              <a:tr h="260419">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Kotizacija i sl.</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5403825"/>
                  </a:ext>
                </a:extLst>
              </a:tr>
              <a:tr h="294741">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Ostali troškovi (viza, cijepljenje, oprema i sl.)</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10550502"/>
                  </a:ext>
                </a:extLst>
              </a:tr>
              <a:tr h="260419">
                <a:tc>
                  <a:txBody>
                    <a:bodyPr/>
                    <a:lstStyle/>
                    <a:p>
                      <a:pPr>
                        <a:lnSpc>
                          <a:spcPct val="107000"/>
                        </a:lnSpc>
                        <a:spcAft>
                          <a:spcPts val="800"/>
                        </a:spcAft>
                      </a:pPr>
                      <a:r>
                        <a:rPr lang="hr-HR"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UKUPNO:</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98623068"/>
                  </a:ext>
                </a:extLst>
              </a:tr>
              <a:tr h="294741">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Napomena – npr. osigurana prehrana ili smještaj</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91712238"/>
                  </a:ext>
                </a:extLst>
              </a:tr>
              <a:tr h="260419">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Iznos tražene akontacije - predujma</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09806312"/>
                  </a:ext>
                </a:extLst>
              </a:tr>
              <a:tr h="260419">
                <a:tc gridSpan="2">
                  <a:txBody>
                    <a:bodyPr/>
                    <a:lstStyle/>
                    <a:p>
                      <a:pPr algn="ctr">
                        <a:lnSpc>
                          <a:spcPct val="107000"/>
                        </a:lnSpc>
                        <a:spcAft>
                          <a:spcPts val="800"/>
                        </a:spcAft>
                      </a:pPr>
                      <a:r>
                        <a:rPr lang="hr-HR"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OSIGURANA SREDSTVA ZA SLUŽBENO PUTOVANJE</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925956301"/>
                  </a:ext>
                </a:extLst>
              </a:tr>
              <a:tr h="260419">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Izvor financiranja – projekt, donacije i sl.</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16149211"/>
                  </a:ext>
                </a:extLst>
              </a:tr>
              <a:tr h="260419">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Osigurana sredstva u financijskom planu</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79342866"/>
                  </a:ext>
                </a:extLst>
              </a:tr>
              <a:tr h="260419">
                <a:tc gridSpan="2">
                  <a:txBody>
                    <a:bodyPr/>
                    <a:lstStyle/>
                    <a:p>
                      <a:pPr algn="ctr">
                        <a:lnSpc>
                          <a:spcPct val="107000"/>
                        </a:lnSpc>
                        <a:spcAft>
                          <a:spcPts val="800"/>
                        </a:spcAft>
                      </a:pPr>
                      <a:r>
                        <a:rPr lang="hr-HR"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ODOBRENJE SLUŽBENOG PUTOVANJA</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hr-HR"/>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898890374"/>
                  </a:ext>
                </a:extLst>
              </a:tr>
              <a:tr h="260419">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Putni nalog broj</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15798081"/>
                  </a:ext>
                </a:extLst>
              </a:tr>
              <a:tr h="260419">
                <a:tc>
                  <a:txBody>
                    <a:bodyPr/>
                    <a:lstStyle/>
                    <a:p>
                      <a:pPr>
                        <a:lnSpc>
                          <a:spcPct val="107000"/>
                        </a:lnSpc>
                        <a:spcAft>
                          <a:spcPts val="800"/>
                        </a:spcAft>
                      </a:pPr>
                      <a:r>
                        <a:rPr lang="hr-HR" sz="1600">
                          <a:effectLst/>
                          <a:latin typeface="Times New Roman" panose="02020603050405020304" pitchFamily="18" charset="0"/>
                          <a:ea typeface="Calibri" panose="020F0502020204030204" pitchFamily="34" charset="0"/>
                          <a:cs typeface="Times New Roman" panose="02020603050405020304" pitchFamily="18" charset="0"/>
                        </a:rPr>
                        <a:t>Odobreni iznos akontacije</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800"/>
                        </a:spcAft>
                      </a:pPr>
                      <a:r>
                        <a:rPr lang="hr-HR" sz="16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hr-H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60994790"/>
                  </a:ext>
                </a:extLst>
              </a:tr>
              <a:tr h="260419">
                <a:tc>
                  <a:txBody>
                    <a:bodyPr/>
                    <a:lstStyle/>
                    <a:p>
                      <a:pPr algn="ctr">
                        <a:lnSpc>
                          <a:spcPct val="107000"/>
                        </a:lnSpc>
                        <a:spcAft>
                          <a:spcPts val="800"/>
                        </a:spcAft>
                      </a:pPr>
                      <a:r>
                        <a:rPr lang="hr-HR" sz="1600" b="1">
                          <a:effectLst/>
                          <a:latin typeface="Times New Roman" panose="02020603050405020304" pitchFamily="18" charset="0"/>
                          <a:ea typeface="Calibri" panose="020F0502020204030204" pitchFamily="34" charset="0"/>
                          <a:cs typeface="Times New Roman" panose="02020603050405020304" pitchFamily="18" charset="0"/>
                        </a:rPr>
                        <a:t>Prijedlog sastavio:</a:t>
                      </a:r>
                      <a:endParaRPr lang="hr-HR" sz="1600">
                        <a:effectLst/>
                        <a:latin typeface="Calibri" panose="020F0502020204030204" pitchFamily="34" charset="0"/>
                        <a:ea typeface="Calibri" panose="020F0502020204030204" pitchFamily="34" charset="0"/>
                        <a:cs typeface="Times New Roman" panose="02020603050405020304" pitchFamily="18" charset="0"/>
                      </a:endParaRPr>
                    </a:p>
                  </a:txBody>
                  <a:tcPr marL="38884" marR="38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r>
                        <a:rPr lang="hr-HR" sz="1600" b="1" dirty="0">
                          <a:effectLst/>
                          <a:latin typeface="Times New Roman" panose="02020603050405020304" pitchFamily="18" charset="0"/>
                          <a:ea typeface="Calibri" panose="020F0502020204030204" pitchFamily="34" charset="0"/>
                          <a:cs typeface="Times New Roman" panose="02020603050405020304" pitchFamily="18" charset="0"/>
                        </a:rPr>
                        <a:t>Službeno putovanje odobrava:</a:t>
                      </a:r>
                      <a:endParaRPr lang="hr-HR" sz="1600" dirty="0"/>
                    </a:p>
                  </a:txBody>
                  <a:tcPr marL="38884" marR="388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74661229"/>
                  </a:ext>
                </a:extLst>
              </a:tr>
            </a:tbl>
          </a:graphicData>
        </a:graphic>
      </p:graphicFrame>
      <p:sp>
        <p:nvSpPr>
          <p:cNvPr id="6" name="Slide Number Placeholder 5">
            <a:extLst>
              <a:ext uri="{FF2B5EF4-FFF2-40B4-BE49-F238E27FC236}">
                <a16:creationId xmlns:a16="http://schemas.microsoft.com/office/drawing/2014/main" id="{AC6BBEB1-C592-4C7B-F8CF-CD9241E9C026}"/>
              </a:ext>
            </a:extLst>
          </p:cNvPr>
          <p:cNvSpPr>
            <a:spLocks noGrp="1"/>
          </p:cNvSpPr>
          <p:nvPr>
            <p:ph type="sldNum" sz="quarter" idx="12"/>
          </p:nvPr>
        </p:nvSpPr>
        <p:spPr/>
        <p:txBody>
          <a:bodyPr/>
          <a:lstStyle/>
          <a:p>
            <a:fld id="{D2E57653-3E58-4892-A7ED-712530ACC680}" type="slidenum">
              <a:rPr kumimoji="0" lang="en-US" smtClean="0"/>
              <a:pPr/>
              <a:t>21</a:t>
            </a:fld>
            <a:endParaRPr kumimoji="0" lang="en-US" dirty="0"/>
          </a:p>
        </p:txBody>
      </p:sp>
      <p:sp>
        <p:nvSpPr>
          <p:cNvPr id="11" name="Rectangle: Rounded Corners 10">
            <a:extLst>
              <a:ext uri="{FF2B5EF4-FFF2-40B4-BE49-F238E27FC236}">
                <a16:creationId xmlns:a16="http://schemas.microsoft.com/office/drawing/2014/main" id="{88C1A9C2-6B2A-5EE5-2081-CE08AD0E34EF}"/>
              </a:ext>
            </a:extLst>
          </p:cNvPr>
          <p:cNvSpPr/>
          <p:nvPr/>
        </p:nvSpPr>
        <p:spPr>
          <a:xfrm>
            <a:off x="1547664" y="2564904"/>
            <a:ext cx="5112568" cy="288032"/>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hr-HR"/>
          </a:p>
        </p:txBody>
      </p:sp>
      <p:sp>
        <p:nvSpPr>
          <p:cNvPr id="13" name="Rectangle: Rounded Corners 12">
            <a:extLst>
              <a:ext uri="{FF2B5EF4-FFF2-40B4-BE49-F238E27FC236}">
                <a16:creationId xmlns:a16="http://schemas.microsoft.com/office/drawing/2014/main" id="{89096ACC-AEF6-0C33-F2DE-E0D51EAA2D7D}"/>
              </a:ext>
            </a:extLst>
          </p:cNvPr>
          <p:cNvSpPr/>
          <p:nvPr/>
        </p:nvSpPr>
        <p:spPr>
          <a:xfrm>
            <a:off x="395536" y="4725144"/>
            <a:ext cx="3456384" cy="288032"/>
          </a:xfrm>
          <a:prstGeom prst="roundRect">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416002660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779D2-9293-1FB5-D983-9B98CF782D1C}"/>
              </a:ext>
            </a:extLst>
          </p:cNvPr>
          <p:cNvSpPr>
            <a:spLocks noGrp="1"/>
          </p:cNvSpPr>
          <p:nvPr>
            <p:ph type="title"/>
          </p:nvPr>
        </p:nvSpPr>
        <p:spPr/>
        <p:txBody>
          <a:bodyPr>
            <a:normAutofit/>
          </a:bodyPr>
          <a:lstStyle/>
          <a:p>
            <a:r>
              <a:rPr lang="hr-HR" sz="3200" b="1" dirty="0">
                <a:effectLst/>
                <a:latin typeface="+mn-lt"/>
                <a:ea typeface="Times New Roman" panose="02020603050405020304" pitchFamily="18" charset="0"/>
              </a:rPr>
              <a:t>PROCEDURA BLAGAJNIČKOG POSLOVANJA </a:t>
            </a:r>
            <a:endParaRPr lang="hr-HR" sz="3200" b="1" dirty="0">
              <a:latin typeface="+mn-lt"/>
            </a:endParaRPr>
          </a:p>
        </p:txBody>
      </p:sp>
      <p:sp>
        <p:nvSpPr>
          <p:cNvPr id="3" name="Content Placeholder 2">
            <a:extLst>
              <a:ext uri="{FF2B5EF4-FFF2-40B4-BE49-F238E27FC236}">
                <a16:creationId xmlns:a16="http://schemas.microsoft.com/office/drawing/2014/main" id="{52FC2830-28C8-8BE7-4D92-AFD72CAA3BC1}"/>
              </a:ext>
            </a:extLst>
          </p:cNvPr>
          <p:cNvSpPr>
            <a:spLocks noGrp="1"/>
          </p:cNvSpPr>
          <p:nvPr>
            <p:ph sz="half" idx="1"/>
          </p:nvPr>
        </p:nvSpPr>
        <p:spPr/>
        <p:txBody>
          <a:bodyPr>
            <a:normAutofit/>
          </a:bodyPr>
          <a:lstStyle/>
          <a:p>
            <a:r>
              <a:rPr lang="hr-HR" sz="2400" dirty="0"/>
              <a:t>Visina </a:t>
            </a:r>
            <a:r>
              <a:rPr lang="hr-HR" sz="2400" b="1" dirty="0"/>
              <a:t>blagajničkog maksimuma </a:t>
            </a:r>
            <a:r>
              <a:rPr lang="hr-HR" sz="2400" dirty="0"/>
              <a:t>– iznos novca do propisane visine koji može „prenoćiti” u blagajni škole</a:t>
            </a:r>
          </a:p>
          <a:p>
            <a:r>
              <a:rPr lang="hr-HR" sz="2400" dirty="0">
                <a:effectLst/>
                <a:ea typeface="Times New Roman" panose="02020603050405020304" pitchFamily="18" charset="0"/>
              </a:rPr>
              <a:t>Isplate za određene materijalne troškove do cca 100 eura po računu – ranije dano ovlaštenje i odobrenje  ravnatelja za isplatu novca</a:t>
            </a:r>
          </a:p>
          <a:p>
            <a:endParaRPr lang="hr-HR" sz="2400" dirty="0"/>
          </a:p>
        </p:txBody>
      </p:sp>
      <p:sp>
        <p:nvSpPr>
          <p:cNvPr id="4" name="Content Placeholder 3">
            <a:extLst>
              <a:ext uri="{FF2B5EF4-FFF2-40B4-BE49-F238E27FC236}">
                <a16:creationId xmlns:a16="http://schemas.microsoft.com/office/drawing/2014/main" id="{54B22514-5CCE-A8CD-81FD-AF0660D3E2D8}"/>
              </a:ext>
            </a:extLst>
          </p:cNvPr>
          <p:cNvSpPr>
            <a:spLocks noGrp="1"/>
          </p:cNvSpPr>
          <p:nvPr>
            <p:ph sz="half" idx="2"/>
          </p:nvPr>
        </p:nvSpPr>
        <p:spPr/>
        <p:txBody>
          <a:bodyPr>
            <a:normAutofit/>
          </a:bodyPr>
          <a:lstStyle/>
          <a:p>
            <a:r>
              <a:rPr lang="hr-HR" sz="2400" b="1" dirty="0"/>
              <a:t>Podloga za ispostavljanje blagajničke isplatnice </a:t>
            </a:r>
            <a:r>
              <a:rPr lang="hr-HR" sz="2400" dirty="0"/>
              <a:t>– odluka ravnatelja, potpis ravnatelja na dokumentu</a:t>
            </a:r>
          </a:p>
        </p:txBody>
      </p:sp>
      <p:sp>
        <p:nvSpPr>
          <p:cNvPr id="6" name="Slide Number Placeholder 5">
            <a:extLst>
              <a:ext uri="{FF2B5EF4-FFF2-40B4-BE49-F238E27FC236}">
                <a16:creationId xmlns:a16="http://schemas.microsoft.com/office/drawing/2014/main" id="{BB78CE72-39E2-9147-2C3F-26C4C495B729}"/>
              </a:ext>
            </a:extLst>
          </p:cNvPr>
          <p:cNvSpPr>
            <a:spLocks noGrp="1"/>
          </p:cNvSpPr>
          <p:nvPr>
            <p:ph type="sldNum" sz="quarter" idx="12"/>
          </p:nvPr>
        </p:nvSpPr>
        <p:spPr/>
        <p:txBody>
          <a:bodyPr/>
          <a:lstStyle/>
          <a:p>
            <a:fld id="{D2E57653-3E58-4892-A7ED-712530ACC680}" type="slidenum">
              <a:rPr kumimoji="0" lang="en-US" smtClean="0"/>
              <a:pPr/>
              <a:t>22</a:t>
            </a:fld>
            <a:endParaRPr kumimoji="0" lang="en-US" dirty="0"/>
          </a:p>
        </p:txBody>
      </p:sp>
      <p:pic>
        <p:nvPicPr>
          <p:cNvPr id="3078" name="Picture 6" descr="Cash-register GIFs - Get the best GIF on GIPHY">
            <a:extLst>
              <a:ext uri="{FF2B5EF4-FFF2-40B4-BE49-F238E27FC236}">
                <a16:creationId xmlns:a16="http://schemas.microsoft.com/office/drawing/2014/main" id="{B03053F0-585D-BDEE-4D59-772D708F0C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2828" y="3421117"/>
            <a:ext cx="4149344" cy="3112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893225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60D30-6BC3-A7AF-EDDC-E794F5C6EE2E}"/>
              </a:ext>
            </a:extLst>
          </p:cNvPr>
          <p:cNvSpPr>
            <a:spLocks noGrp="1"/>
          </p:cNvSpPr>
          <p:nvPr>
            <p:ph type="title"/>
          </p:nvPr>
        </p:nvSpPr>
        <p:spPr/>
        <p:txBody>
          <a:bodyPr>
            <a:noAutofit/>
          </a:bodyPr>
          <a:lstStyle/>
          <a:p>
            <a:r>
              <a:rPr lang="hr-HR" sz="3200" b="1" dirty="0">
                <a:effectLst/>
                <a:latin typeface="Calibri" panose="020F0502020204030204" pitchFamily="34" charset="0"/>
                <a:ea typeface="Calibri" panose="020F0502020204030204" pitchFamily="34" charset="0"/>
                <a:cs typeface="Arial" panose="020B0604020202020204" pitchFamily="34" charset="0"/>
              </a:rPr>
              <a:t>JAVNA OBJAVA INFORMACIJA O TROŠENJU SREDSTAVA </a:t>
            </a:r>
            <a:endParaRPr lang="hr-HR" sz="3200" b="1" dirty="0"/>
          </a:p>
        </p:txBody>
      </p:sp>
      <p:sp>
        <p:nvSpPr>
          <p:cNvPr id="3" name="Content Placeholder 2">
            <a:extLst>
              <a:ext uri="{FF2B5EF4-FFF2-40B4-BE49-F238E27FC236}">
                <a16:creationId xmlns:a16="http://schemas.microsoft.com/office/drawing/2014/main" id="{FAE2D9D2-328D-269A-F1B0-25681709ED9E}"/>
              </a:ext>
            </a:extLst>
          </p:cNvPr>
          <p:cNvSpPr>
            <a:spLocks noGrp="1"/>
          </p:cNvSpPr>
          <p:nvPr>
            <p:ph sz="half" idx="1"/>
          </p:nvPr>
        </p:nvSpPr>
        <p:spPr>
          <a:xfrm>
            <a:off x="503863" y="2139696"/>
            <a:ext cx="4038600" cy="4718304"/>
          </a:xfrm>
        </p:spPr>
        <p:txBody>
          <a:bodyPr>
            <a:noAutofit/>
          </a:bodyPr>
          <a:lstStyle/>
          <a:p>
            <a:r>
              <a:rPr lang="hr-HR" sz="2200" b="0" dirty="0">
                <a:effectLst/>
                <a:ea typeface="Calibri" panose="020F0502020204030204" pitchFamily="34" charset="0"/>
              </a:rPr>
              <a:t>Naputak o okvirnom sadržaju, minimalnom skupu podataka te načinu javne objave informacija o trošenju sredstava</a:t>
            </a:r>
          </a:p>
          <a:p>
            <a:r>
              <a:rPr lang="hr-HR" sz="2200" dirty="0">
                <a:ea typeface="Calibri" panose="020F0502020204030204" pitchFamily="34" charset="0"/>
              </a:rPr>
              <a:t>o</a:t>
            </a:r>
            <a:r>
              <a:rPr lang="hr-HR" sz="2200" b="0" dirty="0">
                <a:effectLst/>
                <a:ea typeface="Calibri" panose="020F0502020204030204" pitchFamily="34" charset="0"/>
              </a:rPr>
              <a:t>bjava na mrežnim stranicama škole ili županije kod lokalne riznice</a:t>
            </a:r>
          </a:p>
          <a:p>
            <a:r>
              <a:rPr lang="hr-HR" sz="2200" dirty="0">
                <a:effectLst/>
                <a:ea typeface="Calibri" panose="020F0502020204030204" pitchFamily="34" charset="0"/>
                <a:cs typeface="Arial" panose="020B0604020202020204" pitchFamily="34" charset="0"/>
              </a:rPr>
              <a:t>Prve informacije za siječanj 2024. – objava najkasnije do 20. veljače 2024. godine.</a:t>
            </a:r>
            <a:r>
              <a:rPr lang="hr-HR" sz="2200" b="0" dirty="0">
                <a:effectLst/>
                <a:ea typeface="Calibri" panose="020F0502020204030204" pitchFamily="34" charset="0"/>
              </a:rPr>
              <a:t> </a:t>
            </a:r>
          </a:p>
          <a:p>
            <a:r>
              <a:rPr lang="hr-HR" sz="2200" dirty="0">
                <a:ea typeface="Calibri" panose="020F0502020204030204" pitchFamily="34" charset="0"/>
                <a:cs typeface="Arial" panose="020B0604020202020204" pitchFamily="34" charset="0"/>
              </a:rPr>
              <a:t>Podaci ostaju na </a:t>
            </a:r>
            <a:r>
              <a:rPr lang="hr-HR" sz="2200" dirty="0">
                <a:effectLst/>
                <a:ea typeface="Calibri" panose="020F0502020204030204" pitchFamily="34" charset="0"/>
                <a:cs typeface="Arial" panose="020B0604020202020204" pitchFamily="34" charset="0"/>
              </a:rPr>
              <a:t>webu najmanje 10 godina od dana objave</a:t>
            </a:r>
          </a:p>
          <a:p>
            <a:endParaRPr lang="hr-HR" sz="2000" b="0" dirty="0">
              <a:effectLst/>
              <a:ea typeface="Calibri" panose="020F0502020204030204" pitchFamily="34" charset="0"/>
            </a:endParaRPr>
          </a:p>
        </p:txBody>
      </p:sp>
      <p:sp>
        <p:nvSpPr>
          <p:cNvPr id="4" name="Content Placeholder 3">
            <a:extLst>
              <a:ext uri="{FF2B5EF4-FFF2-40B4-BE49-F238E27FC236}">
                <a16:creationId xmlns:a16="http://schemas.microsoft.com/office/drawing/2014/main" id="{1666BD41-71DB-B23B-F511-2CFB423AD108}"/>
              </a:ext>
            </a:extLst>
          </p:cNvPr>
          <p:cNvSpPr>
            <a:spLocks noGrp="1"/>
          </p:cNvSpPr>
          <p:nvPr>
            <p:ph sz="half" idx="2"/>
          </p:nvPr>
        </p:nvSpPr>
        <p:spPr>
          <a:xfrm>
            <a:off x="4716016" y="2173936"/>
            <a:ext cx="4038600" cy="4718304"/>
          </a:xfrm>
        </p:spPr>
        <p:txBody>
          <a:bodyPr>
            <a:normAutofit fontScale="77500" lnSpcReduction="20000"/>
          </a:bodyPr>
          <a:lstStyle/>
          <a:p>
            <a:r>
              <a:rPr lang="hr-HR" dirty="0"/>
              <a:t>Informacije o isplatama pravnim i fizičkim osobama i primateljima sredstava  </a:t>
            </a:r>
          </a:p>
          <a:p>
            <a:pPr marL="514350" indent="-514350">
              <a:buFont typeface="+mj-lt"/>
              <a:buAutoNum type="arabicPeriod"/>
            </a:pPr>
            <a:r>
              <a:rPr lang="hr-HR" dirty="0"/>
              <a:t>tijela javne vlasti, trgovačka društva, udruge i druge pravne osobe, obrti i OPG-ovi, fizičke osobe koje ostvaruju bespovratna sredstva, sredstva od sponzorstava, donacija i pomoći temeljem javnih poziva i/ili javnih natječaja te fizičke osobe koje isporučuju dobra i usluge</a:t>
            </a:r>
          </a:p>
          <a:p>
            <a:pPr marL="514350" indent="-514350">
              <a:buFont typeface="+mj-lt"/>
              <a:buAutoNum type="arabicPeriod"/>
            </a:pPr>
            <a:r>
              <a:rPr lang="hr-HR" dirty="0"/>
              <a:t>ostale fizičke osobe</a:t>
            </a:r>
          </a:p>
          <a:p>
            <a:pPr marL="514350" indent="-514350">
              <a:buFont typeface="+mj-lt"/>
              <a:buAutoNum type="arabicPeriod"/>
            </a:pPr>
            <a:endParaRPr lang="hr-HR" dirty="0"/>
          </a:p>
          <a:p>
            <a:endParaRPr lang="hr-HR" dirty="0"/>
          </a:p>
        </p:txBody>
      </p:sp>
      <p:sp>
        <p:nvSpPr>
          <p:cNvPr id="5" name="Slide Number Placeholder 4">
            <a:extLst>
              <a:ext uri="{FF2B5EF4-FFF2-40B4-BE49-F238E27FC236}">
                <a16:creationId xmlns:a16="http://schemas.microsoft.com/office/drawing/2014/main" id="{8ED87A87-732F-233A-E4ED-C4947ECD4008}"/>
              </a:ext>
            </a:extLst>
          </p:cNvPr>
          <p:cNvSpPr>
            <a:spLocks noGrp="1"/>
          </p:cNvSpPr>
          <p:nvPr>
            <p:ph type="sldNum" sz="quarter" idx="12"/>
          </p:nvPr>
        </p:nvSpPr>
        <p:spPr/>
        <p:txBody>
          <a:bodyPr/>
          <a:lstStyle/>
          <a:p>
            <a:fld id="{D2E57653-3E58-4892-A7ED-712530ACC680}" type="slidenum">
              <a:rPr kumimoji="0" lang="en-US" smtClean="0"/>
              <a:pPr/>
              <a:t>23</a:t>
            </a:fld>
            <a:endParaRPr kumimoji="0" lang="en-US" dirty="0"/>
          </a:p>
        </p:txBody>
      </p:sp>
    </p:spTree>
    <p:extLst>
      <p:ext uri="{BB962C8B-B14F-4D97-AF65-F5344CB8AC3E}">
        <p14:creationId xmlns:p14="http://schemas.microsoft.com/office/powerpoint/2010/main" val="40546805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CD8D4E6-A1EE-02AF-1D3B-ECDDB6D4EBB2}"/>
              </a:ext>
            </a:extLst>
          </p:cNvPr>
          <p:cNvSpPr>
            <a:spLocks noGrp="1"/>
          </p:cNvSpPr>
          <p:nvPr>
            <p:ph type="title"/>
          </p:nvPr>
        </p:nvSpPr>
        <p:spPr/>
        <p:txBody>
          <a:bodyPr>
            <a:normAutofit/>
          </a:bodyPr>
          <a:lstStyle/>
          <a:p>
            <a:r>
              <a:rPr lang="hr-HR" sz="3200" b="1" dirty="0"/>
              <a:t>PODACI O TROŠENJU</a:t>
            </a:r>
          </a:p>
        </p:txBody>
      </p:sp>
      <p:sp>
        <p:nvSpPr>
          <p:cNvPr id="6" name="Text Placeholder 5">
            <a:extLst>
              <a:ext uri="{FF2B5EF4-FFF2-40B4-BE49-F238E27FC236}">
                <a16:creationId xmlns:a16="http://schemas.microsoft.com/office/drawing/2014/main" id="{6774DCC2-0C86-BF95-48BF-76FDF7A26F98}"/>
              </a:ext>
            </a:extLst>
          </p:cNvPr>
          <p:cNvSpPr>
            <a:spLocks noGrp="1"/>
          </p:cNvSpPr>
          <p:nvPr>
            <p:ph type="body" idx="1"/>
          </p:nvPr>
        </p:nvSpPr>
        <p:spPr/>
        <p:txBody>
          <a:bodyPr/>
          <a:lstStyle/>
          <a:p>
            <a:r>
              <a:rPr lang="hr-HR" b="1" dirty="0"/>
              <a:t>KATEGORIJA 1.</a:t>
            </a:r>
          </a:p>
        </p:txBody>
      </p:sp>
      <p:sp>
        <p:nvSpPr>
          <p:cNvPr id="3" name="Content Placeholder 2">
            <a:extLst>
              <a:ext uri="{FF2B5EF4-FFF2-40B4-BE49-F238E27FC236}">
                <a16:creationId xmlns:a16="http://schemas.microsoft.com/office/drawing/2014/main" id="{2239E9E0-6146-3F38-E2B0-A27262ABCDCA}"/>
              </a:ext>
            </a:extLst>
          </p:cNvPr>
          <p:cNvSpPr>
            <a:spLocks noGrp="1"/>
          </p:cNvSpPr>
          <p:nvPr>
            <p:ph sz="half" idx="2"/>
          </p:nvPr>
        </p:nvSpPr>
        <p:spPr/>
        <p:txBody>
          <a:bodyPr>
            <a:normAutofit fontScale="85000" lnSpcReduction="20000"/>
          </a:bodyPr>
          <a:lstStyle/>
          <a:p>
            <a:pPr marL="457200" indent="-457200">
              <a:buFont typeface="+mj-lt"/>
              <a:buAutoNum type="arabicPeriod"/>
            </a:pPr>
            <a:r>
              <a:rPr lang="hr-HR" dirty="0"/>
              <a:t>Naziv primatelja (ako je primjenjivo</a:t>
            </a:r>
          </a:p>
          <a:p>
            <a:pPr marL="457200" indent="-457200">
              <a:buFont typeface="+mj-lt"/>
              <a:buAutoNum type="arabicPeriod"/>
            </a:pPr>
            <a:r>
              <a:rPr lang="hr-HR" dirty="0"/>
              <a:t> OIB primatelja (ako je primjenjivo) </a:t>
            </a:r>
          </a:p>
          <a:p>
            <a:pPr marL="457200" indent="-457200">
              <a:buFont typeface="+mj-lt"/>
              <a:buAutoNum type="arabicPeriod"/>
            </a:pPr>
            <a:r>
              <a:rPr lang="hr-HR" dirty="0"/>
              <a:t>Sjedište/prebivalište (grad ili općina) primatelja (ako je primjenjivo) </a:t>
            </a:r>
          </a:p>
          <a:p>
            <a:pPr marL="457200" indent="-457200">
              <a:buFont typeface="+mj-lt"/>
              <a:buAutoNum type="arabicPeriod"/>
            </a:pPr>
            <a:r>
              <a:rPr lang="hr-HR" dirty="0"/>
              <a:t>Način objave isplaćenog iznosa </a:t>
            </a:r>
          </a:p>
          <a:p>
            <a:pPr marL="457200" indent="-457200">
              <a:buFont typeface="+mj-lt"/>
              <a:buAutoNum type="arabicPeriod"/>
            </a:pPr>
            <a:r>
              <a:rPr lang="hr-HR" dirty="0"/>
              <a:t>Vrstu rashoda i izdatka - ukupan iznos isplate po primatelju sredstava</a:t>
            </a:r>
          </a:p>
          <a:p>
            <a:pPr marL="457200" indent="-457200">
              <a:buFont typeface="+mj-lt"/>
              <a:buAutoNum type="arabicPeriod"/>
            </a:pPr>
            <a:r>
              <a:rPr lang="hr-HR" dirty="0"/>
              <a:t>ifra i naziv ekonomske klasifikacije razine odjeljka</a:t>
            </a:r>
          </a:p>
        </p:txBody>
      </p:sp>
      <p:sp>
        <p:nvSpPr>
          <p:cNvPr id="7" name="Text Placeholder 6">
            <a:extLst>
              <a:ext uri="{FF2B5EF4-FFF2-40B4-BE49-F238E27FC236}">
                <a16:creationId xmlns:a16="http://schemas.microsoft.com/office/drawing/2014/main" id="{60FCF3E6-5F0B-3CAF-EE63-96E4505EB292}"/>
              </a:ext>
            </a:extLst>
          </p:cNvPr>
          <p:cNvSpPr>
            <a:spLocks noGrp="1"/>
          </p:cNvSpPr>
          <p:nvPr>
            <p:ph type="body" sz="quarter" idx="3"/>
          </p:nvPr>
        </p:nvSpPr>
        <p:spPr/>
        <p:txBody>
          <a:bodyPr/>
          <a:lstStyle/>
          <a:p>
            <a:r>
              <a:rPr lang="hr-HR" b="1" dirty="0"/>
              <a:t>KATEGORIJA 2</a:t>
            </a:r>
            <a:r>
              <a:rPr lang="hr-HR" dirty="0"/>
              <a:t>.</a:t>
            </a:r>
          </a:p>
        </p:txBody>
      </p:sp>
      <p:sp>
        <p:nvSpPr>
          <p:cNvPr id="8" name="Content Placeholder 7">
            <a:extLst>
              <a:ext uri="{FF2B5EF4-FFF2-40B4-BE49-F238E27FC236}">
                <a16:creationId xmlns:a16="http://schemas.microsoft.com/office/drawing/2014/main" id="{DD76518C-C14F-2B4E-312A-E686A50F1188}"/>
              </a:ext>
            </a:extLst>
          </p:cNvPr>
          <p:cNvSpPr>
            <a:spLocks noGrp="1"/>
          </p:cNvSpPr>
          <p:nvPr>
            <p:ph sz="quarter" idx="4"/>
          </p:nvPr>
        </p:nvSpPr>
        <p:spPr/>
        <p:txBody>
          <a:bodyPr>
            <a:normAutofit/>
          </a:bodyPr>
          <a:lstStyle/>
          <a:p>
            <a:pPr marL="457200" indent="-457200">
              <a:buFont typeface="+mj-lt"/>
              <a:buAutoNum type="arabicPeriod"/>
            </a:pPr>
            <a:r>
              <a:rPr lang="hr-HR" dirty="0"/>
              <a:t>Način objave isplaćenog iznosa - objava ukupnog iznosa isplaćenih sredstava iskazanih zbirno po vrsti primanja za određenu skupinu pojedinačnih primatelja sredstava </a:t>
            </a:r>
          </a:p>
          <a:p>
            <a:pPr marL="457200" indent="-457200">
              <a:buFont typeface="+mj-lt"/>
              <a:buAutoNum type="arabicPeriod"/>
            </a:pPr>
            <a:r>
              <a:rPr lang="hr-HR" dirty="0"/>
              <a:t>Vrsta rashoda i izdatka</a:t>
            </a:r>
          </a:p>
        </p:txBody>
      </p:sp>
      <p:sp>
        <p:nvSpPr>
          <p:cNvPr id="2" name="Slide Number Placeholder 1">
            <a:extLst>
              <a:ext uri="{FF2B5EF4-FFF2-40B4-BE49-F238E27FC236}">
                <a16:creationId xmlns:a16="http://schemas.microsoft.com/office/drawing/2014/main" id="{76DD38A7-54DF-DF26-EE6E-28E086E3E5C5}"/>
              </a:ext>
            </a:extLst>
          </p:cNvPr>
          <p:cNvSpPr>
            <a:spLocks noGrp="1"/>
          </p:cNvSpPr>
          <p:nvPr>
            <p:ph type="sldNum" sz="quarter" idx="12"/>
          </p:nvPr>
        </p:nvSpPr>
        <p:spPr/>
        <p:txBody>
          <a:bodyPr/>
          <a:lstStyle/>
          <a:p>
            <a:fld id="{D2E57653-3E58-4892-A7ED-712530ACC680}" type="slidenum">
              <a:rPr kumimoji="0" lang="en-US" smtClean="0"/>
              <a:pPr/>
              <a:t>24</a:t>
            </a:fld>
            <a:endParaRPr kumimoji="0" lang="en-US" dirty="0"/>
          </a:p>
        </p:txBody>
      </p:sp>
    </p:spTree>
    <p:extLst>
      <p:ext uri="{BB962C8B-B14F-4D97-AF65-F5344CB8AC3E}">
        <p14:creationId xmlns:p14="http://schemas.microsoft.com/office/powerpoint/2010/main" val="276899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3710D-7532-8E5B-AD00-A273E83114B3}"/>
              </a:ext>
            </a:extLst>
          </p:cNvPr>
          <p:cNvSpPr>
            <a:spLocks noGrp="1"/>
          </p:cNvSpPr>
          <p:nvPr>
            <p:ph type="title"/>
          </p:nvPr>
        </p:nvSpPr>
        <p:spPr/>
        <p:txBody>
          <a:bodyPr>
            <a:normAutofit/>
          </a:bodyPr>
          <a:lstStyle/>
          <a:p>
            <a:r>
              <a:rPr lang="hr-HR" sz="3200" b="1" dirty="0"/>
              <a:t>SMIJE LI ŠKOLA DAVATI DONACIJE?</a:t>
            </a:r>
          </a:p>
        </p:txBody>
      </p:sp>
      <p:sp>
        <p:nvSpPr>
          <p:cNvPr id="6" name="Content Placeholder 5">
            <a:extLst>
              <a:ext uri="{FF2B5EF4-FFF2-40B4-BE49-F238E27FC236}">
                <a16:creationId xmlns:a16="http://schemas.microsoft.com/office/drawing/2014/main" id="{803E61D7-EDA1-4A9D-29E6-51ECB79418C6}"/>
              </a:ext>
            </a:extLst>
          </p:cNvPr>
          <p:cNvSpPr>
            <a:spLocks noGrp="1"/>
          </p:cNvSpPr>
          <p:nvPr>
            <p:ph sz="half" idx="1"/>
          </p:nvPr>
        </p:nvSpPr>
        <p:spPr/>
        <p:txBody>
          <a:bodyPr/>
          <a:lstStyle/>
          <a:p>
            <a:r>
              <a:rPr lang="hr-HR" dirty="0"/>
              <a:t>Donacije se daju građanima i  neprofitnim organizacijama bez protučinidbe</a:t>
            </a:r>
          </a:p>
          <a:p>
            <a:r>
              <a:rPr lang="hr-HR" dirty="0"/>
              <a:t>Iskazuje se rashod dane donacije</a:t>
            </a:r>
          </a:p>
          <a:p>
            <a:r>
              <a:rPr lang="hr-HR" b="1" dirty="0"/>
              <a:t>Svaki rashod mora imati izvor prihoda iz kojih se izvršava - troši</a:t>
            </a:r>
          </a:p>
          <a:p>
            <a:endParaRPr lang="hr-HR" dirty="0"/>
          </a:p>
        </p:txBody>
      </p:sp>
      <p:sp>
        <p:nvSpPr>
          <p:cNvPr id="7" name="Content Placeholder 6">
            <a:extLst>
              <a:ext uri="{FF2B5EF4-FFF2-40B4-BE49-F238E27FC236}">
                <a16:creationId xmlns:a16="http://schemas.microsoft.com/office/drawing/2014/main" id="{90617833-B619-7E55-DAEE-9CC13A83B0AC}"/>
              </a:ext>
            </a:extLst>
          </p:cNvPr>
          <p:cNvSpPr>
            <a:spLocks noGrp="1"/>
          </p:cNvSpPr>
          <p:nvPr>
            <p:ph sz="half" idx="2"/>
          </p:nvPr>
        </p:nvSpPr>
        <p:spPr/>
        <p:txBody>
          <a:bodyPr/>
          <a:lstStyle/>
          <a:p>
            <a:r>
              <a:rPr lang="hr-HR" dirty="0"/>
              <a:t>Iz općih prihoda i i primitaka – NE smije se</a:t>
            </a:r>
          </a:p>
          <a:p>
            <a:r>
              <a:rPr lang="hr-HR" dirty="0"/>
              <a:t>Iz namjenskih prihoda - NE smije se</a:t>
            </a:r>
          </a:p>
          <a:p>
            <a:r>
              <a:rPr lang="hr-HR" dirty="0"/>
              <a:t>Vlastiti prihodi – ako je predviđeno aktom o ostvarivanju i korištenju vlastitih prihoda  </a:t>
            </a:r>
          </a:p>
        </p:txBody>
      </p:sp>
      <p:sp>
        <p:nvSpPr>
          <p:cNvPr id="5" name="Slide Number Placeholder 4">
            <a:extLst>
              <a:ext uri="{FF2B5EF4-FFF2-40B4-BE49-F238E27FC236}">
                <a16:creationId xmlns:a16="http://schemas.microsoft.com/office/drawing/2014/main" id="{67995FF0-2E14-876B-2A38-4FA462D46130}"/>
              </a:ext>
            </a:extLst>
          </p:cNvPr>
          <p:cNvSpPr>
            <a:spLocks noGrp="1"/>
          </p:cNvSpPr>
          <p:nvPr>
            <p:ph type="sldNum" sz="quarter" idx="12"/>
          </p:nvPr>
        </p:nvSpPr>
        <p:spPr/>
        <p:txBody>
          <a:bodyPr/>
          <a:lstStyle/>
          <a:p>
            <a:fld id="{D2E57653-3E58-4892-A7ED-712530ACC680}" type="slidenum">
              <a:rPr kumimoji="0" lang="en-US" smtClean="0"/>
              <a:pPr/>
              <a:t>25</a:t>
            </a:fld>
            <a:endParaRPr kumimoji="0" lang="en-US" dirty="0"/>
          </a:p>
        </p:txBody>
      </p:sp>
      <p:sp>
        <p:nvSpPr>
          <p:cNvPr id="8" name="Rectangle: Rounded Corners 7">
            <a:extLst>
              <a:ext uri="{FF2B5EF4-FFF2-40B4-BE49-F238E27FC236}">
                <a16:creationId xmlns:a16="http://schemas.microsoft.com/office/drawing/2014/main" id="{9CF3FDC3-E96F-775B-2D23-87E8CB72A701}"/>
              </a:ext>
            </a:extLst>
          </p:cNvPr>
          <p:cNvSpPr/>
          <p:nvPr/>
        </p:nvSpPr>
        <p:spPr>
          <a:xfrm>
            <a:off x="2051720" y="6181312"/>
            <a:ext cx="5328592" cy="658400"/>
          </a:xfrm>
          <a:prstGeom prst="roundRect">
            <a:avLst/>
          </a:prstGeom>
          <a:solidFill>
            <a:schemeClr val="bg1"/>
          </a:solidFill>
          <a:ln>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hr-HR" sz="2000" b="1" dirty="0">
                <a:solidFill>
                  <a:srgbClr val="002060"/>
                </a:solidFill>
              </a:rPr>
              <a:t>ZAKLJUČAK</a:t>
            </a:r>
          </a:p>
          <a:p>
            <a:pPr algn="ctr"/>
            <a:r>
              <a:rPr lang="hr-HR" sz="2000" b="1" dirty="0">
                <a:solidFill>
                  <a:srgbClr val="002060"/>
                </a:solidFill>
              </a:rPr>
              <a:t>AKO IKAKO MOŽE, NE DAVATI  DONACIJE</a:t>
            </a:r>
          </a:p>
        </p:txBody>
      </p:sp>
    </p:spTree>
    <p:extLst>
      <p:ext uri="{BB962C8B-B14F-4D97-AF65-F5344CB8AC3E}">
        <p14:creationId xmlns:p14="http://schemas.microsoft.com/office/powerpoint/2010/main" val="305472873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07724858-B8FC-48D4-1EAF-346828835188}"/>
              </a:ext>
            </a:extLst>
          </p:cNvPr>
          <p:cNvSpPr>
            <a:spLocks noGrp="1"/>
          </p:cNvSpPr>
          <p:nvPr>
            <p:ph type="title"/>
          </p:nvPr>
        </p:nvSpPr>
        <p:spPr/>
        <p:txBody>
          <a:bodyPr>
            <a:normAutofit/>
          </a:bodyPr>
          <a:lstStyle/>
          <a:p>
            <a:r>
              <a:rPr lang="hr-HR" sz="3200" b="1" dirty="0"/>
              <a:t>KORIŠTENJE VLASTITIH PRIHODA</a:t>
            </a:r>
          </a:p>
        </p:txBody>
      </p:sp>
      <p:sp>
        <p:nvSpPr>
          <p:cNvPr id="3" name="Rezervirano mjesto sadržaja 2">
            <a:extLst>
              <a:ext uri="{FF2B5EF4-FFF2-40B4-BE49-F238E27FC236}">
                <a16:creationId xmlns:a16="http://schemas.microsoft.com/office/drawing/2014/main" id="{61825D19-D71A-2292-509C-13F1F236163B}"/>
              </a:ext>
            </a:extLst>
          </p:cNvPr>
          <p:cNvSpPr>
            <a:spLocks noGrp="1"/>
          </p:cNvSpPr>
          <p:nvPr>
            <p:ph sz="half" idx="1"/>
          </p:nvPr>
        </p:nvSpPr>
        <p:spPr/>
        <p:txBody>
          <a:bodyPr>
            <a:normAutofit lnSpcReduction="10000"/>
          </a:bodyPr>
          <a:lstStyle/>
          <a:p>
            <a:r>
              <a:rPr lang="hr-HR" sz="2400" b="1" dirty="0"/>
              <a:t>Vlastiti prihodi jesu prihodi koje školske ustanove ostvaruju od obavljanja poslova na tržištu i u tržišnim uvjetima koji se ne financiraju iz proračuna:</a:t>
            </a:r>
            <a:endParaRPr lang="hr-HR" sz="2400" dirty="0"/>
          </a:p>
          <a:p>
            <a:pPr lvl="1"/>
            <a:r>
              <a:rPr lang="hr-HR" sz="2000" dirty="0"/>
              <a:t>zakup prostora škole</a:t>
            </a:r>
          </a:p>
          <a:p>
            <a:pPr lvl="1"/>
            <a:r>
              <a:rPr lang="hr-HR" sz="2000" dirty="0"/>
              <a:t>prodaja sekundarnih sirovina – starog papira</a:t>
            </a:r>
          </a:p>
          <a:p>
            <a:pPr lvl="1"/>
            <a:r>
              <a:rPr lang="hr-HR" sz="2000" dirty="0"/>
              <a:t>prodaja školskog lista </a:t>
            </a:r>
          </a:p>
          <a:p>
            <a:pPr lvl="1"/>
            <a:r>
              <a:rPr lang="hr-HR" sz="2000" dirty="0"/>
              <a:t>prodaja proizvoda školskih praktikuma i radionica za praktičnu nastavu</a:t>
            </a:r>
          </a:p>
          <a:p>
            <a:pPr lvl="1"/>
            <a:r>
              <a:rPr lang="hr-HR" sz="2000" dirty="0"/>
              <a:t>usluge fotokopiranja</a:t>
            </a:r>
          </a:p>
          <a:p>
            <a:pPr marL="0" indent="0">
              <a:buNone/>
            </a:pPr>
            <a:endParaRPr lang="hr-HR" dirty="0"/>
          </a:p>
        </p:txBody>
      </p:sp>
      <p:sp>
        <p:nvSpPr>
          <p:cNvPr id="4" name="Rezervirano mjesto sadržaja 3">
            <a:extLst>
              <a:ext uri="{FF2B5EF4-FFF2-40B4-BE49-F238E27FC236}">
                <a16:creationId xmlns:a16="http://schemas.microsoft.com/office/drawing/2014/main" id="{FAC9BE15-1A8B-A755-23A0-389858311BD4}"/>
              </a:ext>
            </a:extLst>
          </p:cNvPr>
          <p:cNvSpPr>
            <a:spLocks noGrp="1"/>
          </p:cNvSpPr>
          <p:nvPr>
            <p:ph sz="half" idx="2"/>
          </p:nvPr>
        </p:nvSpPr>
        <p:spPr/>
        <p:txBody>
          <a:bodyPr>
            <a:normAutofit lnSpcReduction="10000"/>
          </a:bodyPr>
          <a:lstStyle/>
          <a:p>
            <a:r>
              <a:rPr lang="hr-HR" sz="2400" dirty="0"/>
              <a:t>Školski odbor donosi akt kojim se uređuju ostvarivanje vlastitih prihoda te mjerila i način korištenja vlastitih prihoda</a:t>
            </a:r>
          </a:p>
          <a:p>
            <a:r>
              <a:rPr lang="hr-HR" sz="2400" dirty="0"/>
              <a:t>Akt mora biti u skladu sa aktom osnivača</a:t>
            </a:r>
          </a:p>
          <a:p>
            <a:endParaRPr lang="hr-HR" sz="2400" dirty="0"/>
          </a:p>
          <a:p>
            <a:endParaRPr lang="hr-HR" dirty="0"/>
          </a:p>
        </p:txBody>
      </p:sp>
      <p:sp>
        <p:nvSpPr>
          <p:cNvPr id="6" name="Rezervirano mjesto broja slajda 5">
            <a:extLst>
              <a:ext uri="{FF2B5EF4-FFF2-40B4-BE49-F238E27FC236}">
                <a16:creationId xmlns:a16="http://schemas.microsoft.com/office/drawing/2014/main" id="{616EF7D1-A33B-4510-41E4-3B6933FBF4D9}"/>
              </a:ext>
            </a:extLst>
          </p:cNvPr>
          <p:cNvSpPr>
            <a:spLocks noGrp="1"/>
          </p:cNvSpPr>
          <p:nvPr>
            <p:ph type="sldNum" sz="quarter" idx="12"/>
          </p:nvPr>
        </p:nvSpPr>
        <p:spPr/>
        <p:txBody>
          <a:bodyPr/>
          <a:lstStyle/>
          <a:p>
            <a:fld id="{D2E57653-3E58-4892-A7ED-712530ACC680}" type="slidenum">
              <a:rPr kumimoji="0" lang="en-US" smtClean="0"/>
              <a:pPr/>
              <a:t>26</a:t>
            </a:fld>
            <a:endParaRPr kumimoji="0" lang="en-US" dirty="0"/>
          </a:p>
        </p:txBody>
      </p:sp>
    </p:spTree>
    <p:extLst>
      <p:ext uri="{BB962C8B-B14F-4D97-AF65-F5344CB8AC3E}">
        <p14:creationId xmlns:p14="http://schemas.microsoft.com/office/powerpoint/2010/main" val="398777640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531A2-006C-03C0-0DCC-B1FDED394F64}"/>
              </a:ext>
            </a:extLst>
          </p:cNvPr>
          <p:cNvSpPr>
            <a:spLocks noGrp="1"/>
          </p:cNvSpPr>
          <p:nvPr>
            <p:ph type="title"/>
          </p:nvPr>
        </p:nvSpPr>
        <p:spPr/>
        <p:txBody>
          <a:bodyPr>
            <a:normAutofit/>
          </a:bodyPr>
          <a:lstStyle/>
          <a:p>
            <a:r>
              <a:rPr lang="hr-HR" sz="3200" b="1" dirty="0"/>
              <a:t>PRIKUPLJANJE SREDSTAVA ZA RAZNE POTREBE</a:t>
            </a:r>
          </a:p>
        </p:txBody>
      </p:sp>
      <p:sp>
        <p:nvSpPr>
          <p:cNvPr id="3" name="Content Placeholder 2">
            <a:extLst>
              <a:ext uri="{FF2B5EF4-FFF2-40B4-BE49-F238E27FC236}">
                <a16:creationId xmlns:a16="http://schemas.microsoft.com/office/drawing/2014/main" id="{0CCB7E2A-860E-2C67-5F9F-DEF4EAD8AFB5}"/>
              </a:ext>
            </a:extLst>
          </p:cNvPr>
          <p:cNvSpPr>
            <a:spLocks noGrp="1"/>
          </p:cNvSpPr>
          <p:nvPr>
            <p:ph sz="half" idx="1"/>
          </p:nvPr>
        </p:nvSpPr>
        <p:spPr/>
        <p:txBody>
          <a:bodyPr>
            <a:normAutofit/>
          </a:bodyPr>
          <a:lstStyle/>
          <a:p>
            <a:r>
              <a:rPr lang="hr-HR" sz="2400" dirty="0"/>
              <a:t>Prikupljanje sredstava za razne potrebe ima aspekt humanitarne akcije</a:t>
            </a:r>
          </a:p>
          <a:p>
            <a:r>
              <a:rPr lang="hr-HR" sz="2400" b="1" dirty="0"/>
              <a:t>Za humanitarnu akciju </a:t>
            </a:r>
            <a:r>
              <a:rPr lang="hr-HR" sz="2400" dirty="0"/>
              <a:t>mora se dobiti rješenje od u</a:t>
            </a:r>
            <a:r>
              <a:rPr lang="pl-PL" sz="2400" b="0" i="0" dirty="0">
                <a:effectLst/>
              </a:rPr>
              <a:t>pravnog tijela županije, odnosno Grada Zagreba </a:t>
            </a:r>
          </a:p>
          <a:p>
            <a:pPr lvl="1"/>
            <a:r>
              <a:rPr lang="pl-PL" sz="2000" dirty="0"/>
              <a:t>o</a:t>
            </a:r>
            <a:r>
              <a:rPr lang="pl-PL" sz="2000" b="0" i="0" dirty="0">
                <a:effectLst/>
              </a:rPr>
              <a:t>drediti namjenu</a:t>
            </a:r>
          </a:p>
          <a:p>
            <a:pPr lvl="1"/>
            <a:r>
              <a:rPr lang="hr-HR" sz="2000" dirty="0"/>
              <a:t>odrediti rok - razdoblje prikupljanja sredstava </a:t>
            </a:r>
          </a:p>
          <a:p>
            <a:pPr lvl="1"/>
            <a:r>
              <a:rPr lang="hr-HR" sz="2000" dirty="0"/>
              <a:t>otvoriti poseban žiro račun</a:t>
            </a:r>
          </a:p>
        </p:txBody>
      </p:sp>
      <p:sp>
        <p:nvSpPr>
          <p:cNvPr id="4" name="Content Placeholder 3">
            <a:extLst>
              <a:ext uri="{FF2B5EF4-FFF2-40B4-BE49-F238E27FC236}">
                <a16:creationId xmlns:a16="http://schemas.microsoft.com/office/drawing/2014/main" id="{CF3C717C-773B-F048-DF2F-D4C0A7CE1F81}"/>
              </a:ext>
            </a:extLst>
          </p:cNvPr>
          <p:cNvSpPr>
            <a:spLocks noGrp="1"/>
          </p:cNvSpPr>
          <p:nvPr>
            <p:ph sz="half" idx="2"/>
          </p:nvPr>
        </p:nvSpPr>
        <p:spPr/>
        <p:txBody>
          <a:bodyPr>
            <a:normAutofit/>
          </a:bodyPr>
          <a:lstStyle/>
          <a:p>
            <a:r>
              <a:rPr lang="hr-HR" sz="2400" dirty="0"/>
              <a:t>Uplaćena sredstva su prihod – ALI KOJI???</a:t>
            </a:r>
          </a:p>
          <a:p>
            <a:r>
              <a:rPr lang="hr-HR" sz="2400" dirty="0"/>
              <a:t>Dana donacija RASHOD</a:t>
            </a:r>
          </a:p>
          <a:p>
            <a:endParaRPr lang="hr-HR" dirty="0"/>
          </a:p>
          <a:p>
            <a:endParaRPr lang="hr-HR" dirty="0"/>
          </a:p>
        </p:txBody>
      </p:sp>
      <p:sp>
        <p:nvSpPr>
          <p:cNvPr id="6" name="Slide Number Placeholder 5">
            <a:extLst>
              <a:ext uri="{FF2B5EF4-FFF2-40B4-BE49-F238E27FC236}">
                <a16:creationId xmlns:a16="http://schemas.microsoft.com/office/drawing/2014/main" id="{395AF089-1C5D-A345-55B8-76D36B74FA5B}"/>
              </a:ext>
            </a:extLst>
          </p:cNvPr>
          <p:cNvSpPr>
            <a:spLocks noGrp="1"/>
          </p:cNvSpPr>
          <p:nvPr>
            <p:ph type="sldNum" sz="quarter" idx="12"/>
          </p:nvPr>
        </p:nvSpPr>
        <p:spPr/>
        <p:txBody>
          <a:bodyPr/>
          <a:lstStyle/>
          <a:p>
            <a:fld id="{D2E57653-3E58-4892-A7ED-712530ACC680}" type="slidenum">
              <a:rPr kumimoji="0" lang="en-US" smtClean="0"/>
              <a:pPr/>
              <a:t>27</a:t>
            </a:fld>
            <a:endParaRPr kumimoji="0" lang="en-US" dirty="0"/>
          </a:p>
        </p:txBody>
      </p:sp>
      <p:sp>
        <p:nvSpPr>
          <p:cNvPr id="7" name="Rectangle: Rounded Corners 6">
            <a:extLst>
              <a:ext uri="{FF2B5EF4-FFF2-40B4-BE49-F238E27FC236}">
                <a16:creationId xmlns:a16="http://schemas.microsoft.com/office/drawing/2014/main" id="{67FEE9F8-9380-40AB-EDA5-9FD45BA4D088}"/>
              </a:ext>
            </a:extLst>
          </p:cNvPr>
          <p:cNvSpPr/>
          <p:nvPr/>
        </p:nvSpPr>
        <p:spPr>
          <a:xfrm>
            <a:off x="5004048" y="3645024"/>
            <a:ext cx="3682752" cy="86409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hr-HR" sz="2000" b="1" dirty="0">
                <a:solidFill>
                  <a:srgbClr val="002060"/>
                </a:solidFill>
              </a:rPr>
              <a:t>ZAKLJUČAK</a:t>
            </a:r>
          </a:p>
          <a:p>
            <a:pPr algn="ctr"/>
            <a:r>
              <a:rPr lang="hr-HR" sz="2000" b="1" dirty="0">
                <a:solidFill>
                  <a:srgbClr val="002060"/>
                </a:solidFill>
              </a:rPr>
              <a:t>NE PROVODITI PREKO ŠKOLE</a:t>
            </a:r>
          </a:p>
        </p:txBody>
      </p:sp>
    </p:spTree>
    <p:extLst>
      <p:ext uri="{BB962C8B-B14F-4D97-AF65-F5344CB8AC3E}">
        <p14:creationId xmlns:p14="http://schemas.microsoft.com/office/powerpoint/2010/main" val="315239068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B051D-20D2-4C3D-97D1-B9F473EB952F}"/>
              </a:ext>
            </a:extLst>
          </p:cNvPr>
          <p:cNvSpPr txBox="1">
            <a:spLocks noGrp="1"/>
          </p:cNvSpPr>
          <p:nvPr>
            <p:ph type="title"/>
          </p:nvPr>
        </p:nvSpPr>
        <p:spPr/>
        <p:txBody>
          <a:bodyPr>
            <a:normAutofit fontScale="90000"/>
          </a:bodyPr>
          <a:lstStyle/>
          <a:p>
            <a:pPr lvl="0"/>
            <a:r>
              <a:rPr lang="hr-HR" sz="2800" b="1" dirty="0"/>
              <a:t/>
            </a:r>
            <a:br>
              <a:rPr lang="hr-HR" sz="2800" b="1" dirty="0"/>
            </a:br>
            <a:r>
              <a:rPr lang="hr-HR" sz="3600" b="1" dirty="0"/>
              <a:t>OVLAŠTENJA ZA RASPOLAGANJE IMOVINOM </a:t>
            </a:r>
            <a:r>
              <a:rPr lang="hr-HR" sz="2800" b="1" dirty="0"/>
              <a:t/>
            </a:r>
            <a:br>
              <a:rPr lang="hr-HR" sz="2800" b="1" dirty="0"/>
            </a:br>
            <a:endParaRPr lang="hr-HR" sz="2800" b="1" dirty="0"/>
          </a:p>
        </p:txBody>
      </p:sp>
      <p:sp>
        <p:nvSpPr>
          <p:cNvPr id="3" name="Text Placeholder 4">
            <a:extLst>
              <a:ext uri="{FF2B5EF4-FFF2-40B4-BE49-F238E27FC236}">
                <a16:creationId xmlns:a16="http://schemas.microsoft.com/office/drawing/2014/main" id="{BCD4EBB7-5D40-4C71-A3BD-7EAB80DFD766}"/>
              </a:ext>
            </a:extLst>
          </p:cNvPr>
          <p:cNvSpPr txBox="1">
            <a:spLocks noGrp="1"/>
          </p:cNvSpPr>
          <p:nvPr>
            <p:ph type="body" idx="1"/>
          </p:nvPr>
        </p:nvSpPr>
        <p:spPr/>
        <p:txBody>
          <a:bodyPr>
            <a:normAutofit/>
          </a:bodyPr>
          <a:lstStyle/>
          <a:p>
            <a:r>
              <a:rPr lang="hr-HR" b="1" dirty="0"/>
              <a:t>ČL. 58. ZAKONA O USTANOVAMA </a:t>
            </a:r>
          </a:p>
        </p:txBody>
      </p:sp>
      <p:sp>
        <p:nvSpPr>
          <p:cNvPr id="4" name="Content Placeholder 2">
            <a:extLst>
              <a:ext uri="{FF2B5EF4-FFF2-40B4-BE49-F238E27FC236}">
                <a16:creationId xmlns:a16="http://schemas.microsoft.com/office/drawing/2014/main" id="{84BF4E42-1506-42AF-9E9A-C15771BC2724}"/>
              </a:ext>
            </a:extLst>
          </p:cNvPr>
          <p:cNvSpPr txBox="1">
            <a:spLocks noGrp="1"/>
          </p:cNvSpPr>
          <p:nvPr>
            <p:ph type="body" idx="3"/>
          </p:nvPr>
        </p:nvSpPr>
        <p:spPr>
          <a:xfrm>
            <a:off x="457200" y="2438403"/>
            <a:ext cx="3931920" cy="3951286"/>
          </a:xfrm>
        </p:spPr>
        <p:txBody>
          <a:bodyPr anchor="t" anchorCtr="0">
            <a:normAutofit/>
          </a:bodyPr>
          <a:lstStyle/>
          <a:p>
            <a:pPr marL="182880" indent="-182880" algn="l">
              <a:spcBef>
                <a:spcPts val="600"/>
              </a:spcBef>
              <a:buFont typeface="Arial" pitchFamily="34"/>
              <a:buChar char="•"/>
            </a:pPr>
            <a:r>
              <a:rPr lang="hr-HR" sz="2400" dirty="0"/>
              <a:t>Ustanova </a:t>
            </a:r>
            <a:r>
              <a:rPr lang="hr-HR" sz="2400" b="1" dirty="0"/>
              <a:t>ne može bez suglasnosti osnivača steći, opteretiti ili otuđiti </a:t>
            </a:r>
            <a:r>
              <a:rPr lang="hr-HR" sz="2400" dirty="0"/>
              <a:t>nekretninu i drugu imovinu čija je vrijednost veća od vrijednosti utvrđene </a:t>
            </a:r>
            <a:r>
              <a:rPr lang="hr-HR" sz="2400" b="1" dirty="0"/>
              <a:t>statutom ustanove. </a:t>
            </a:r>
          </a:p>
        </p:txBody>
      </p:sp>
      <p:sp>
        <p:nvSpPr>
          <p:cNvPr id="7" name="Rezervirano mjesto broja slajda 6">
            <a:extLst>
              <a:ext uri="{FF2B5EF4-FFF2-40B4-BE49-F238E27FC236}">
                <a16:creationId xmlns:a16="http://schemas.microsoft.com/office/drawing/2014/main" id="{CE84008B-9BDC-44BE-95B9-D7E734C18959}"/>
              </a:ext>
            </a:extLst>
          </p:cNvPr>
          <p:cNvSpPr>
            <a:spLocks noGrp="1"/>
          </p:cNvSpPr>
          <p:nvPr>
            <p:ph type="sldNum" sz="quarter" idx="8"/>
          </p:nvPr>
        </p:nvSpPr>
        <p:spPr>
          <a:xfrm>
            <a:off x="8316413" y="18288"/>
            <a:ext cx="720080" cy="329184"/>
          </a:xfrm>
          <a:prstGeom prst="rect">
            <a:avLst/>
          </a:prstGeom>
          <a:noFill/>
          <a:ln>
            <a:noFill/>
          </a:ln>
        </p:spPr>
        <p:txBody>
          <a:bodyPr vert="horz" wrap="square" lIns="91440" tIns="45720" rIns="91440" bIns="45720" anchor="ctr" anchorCtr="0" compatLnSpc="1">
            <a:noAutofit/>
          </a:bodyPr>
          <a:lstStyle>
            <a:defPPr>
              <a:defRPr lang="en-US"/>
            </a:defPPr>
            <a:lvl1pPr marL="0" marR="0" lvl="0" indent="0" algn="r" defTabSz="914400" rtl="0" eaLnBrk="1" fontAlgn="auto" latinLnBrk="0" hangingPunct="1">
              <a:lnSpc>
                <a:spcPct val="100000"/>
              </a:lnSpc>
              <a:spcBef>
                <a:spcPts val="0"/>
              </a:spcBef>
              <a:spcAft>
                <a:spcPts val="0"/>
              </a:spcAft>
              <a:buNone/>
              <a:tabLst/>
              <a:defRPr lang="en-US" sz="1400" b="1" i="0" u="none" strike="noStrike" kern="1200" cap="none" spc="0" baseline="0">
                <a:solidFill>
                  <a:srgbClr val="FFFFFF"/>
                </a:solidFill>
                <a:uFillTx/>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14E1BA3-2A7F-4544-9667-846708C4A17D}" type="slidenum">
              <a:rPr lang="hr-HR" smtClean="0"/>
              <a:pPr/>
              <a:t>28</a:t>
            </a:fld>
            <a:endParaRPr lang="hr-HR"/>
          </a:p>
        </p:txBody>
      </p:sp>
      <p:sp>
        <p:nvSpPr>
          <p:cNvPr id="10" name="Rezervirano mjesto teksta 2">
            <a:extLst>
              <a:ext uri="{FF2B5EF4-FFF2-40B4-BE49-F238E27FC236}">
                <a16:creationId xmlns:a16="http://schemas.microsoft.com/office/drawing/2014/main" id="{04983A7C-03CD-479D-BC27-5469EB28C338}"/>
              </a:ext>
            </a:extLst>
          </p:cNvPr>
          <p:cNvSpPr txBox="1">
            <a:spLocks/>
          </p:cNvSpPr>
          <p:nvPr/>
        </p:nvSpPr>
        <p:spPr>
          <a:xfrm>
            <a:off x="4572000" y="1709916"/>
            <a:ext cx="3931920" cy="639759"/>
          </a:xfrm>
          <a:prstGeom prst="rect">
            <a:avLst/>
          </a:prstGeom>
          <a:noFill/>
          <a:ln>
            <a:noFill/>
          </a:ln>
        </p:spPr>
        <p:txBody>
          <a:bodyPr vert="horz" wrap="square" lIns="91440" tIns="45720" rIns="91440" bIns="45720" anchor="ctr" anchorCtr="1" compatLnSpc="1">
            <a:normAutofit/>
          </a:bodyPr>
          <a:lstStyle>
            <a:lvl1pPr marL="0" marR="0" lvl="0" indent="0" algn="ctr" defTabSz="914400" rtl="0" fontAlgn="auto" hangingPunct="1">
              <a:lnSpc>
                <a:spcPct val="100000"/>
              </a:lnSpc>
              <a:spcBef>
                <a:spcPts val="500"/>
              </a:spcBef>
              <a:spcAft>
                <a:spcPts val="0"/>
              </a:spcAft>
              <a:buClr>
                <a:srgbClr val="4F81BD"/>
              </a:buClr>
              <a:buSzPct val="85000"/>
              <a:buFont typeface="Arial" pitchFamily="34"/>
              <a:buNone/>
              <a:tabLst/>
              <a:defRPr lang="en-US" sz="2000" b="0" i="0" u="none" strike="noStrike" kern="1200" cap="none" spc="0" baseline="0">
                <a:solidFill>
                  <a:srgbClr val="002060"/>
                </a:solidFill>
                <a:uFillTx/>
                <a:latin typeface="Calibri"/>
              </a:defRPr>
            </a:lvl1pPr>
            <a:lvl2pPr marL="457200" marR="0" lvl="1" indent="-182880" algn="l" defTabSz="914400" rtl="0" fontAlgn="auto" hangingPunct="1">
              <a:lnSpc>
                <a:spcPct val="100000"/>
              </a:lnSpc>
              <a:spcBef>
                <a:spcPts val="500"/>
              </a:spcBef>
              <a:spcAft>
                <a:spcPts val="0"/>
              </a:spcAft>
              <a:buClr>
                <a:srgbClr val="4F81BD"/>
              </a:buClr>
              <a:buSzPct val="85000"/>
              <a:buFont typeface="Arial" pitchFamily="34"/>
              <a:buChar char="•"/>
              <a:tabLst/>
              <a:defRPr lang="hr-HR" sz="2000" b="0" i="0" u="none" strike="noStrike" kern="1200" cap="none" spc="0" baseline="0">
                <a:solidFill>
                  <a:srgbClr val="000000"/>
                </a:solidFill>
                <a:uFillTx/>
                <a:latin typeface="Calibri"/>
              </a:defRPr>
            </a:lvl2pPr>
            <a:lvl3pPr marL="731520" marR="0" lvl="2" indent="-182880" algn="l" defTabSz="914400" rtl="0" fontAlgn="auto" hangingPunct="1">
              <a:lnSpc>
                <a:spcPct val="100000"/>
              </a:lnSpc>
              <a:spcBef>
                <a:spcPts val="400"/>
              </a:spcBef>
              <a:spcAft>
                <a:spcPts val="0"/>
              </a:spcAft>
              <a:buClr>
                <a:srgbClr val="4F81BD"/>
              </a:buClr>
              <a:buSzPct val="90000"/>
              <a:buFont typeface="Arial" pitchFamily="34"/>
              <a:buChar char="•"/>
              <a:tabLst/>
              <a:defRPr lang="hr-HR" sz="1800" b="0" i="0" u="none" strike="noStrike" kern="1200" cap="none" spc="0" baseline="0">
                <a:solidFill>
                  <a:srgbClr val="000000"/>
                </a:solidFill>
                <a:uFillTx/>
                <a:latin typeface="Calibri"/>
              </a:defRPr>
            </a:lvl3pPr>
            <a:lvl4pPr marL="1005840" marR="0" lvl="3" indent="-182880" algn="l" defTabSz="914400" rtl="0" fontAlgn="auto" hangingPunct="1">
              <a:lnSpc>
                <a:spcPct val="100000"/>
              </a:lnSpc>
              <a:spcBef>
                <a:spcPts val="400"/>
              </a:spcBef>
              <a:spcAft>
                <a:spcPts val="0"/>
              </a:spcAft>
              <a:buClr>
                <a:srgbClr val="4F81BD"/>
              </a:buClr>
              <a:buSzPct val="100000"/>
              <a:buFont typeface="Arial" pitchFamily="34"/>
              <a:buChar char="•"/>
              <a:tabLst/>
              <a:defRPr lang="hr-HR" sz="1600" b="0" i="0" u="none" strike="noStrike" kern="1200" cap="none" spc="0" baseline="0">
                <a:solidFill>
                  <a:srgbClr val="000000"/>
                </a:solidFill>
                <a:uFillTx/>
                <a:latin typeface="Calibri"/>
              </a:defRPr>
            </a:lvl4pPr>
            <a:lvl5pPr marL="1188720" marR="0" lvl="4" indent="-137160" algn="l" defTabSz="914400" rtl="0" fontAlgn="auto" hangingPunct="1">
              <a:lnSpc>
                <a:spcPct val="100000"/>
              </a:lnSpc>
              <a:spcBef>
                <a:spcPts val="300"/>
              </a:spcBef>
              <a:spcAft>
                <a:spcPts val="0"/>
              </a:spcAft>
              <a:buClr>
                <a:srgbClr val="4F81BD"/>
              </a:buClr>
              <a:buSzPct val="100000"/>
              <a:buFont typeface="Arial" pitchFamily="34"/>
              <a:buChar char="•"/>
              <a:tabLst/>
              <a:defRPr lang="hr-HR" sz="14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hr-HR" b="1" dirty="0"/>
              <a:t>ČL. 69. ZAKONA O PRORAČUNU</a:t>
            </a:r>
          </a:p>
        </p:txBody>
      </p:sp>
      <p:sp>
        <p:nvSpPr>
          <p:cNvPr id="11" name="Rezervirano mjesto sadržaja 3">
            <a:extLst>
              <a:ext uri="{FF2B5EF4-FFF2-40B4-BE49-F238E27FC236}">
                <a16:creationId xmlns:a16="http://schemas.microsoft.com/office/drawing/2014/main" id="{CC54778C-252C-4A43-B2B5-33AE534FC7C2}"/>
              </a:ext>
            </a:extLst>
          </p:cNvPr>
          <p:cNvSpPr txBox="1">
            <a:spLocks/>
          </p:cNvSpPr>
          <p:nvPr/>
        </p:nvSpPr>
        <p:spPr>
          <a:xfrm>
            <a:off x="4672528" y="2390807"/>
            <a:ext cx="3931920" cy="3951286"/>
          </a:xfrm>
          <a:prstGeom prst="rect">
            <a:avLst/>
          </a:prstGeom>
          <a:noFill/>
          <a:ln>
            <a:noFill/>
          </a:ln>
        </p:spPr>
        <p:txBody>
          <a:bodyPr vert="horz" wrap="square" lIns="91440" tIns="45720" rIns="91440" bIns="45720" anchor="t" anchorCtr="0" compatLnSpc="1">
            <a:normAutofit/>
          </a:bodyPr>
          <a:lstStyle>
            <a:lvl1pPr marL="0" marR="0" lvl="0" indent="0" algn="ctr" defTabSz="914400" rtl="0" fontAlgn="auto" hangingPunct="1">
              <a:lnSpc>
                <a:spcPct val="100000"/>
              </a:lnSpc>
              <a:spcBef>
                <a:spcPts val="500"/>
              </a:spcBef>
              <a:spcAft>
                <a:spcPts val="0"/>
              </a:spcAft>
              <a:buClr>
                <a:srgbClr val="4F81BD"/>
              </a:buClr>
              <a:buSzPct val="85000"/>
              <a:buFont typeface="Arial" pitchFamily="34"/>
              <a:buNone/>
              <a:tabLst/>
              <a:defRPr lang="en-US" sz="2000" b="0" i="0" u="none" strike="noStrike" kern="1200" cap="none" spc="0" baseline="0">
                <a:solidFill>
                  <a:srgbClr val="002060"/>
                </a:solidFill>
                <a:uFillTx/>
                <a:latin typeface="Calibri"/>
              </a:defRPr>
            </a:lvl1pPr>
            <a:lvl2pPr marL="457200" marR="0" lvl="1" indent="-182880" algn="l" defTabSz="914400" rtl="0" fontAlgn="auto" hangingPunct="1">
              <a:lnSpc>
                <a:spcPct val="100000"/>
              </a:lnSpc>
              <a:spcBef>
                <a:spcPts val="500"/>
              </a:spcBef>
              <a:spcAft>
                <a:spcPts val="0"/>
              </a:spcAft>
              <a:buClr>
                <a:srgbClr val="4F81BD"/>
              </a:buClr>
              <a:buSzPct val="85000"/>
              <a:buFont typeface="Arial" pitchFamily="34"/>
              <a:buChar char="•"/>
              <a:tabLst/>
              <a:defRPr lang="hr-HR" sz="2000" b="0" i="0" u="none" strike="noStrike" kern="1200" cap="none" spc="0" baseline="0">
                <a:solidFill>
                  <a:srgbClr val="000000"/>
                </a:solidFill>
                <a:uFillTx/>
                <a:latin typeface="Calibri"/>
              </a:defRPr>
            </a:lvl2pPr>
            <a:lvl3pPr marL="731520" marR="0" lvl="2" indent="-182880" algn="l" defTabSz="914400" rtl="0" fontAlgn="auto" hangingPunct="1">
              <a:lnSpc>
                <a:spcPct val="100000"/>
              </a:lnSpc>
              <a:spcBef>
                <a:spcPts val="400"/>
              </a:spcBef>
              <a:spcAft>
                <a:spcPts val="0"/>
              </a:spcAft>
              <a:buClr>
                <a:srgbClr val="4F81BD"/>
              </a:buClr>
              <a:buSzPct val="90000"/>
              <a:buFont typeface="Arial" pitchFamily="34"/>
              <a:buChar char="•"/>
              <a:tabLst/>
              <a:defRPr lang="hr-HR" sz="1800" b="0" i="0" u="none" strike="noStrike" kern="1200" cap="none" spc="0" baseline="0">
                <a:solidFill>
                  <a:srgbClr val="000000"/>
                </a:solidFill>
                <a:uFillTx/>
                <a:latin typeface="Calibri"/>
              </a:defRPr>
            </a:lvl3pPr>
            <a:lvl4pPr marL="1005840" marR="0" lvl="3" indent="-182880" algn="l" defTabSz="914400" rtl="0" fontAlgn="auto" hangingPunct="1">
              <a:lnSpc>
                <a:spcPct val="100000"/>
              </a:lnSpc>
              <a:spcBef>
                <a:spcPts val="400"/>
              </a:spcBef>
              <a:spcAft>
                <a:spcPts val="0"/>
              </a:spcAft>
              <a:buClr>
                <a:srgbClr val="4F81BD"/>
              </a:buClr>
              <a:buSzPct val="100000"/>
              <a:buFont typeface="Arial" pitchFamily="34"/>
              <a:buChar char="•"/>
              <a:tabLst/>
              <a:defRPr lang="hr-HR" sz="1600" b="0" i="0" u="none" strike="noStrike" kern="1200" cap="none" spc="0" baseline="0">
                <a:solidFill>
                  <a:srgbClr val="000000"/>
                </a:solidFill>
                <a:uFillTx/>
                <a:latin typeface="Calibri"/>
              </a:defRPr>
            </a:lvl4pPr>
            <a:lvl5pPr marL="1188720" marR="0" lvl="4" indent="-137160" algn="l" defTabSz="914400" rtl="0" fontAlgn="auto" hangingPunct="1">
              <a:lnSpc>
                <a:spcPct val="100000"/>
              </a:lnSpc>
              <a:spcBef>
                <a:spcPts val="300"/>
              </a:spcBef>
              <a:spcAft>
                <a:spcPts val="0"/>
              </a:spcAft>
              <a:buClr>
                <a:srgbClr val="4F81BD"/>
              </a:buClr>
              <a:buSzPct val="100000"/>
              <a:buFont typeface="Arial" pitchFamily="34"/>
              <a:buChar char="•"/>
              <a:tabLst/>
              <a:defRPr lang="hr-HR" sz="14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hr-HR" sz="2400" dirty="0"/>
              <a:t>Za </a:t>
            </a:r>
            <a:r>
              <a:rPr lang="hr-HR" sz="2400" b="1" dirty="0"/>
              <a:t>stjecanje imovine bez naknade, škola </a:t>
            </a:r>
            <a:r>
              <a:rPr lang="hr-HR" sz="2400" dirty="0"/>
              <a:t>treba dobiti prethodnu suglasnost gradonačelnika ili župana, </a:t>
            </a:r>
            <a:r>
              <a:rPr lang="hr-HR" sz="2400" b="1" dirty="0"/>
              <a:t>ako bi takvo stjecanje prouzročilo veće troškove.</a:t>
            </a:r>
          </a:p>
        </p:txBody>
      </p:sp>
      <p:sp>
        <p:nvSpPr>
          <p:cNvPr id="8" name="TextBox 7">
            <a:extLst>
              <a:ext uri="{FF2B5EF4-FFF2-40B4-BE49-F238E27FC236}">
                <a16:creationId xmlns:a16="http://schemas.microsoft.com/office/drawing/2014/main" id="{9E843FAB-1B1A-3F6C-8A8C-A8960FC54374}"/>
              </a:ext>
            </a:extLst>
          </p:cNvPr>
          <p:cNvSpPr txBox="1"/>
          <p:nvPr/>
        </p:nvSpPr>
        <p:spPr>
          <a:xfrm>
            <a:off x="457200" y="5445224"/>
            <a:ext cx="8229600" cy="1200329"/>
          </a:xfrm>
          <a:prstGeom prst="rect">
            <a:avLst/>
          </a:prstGeom>
          <a:solidFill>
            <a:schemeClr val="bg1"/>
          </a:solidFill>
          <a:ln>
            <a:solidFill>
              <a:srgbClr val="FF0000"/>
            </a:solidFill>
          </a:ln>
        </p:spPr>
        <p:txBody>
          <a:bodyPr wrap="square">
            <a:spAutoFit/>
          </a:bodyPr>
          <a:lstStyle/>
          <a:p>
            <a:pPr algn="ctr">
              <a:spcBef>
                <a:spcPts val="600"/>
              </a:spcBef>
            </a:pPr>
            <a:r>
              <a:rPr lang="hr-HR" sz="2400" b="1" dirty="0">
                <a:solidFill>
                  <a:srgbClr val="FF0000"/>
                </a:solidFill>
              </a:rPr>
              <a:t>Ravnatelj škole mora tražiti suglasnost osnivača kada nabavlja, prodaje ili isknjižava imovinu čija NABAVNA vrijednost prelazi iznos ovlaštenja iz Statuta.</a:t>
            </a:r>
          </a:p>
        </p:txBody>
      </p:sp>
    </p:spTree>
    <p:extLst>
      <p:ext uri="{BB962C8B-B14F-4D97-AF65-F5344CB8AC3E}">
        <p14:creationId xmlns:p14="http://schemas.microsoft.com/office/powerpoint/2010/main" val="306769953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CF9C5-9E01-138F-5AFD-C7BF6FA91A61}"/>
              </a:ext>
            </a:extLst>
          </p:cNvPr>
          <p:cNvSpPr>
            <a:spLocks noGrp="1"/>
          </p:cNvSpPr>
          <p:nvPr>
            <p:ph type="title"/>
          </p:nvPr>
        </p:nvSpPr>
        <p:spPr/>
        <p:txBody>
          <a:bodyPr>
            <a:normAutofit/>
          </a:bodyPr>
          <a:lstStyle/>
          <a:p>
            <a:r>
              <a:rPr lang="hr-HR" sz="3200" b="1" dirty="0"/>
              <a:t>I JOŠ PUNO TOGA BITNOG ...</a:t>
            </a:r>
          </a:p>
        </p:txBody>
      </p:sp>
      <p:sp>
        <p:nvSpPr>
          <p:cNvPr id="3" name="Content Placeholder 2">
            <a:extLst>
              <a:ext uri="{FF2B5EF4-FFF2-40B4-BE49-F238E27FC236}">
                <a16:creationId xmlns:a16="http://schemas.microsoft.com/office/drawing/2014/main" id="{8BBCAC49-66C6-C4E0-01F1-155D7AA559B8}"/>
              </a:ext>
            </a:extLst>
          </p:cNvPr>
          <p:cNvSpPr>
            <a:spLocks noGrp="1"/>
          </p:cNvSpPr>
          <p:nvPr>
            <p:ph sz="half" idx="1"/>
          </p:nvPr>
        </p:nvSpPr>
        <p:spPr/>
        <p:txBody>
          <a:bodyPr>
            <a:normAutofit fontScale="92500" lnSpcReduction="20000"/>
          </a:bodyPr>
          <a:lstStyle/>
          <a:p>
            <a:r>
              <a:rPr lang="hr-HR" dirty="0"/>
              <a:t>Akt o ostvarivanju i korištenju vlastitih prihoda</a:t>
            </a:r>
          </a:p>
          <a:p>
            <a:r>
              <a:rPr lang="hr-HR" dirty="0"/>
              <a:t>Odluke o raspodjeli rezultata</a:t>
            </a:r>
          </a:p>
          <a:p>
            <a:r>
              <a:rPr lang="hr-HR" dirty="0"/>
              <a:t>Ovlaštenje za odluke inventurnim viškovima i manjkovima</a:t>
            </a:r>
          </a:p>
          <a:p>
            <a:r>
              <a:rPr lang="hr-HR" dirty="0"/>
              <a:t>Otpis potraživanja i obveza</a:t>
            </a:r>
          </a:p>
          <a:p>
            <a:r>
              <a:rPr lang="hr-HR" dirty="0"/>
              <a:t>Rashodovanje imovine</a:t>
            </a:r>
          </a:p>
          <a:p>
            <a:r>
              <a:rPr lang="hr-HR" dirty="0"/>
              <a:t>Klasifikacija imovine na sitan inventar ili dugotrajnu nefinancijsku imovinu</a:t>
            </a:r>
          </a:p>
          <a:p>
            <a:endParaRPr lang="hr-HR" dirty="0"/>
          </a:p>
          <a:p>
            <a:endParaRPr lang="hr-HR" dirty="0"/>
          </a:p>
          <a:p>
            <a:endParaRPr lang="hr-HR" dirty="0"/>
          </a:p>
          <a:p>
            <a:endParaRPr lang="hr-HR" dirty="0"/>
          </a:p>
        </p:txBody>
      </p:sp>
      <p:sp>
        <p:nvSpPr>
          <p:cNvPr id="4" name="Content Placeholder 3">
            <a:extLst>
              <a:ext uri="{FF2B5EF4-FFF2-40B4-BE49-F238E27FC236}">
                <a16:creationId xmlns:a16="http://schemas.microsoft.com/office/drawing/2014/main" id="{63004AA0-B780-D85E-8E12-6F1E4B02361F}"/>
              </a:ext>
            </a:extLst>
          </p:cNvPr>
          <p:cNvSpPr>
            <a:spLocks noGrp="1"/>
          </p:cNvSpPr>
          <p:nvPr>
            <p:ph sz="half" idx="2"/>
          </p:nvPr>
        </p:nvSpPr>
        <p:spPr/>
        <p:txBody>
          <a:bodyPr>
            <a:normAutofit fontScale="92500" lnSpcReduction="20000"/>
          </a:bodyPr>
          <a:lstStyle/>
          <a:p>
            <a:r>
              <a:rPr lang="hr-HR" dirty="0"/>
              <a:t>Povezanost financijskog plana i plana nabave</a:t>
            </a:r>
          </a:p>
          <a:p>
            <a:r>
              <a:rPr lang="hr-HR" dirty="0"/>
              <a:t>Akt jednostavne nabave</a:t>
            </a:r>
          </a:p>
          <a:p>
            <a:r>
              <a:rPr lang="hr-HR" dirty="0"/>
              <a:t>Kako provoditi jednostavnu nabavu prema aktu i planu nabave?</a:t>
            </a:r>
          </a:p>
          <a:p>
            <a:r>
              <a:rPr lang="hr-HR" dirty="0"/>
              <a:t>...</a:t>
            </a:r>
          </a:p>
          <a:p>
            <a:endParaRPr lang="hr-HR" dirty="0"/>
          </a:p>
        </p:txBody>
      </p:sp>
      <p:sp>
        <p:nvSpPr>
          <p:cNvPr id="6" name="Slide Number Placeholder 5">
            <a:extLst>
              <a:ext uri="{FF2B5EF4-FFF2-40B4-BE49-F238E27FC236}">
                <a16:creationId xmlns:a16="http://schemas.microsoft.com/office/drawing/2014/main" id="{F10900E0-2C70-CA6A-5A1B-FA7336F94424}"/>
              </a:ext>
            </a:extLst>
          </p:cNvPr>
          <p:cNvSpPr>
            <a:spLocks noGrp="1"/>
          </p:cNvSpPr>
          <p:nvPr>
            <p:ph type="sldNum" sz="quarter" idx="12"/>
          </p:nvPr>
        </p:nvSpPr>
        <p:spPr/>
        <p:txBody>
          <a:bodyPr/>
          <a:lstStyle/>
          <a:p>
            <a:fld id="{D2E57653-3E58-4892-A7ED-712530ACC680}" type="slidenum">
              <a:rPr kumimoji="0" lang="en-US" smtClean="0"/>
              <a:pPr/>
              <a:t>29</a:t>
            </a:fld>
            <a:endParaRPr kumimoji="0" lang="en-US" dirty="0"/>
          </a:p>
        </p:txBody>
      </p:sp>
      <p:pic>
        <p:nvPicPr>
          <p:cNvPr id="6148" name="Picture 4">
            <a:extLst>
              <a:ext uri="{FF2B5EF4-FFF2-40B4-BE49-F238E27FC236}">
                <a16:creationId xmlns:a16="http://schemas.microsoft.com/office/drawing/2014/main" id="{F173D69E-992B-D20A-F643-E879ACAA33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4714875"/>
            <a:ext cx="28575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An animation of a stick figure checking four boxes with a check mark.">
            <a:extLst>
              <a:ext uri="{FF2B5EF4-FFF2-40B4-BE49-F238E27FC236}">
                <a16:creationId xmlns:a16="http://schemas.microsoft.com/office/drawing/2014/main" id="{9437D01B-5BE6-1045-FD68-6B01F9CC08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9979" y="3717032"/>
            <a:ext cx="3331046" cy="3122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120492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76C2A-1911-7C3B-4A34-BD0CF97718E2}"/>
              </a:ext>
            </a:extLst>
          </p:cNvPr>
          <p:cNvSpPr>
            <a:spLocks noGrp="1"/>
          </p:cNvSpPr>
          <p:nvPr>
            <p:ph type="title"/>
          </p:nvPr>
        </p:nvSpPr>
        <p:spPr/>
        <p:txBody>
          <a:bodyPr>
            <a:noAutofit/>
          </a:bodyPr>
          <a:lstStyle/>
          <a:p>
            <a:r>
              <a:rPr lang="hr-HR" sz="3200" b="1" dirty="0">
                <a:effectLst/>
                <a:latin typeface="+mn-lt"/>
                <a:ea typeface="Times New Roman" panose="02020603050405020304" pitchFamily="18" charset="0"/>
              </a:rPr>
              <a:t>ODGOVORNOSTI </a:t>
            </a:r>
            <a:r>
              <a:rPr lang="hr-HR" sz="3200" b="1" dirty="0">
                <a:latin typeface="+mn-lt"/>
                <a:ea typeface="Times New Roman" panose="02020603050405020304" pitchFamily="18" charset="0"/>
              </a:rPr>
              <a:t>RAVNATELJA</a:t>
            </a:r>
            <a:r>
              <a:rPr lang="hr-HR" sz="3200" b="1" dirty="0">
                <a:effectLst/>
                <a:latin typeface="+mn-lt"/>
                <a:ea typeface="Times New Roman" panose="02020603050405020304" pitchFamily="18" charset="0"/>
              </a:rPr>
              <a:t> </a:t>
            </a:r>
            <a:endParaRPr lang="hr-HR" sz="3200" b="1" dirty="0">
              <a:latin typeface="+mn-lt"/>
            </a:endParaRPr>
          </a:p>
        </p:txBody>
      </p:sp>
      <p:sp>
        <p:nvSpPr>
          <p:cNvPr id="9" name="Content Placeholder 8">
            <a:extLst>
              <a:ext uri="{FF2B5EF4-FFF2-40B4-BE49-F238E27FC236}">
                <a16:creationId xmlns:a16="http://schemas.microsoft.com/office/drawing/2014/main" id="{28B1959A-B114-699E-00DA-0FDD1C83B77C}"/>
              </a:ext>
            </a:extLst>
          </p:cNvPr>
          <p:cNvSpPr>
            <a:spLocks noGrp="1"/>
          </p:cNvSpPr>
          <p:nvPr>
            <p:ph idx="1"/>
          </p:nvPr>
        </p:nvSpPr>
        <p:spPr/>
        <p:txBody>
          <a:bodyPr>
            <a:normAutofit/>
          </a:bodyPr>
          <a:lstStyle/>
          <a:p>
            <a:pPr marL="0" algn="just">
              <a:lnSpc>
                <a:spcPct val="110000"/>
              </a:lnSpc>
              <a:spcBef>
                <a:spcPts val="0"/>
              </a:spcBef>
            </a:pPr>
            <a:endParaRPr lang="hr-HR" b="1" dirty="0">
              <a:effectLst/>
              <a:ea typeface="Times New Roman" panose="02020603050405020304" pitchFamily="18" charset="0"/>
              <a:cs typeface="Arial" panose="020B0604020202020204" pitchFamily="34" charset="0"/>
            </a:endParaRPr>
          </a:p>
          <a:p>
            <a:pPr marL="0" algn="just">
              <a:lnSpc>
                <a:spcPct val="110000"/>
              </a:lnSpc>
              <a:spcBef>
                <a:spcPts val="0"/>
              </a:spcBef>
            </a:pPr>
            <a:r>
              <a:rPr lang="hr-HR" b="1" dirty="0">
                <a:effectLst/>
                <a:ea typeface="Times New Roman" panose="02020603050405020304" pitchFamily="18" charset="0"/>
                <a:cs typeface="Arial" panose="020B0604020202020204" pitchFamily="34" charset="0"/>
              </a:rPr>
              <a:t>Ravnatelj školske ustanove odgovoran je za:</a:t>
            </a:r>
            <a:endParaRPr lang="hr-HR" b="1" dirty="0">
              <a:effectLst/>
              <a:ea typeface="Calibri" panose="020F0502020204030204" pitchFamily="34" charset="0"/>
              <a:cs typeface="Arial" panose="020B0604020202020204" pitchFamily="34" charset="0"/>
            </a:endParaRPr>
          </a:p>
          <a:p>
            <a:pPr lvl="1" algn="just">
              <a:lnSpc>
                <a:spcPct val="110000"/>
              </a:lnSpc>
              <a:spcBef>
                <a:spcPts val="0"/>
              </a:spcBef>
            </a:pPr>
            <a:r>
              <a:rPr lang="hr-HR" sz="2400" dirty="0">
                <a:effectLst/>
                <a:ea typeface="Times New Roman" panose="02020603050405020304" pitchFamily="18" charset="0"/>
                <a:cs typeface="Arial" panose="020B0604020202020204" pitchFamily="34" charset="0"/>
              </a:rPr>
              <a:t>planiranje i izvršavanje svog financijskog plana</a:t>
            </a:r>
            <a:endParaRPr lang="hr-HR" sz="2400" dirty="0">
              <a:effectLst/>
              <a:ea typeface="Calibri" panose="020F0502020204030204" pitchFamily="34" charset="0"/>
              <a:cs typeface="Arial" panose="020B0604020202020204" pitchFamily="34" charset="0"/>
            </a:endParaRPr>
          </a:p>
          <a:p>
            <a:pPr lvl="1" algn="just">
              <a:lnSpc>
                <a:spcPct val="110000"/>
              </a:lnSpc>
              <a:spcBef>
                <a:spcPts val="0"/>
              </a:spcBef>
            </a:pPr>
            <a:r>
              <a:rPr lang="hr-HR" sz="2400" dirty="0">
                <a:effectLst/>
                <a:ea typeface="Times New Roman" panose="02020603050405020304" pitchFamily="18" charset="0"/>
                <a:cs typeface="Arial" panose="020B0604020202020204" pitchFamily="34" charset="0"/>
              </a:rPr>
              <a:t>naplatu prihoda i primitaka iz svoje nadležnosti te uplatu u proračun i evidentiranje u proračunu</a:t>
            </a:r>
            <a:endParaRPr lang="hr-HR" sz="2400" dirty="0">
              <a:effectLst/>
              <a:ea typeface="Calibri" panose="020F0502020204030204" pitchFamily="34" charset="0"/>
              <a:cs typeface="Arial" panose="020B0604020202020204" pitchFamily="34" charset="0"/>
            </a:endParaRPr>
          </a:p>
          <a:p>
            <a:pPr lvl="1" algn="just">
              <a:lnSpc>
                <a:spcPct val="110000"/>
              </a:lnSpc>
              <a:spcBef>
                <a:spcPts val="0"/>
              </a:spcBef>
            </a:pPr>
            <a:r>
              <a:rPr lang="hr-HR" sz="2400" dirty="0">
                <a:effectLst/>
                <a:ea typeface="Times New Roman" panose="02020603050405020304" pitchFamily="18" charset="0"/>
                <a:cs typeface="Arial" panose="020B0604020202020204" pitchFamily="34" charset="0"/>
              </a:rPr>
              <a:t>preuzimanje obveza, verifikaciju obveza, izdavanje naloga za plaćanje na teret sredstava škole koje vodi i utvrđivanje prava naplate te za izdavanje naloga za naplatu u korist sredstava škole koje vodi</a:t>
            </a:r>
            <a:endParaRPr lang="hr-HR" sz="2400" dirty="0">
              <a:effectLst/>
              <a:ea typeface="Calibri" panose="020F0502020204030204" pitchFamily="34" charset="0"/>
              <a:cs typeface="Arial" panose="020B0604020202020204" pitchFamily="34" charset="0"/>
            </a:endParaRPr>
          </a:p>
          <a:p>
            <a:pPr lvl="1" algn="just">
              <a:lnSpc>
                <a:spcPct val="110000"/>
              </a:lnSpc>
              <a:spcBef>
                <a:spcPts val="0"/>
              </a:spcBef>
            </a:pPr>
            <a:r>
              <a:rPr lang="hr-HR" sz="2400" dirty="0">
                <a:effectLst/>
                <a:ea typeface="Times New Roman" panose="02020603050405020304" pitchFamily="18" charset="0"/>
                <a:cs typeface="Arial" panose="020B0604020202020204" pitchFamily="34" charset="0"/>
              </a:rPr>
              <a:t>zakonitost, svrhovitost, učinkovitost, ekonomičnost i djelotvornost u raspolaganju sredstvima škole koje vodi</a:t>
            </a:r>
            <a:endParaRPr lang="hr-HR" sz="2400" dirty="0">
              <a:effectLst/>
              <a:ea typeface="Calibri" panose="020F0502020204030204" pitchFamily="34" charset="0"/>
              <a:cs typeface="Arial" panose="020B0604020202020204" pitchFamily="34" charset="0"/>
            </a:endParaRPr>
          </a:p>
          <a:p>
            <a:endParaRPr lang="hr-HR" dirty="0"/>
          </a:p>
        </p:txBody>
      </p:sp>
      <p:sp>
        <p:nvSpPr>
          <p:cNvPr id="8" name="Slide Number Placeholder 7">
            <a:extLst>
              <a:ext uri="{FF2B5EF4-FFF2-40B4-BE49-F238E27FC236}">
                <a16:creationId xmlns:a16="http://schemas.microsoft.com/office/drawing/2014/main" id="{9A7D0A7D-369A-23ED-D5E7-7EF80EA1CA4B}"/>
              </a:ext>
            </a:extLst>
          </p:cNvPr>
          <p:cNvSpPr>
            <a:spLocks noGrp="1"/>
          </p:cNvSpPr>
          <p:nvPr>
            <p:ph type="sldNum" sz="quarter" idx="12"/>
          </p:nvPr>
        </p:nvSpPr>
        <p:spPr/>
        <p:txBody>
          <a:bodyPr/>
          <a:lstStyle/>
          <a:p>
            <a:fld id="{D2E57653-3E58-4892-A7ED-712530ACC680}" type="slidenum">
              <a:rPr kumimoji="0" lang="en-US" smtClean="0"/>
              <a:pPr/>
              <a:t>3</a:t>
            </a:fld>
            <a:endParaRPr kumimoji="0" lang="en-US" dirty="0"/>
          </a:p>
        </p:txBody>
      </p:sp>
    </p:spTree>
    <p:extLst>
      <p:ext uri="{BB962C8B-B14F-4D97-AF65-F5344CB8AC3E}">
        <p14:creationId xmlns:p14="http://schemas.microsoft.com/office/powerpoint/2010/main" val="48927373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0EF77A1-38E9-A8C1-7C0E-CDD88F5C69D8}"/>
              </a:ext>
            </a:extLst>
          </p:cNvPr>
          <p:cNvSpPr>
            <a:spLocks noGrp="1"/>
          </p:cNvSpPr>
          <p:nvPr>
            <p:ph type="ctrTitle"/>
          </p:nvPr>
        </p:nvSpPr>
        <p:spPr>
          <a:xfrm>
            <a:off x="685800" y="836713"/>
            <a:ext cx="7848600" cy="864095"/>
          </a:xfrm>
        </p:spPr>
        <p:txBody>
          <a:bodyPr/>
          <a:lstStyle/>
          <a:p>
            <a:r>
              <a:rPr lang="hr-HR" sz="3200" b="1" dirty="0"/>
              <a:t>Hvala na pažnji!</a:t>
            </a:r>
          </a:p>
        </p:txBody>
      </p:sp>
      <p:sp>
        <p:nvSpPr>
          <p:cNvPr id="8" name="Subtitle 7">
            <a:extLst>
              <a:ext uri="{FF2B5EF4-FFF2-40B4-BE49-F238E27FC236}">
                <a16:creationId xmlns:a16="http://schemas.microsoft.com/office/drawing/2014/main" id="{B723CBB6-886E-0965-3EC3-72E6E32D0BE5}"/>
              </a:ext>
            </a:extLst>
          </p:cNvPr>
          <p:cNvSpPr>
            <a:spLocks noGrp="1"/>
          </p:cNvSpPr>
          <p:nvPr>
            <p:ph type="subTitle" idx="1"/>
          </p:nvPr>
        </p:nvSpPr>
        <p:spPr>
          <a:xfrm>
            <a:off x="539552" y="4863057"/>
            <a:ext cx="7632848" cy="1446263"/>
          </a:xfrm>
        </p:spPr>
        <p:txBody>
          <a:bodyPr/>
          <a:lstStyle/>
          <a:p>
            <a:pPr algn="ctr"/>
            <a:r>
              <a:rPr lang="hr-HR" dirty="0"/>
              <a:t>Mr.sc. Jasna Nikić</a:t>
            </a:r>
          </a:p>
          <a:p>
            <a:pPr algn="ctr"/>
            <a:r>
              <a:rPr lang="hr-HR" dirty="0"/>
              <a:t>jnikic@rif.hr</a:t>
            </a:r>
          </a:p>
        </p:txBody>
      </p:sp>
      <p:pic>
        <p:nvPicPr>
          <p:cNvPr id="3074" name="Picture 2" descr="The text THANK YOU animated in big bold block letters.  You can control the number of times this animation plays by adjusting the Number of Loops in the customizer and then rebuilding the animation.  Also remember that the first frame this animation is blank, so it will appear as a blank image until you view(play) your slide show in PowerPoint.">
            <a:extLst>
              <a:ext uri="{FF2B5EF4-FFF2-40B4-BE49-F238E27FC236}">
                <a16:creationId xmlns:a16="http://schemas.microsoft.com/office/drawing/2014/main" id="{0B6B5304-63DF-081C-0539-0B5C9C63BB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641934"/>
            <a:ext cx="3279998" cy="327999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3F91EFF2-91E5-EE0C-DF9F-42119A03D1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2719934"/>
            <a:ext cx="2857500" cy="142875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72926700-3583-ABCB-CB20-6525016F73C3}"/>
              </a:ext>
            </a:extLst>
          </p:cNvPr>
          <p:cNvSpPr>
            <a:spLocks noGrp="1"/>
          </p:cNvSpPr>
          <p:nvPr>
            <p:ph type="sldNum" sz="quarter" idx="12"/>
          </p:nvPr>
        </p:nvSpPr>
        <p:spPr/>
        <p:txBody>
          <a:bodyPr/>
          <a:lstStyle/>
          <a:p>
            <a:fld id="{D2E57653-3E58-4892-A7ED-712530ACC680}" type="slidenum">
              <a:rPr kumimoji="0" lang="en-US" smtClean="0"/>
              <a:pPr/>
              <a:t>30</a:t>
            </a:fld>
            <a:endParaRPr kumimoji="0" lang="en-US" dirty="0"/>
          </a:p>
        </p:txBody>
      </p:sp>
    </p:spTree>
    <p:extLst>
      <p:ext uri="{BB962C8B-B14F-4D97-AF65-F5344CB8AC3E}">
        <p14:creationId xmlns:p14="http://schemas.microsoft.com/office/powerpoint/2010/main" val="369863908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6D9FE-B370-9C3C-6068-4C03DCB92E69}"/>
              </a:ext>
            </a:extLst>
          </p:cNvPr>
          <p:cNvSpPr>
            <a:spLocks noGrp="1"/>
          </p:cNvSpPr>
          <p:nvPr>
            <p:ph type="title"/>
          </p:nvPr>
        </p:nvSpPr>
        <p:spPr/>
        <p:txBody>
          <a:bodyPr>
            <a:noAutofit/>
          </a:bodyPr>
          <a:lstStyle/>
          <a:p>
            <a:r>
              <a:rPr lang="hr-HR" sz="3200" b="1" dirty="0"/>
              <a:t>PLANIRANJE I IZVRŠENJE FINANCIJSKOG PLANA</a:t>
            </a:r>
          </a:p>
        </p:txBody>
      </p:sp>
      <p:sp>
        <p:nvSpPr>
          <p:cNvPr id="3" name="Text Placeholder 2">
            <a:extLst>
              <a:ext uri="{FF2B5EF4-FFF2-40B4-BE49-F238E27FC236}">
                <a16:creationId xmlns:a16="http://schemas.microsoft.com/office/drawing/2014/main" id="{31D6F5CF-6AE3-D6CA-FC82-99E7C5C65239}"/>
              </a:ext>
            </a:extLst>
          </p:cNvPr>
          <p:cNvSpPr>
            <a:spLocks noGrp="1"/>
          </p:cNvSpPr>
          <p:nvPr>
            <p:ph type="body" idx="1"/>
          </p:nvPr>
        </p:nvSpPr>
        <p:spPr/>
        <p:txBody>
          <a:bodyPr>
            <a:normAutofit/>
          </a:bodyPr>
          <a:lstStyle/>
          <a:p>
            <a:r>
              <a:rPr lang="hr-HR" sz="2400" b="1" dirty="0"/>
              <a:t>FINANCIJSKI PLAN</a:t>
            </a:r>
          </a:p>
        </p:txBody>
      </p:sp>
      <p:sp>
        <p:nvSpPr>
          <p:cNvPr id="4" name="Content Placeholder 3">
            <a:extLst>
              <a:ext uri="{FF2B5EF4-FFF2-40B4-BE49-F238E27FC236}">
                <a16:creationId xmlns:a16="http://schemas.microsoft.com/office/drawing/2014/main" id="{9A908BD2-787F-08DA-CF85-1450D1F77503}"/>
              </a:ext>
            </a:extLst>
          </p:cNvPr>
          <p:cNvSpPr>
            <a:spLocks noGrp="1"/>
          </p:cNvSpPr>
          <p:nvPr>
            <p:ph sz="half" idx="2"/>
          </p:nvPr>
        </p:nvSpPr>
        <p:spPr>
          <a:xfrm>
            <a:off x="457200" y="2438400"/>
            <a:ext cx="4042792" cy="3951288"/>
          </a:xfrm>
        </p:spPr>
        <p:txBody>
          <a:bodyPr>
            <a:normAutofit fontScale="92500" lnSpcReduction="20000"/>
          </a:bodyPr>
          <a:lstStyle/>
          <a:p>
            <a:r>
              <a:rPr lang="hr-HR" dirty="0"/>
              <a:t>Ravnatelj predlaže prijedlog financijskog plana</a:t>
            </a:r>
          </a:p>
          <a:p>
            <a:r>
              <a:rPr lang="hr-HR" dirty="0"/>
              <a:t>Školski odbor ga usvaja</a:t>
            </a:r>
          </a:p>
          <a:p>
            <a:r>
              <a:rPr lang="hr-HR" dirty="0"/>
              <a:t>Planiraju se prihodi i rashodi </a:t>
            </a:r>
          </a:p>
          <a:p>
            <a:r>
              <a:rPr lang="hr-HR" dirty="0"/>
              <a:t>Planira se korištenje ostvarenog viška prihoda ili pokriće manjka prihoda</a:t>
            </a:r>
          </a:p>
          <a:p>
            <a:r>
              <a:rPr lang="hr-HR" dirty="0"/>
              <a:t>Nije dovoljno unijeti podatke u aplikaciju osnivača</a:t>
            </a:r>
          </a:p>
          <a:p>
            <a:r>
              <a:rPr lang="hr-HR" dirty="0"/>
              <a:t>Tablice po ekonomskoj klasifikaciji i izvorima financiranja te aktivnostima</a:t>
            </a:r>
          </a:p>
          <a:p>
            <a:pPr marL="0" indent="0">
              <a:buNone/>
            </a:pPr>
            <a:endParaRPr lang="hr-HR" dirty="0"/>
          </a:p>
        </p:txBody>
      </p:sp>
      <p:sp>
        <p:nvSpPr>
          <p:cNvPr id="5" name="Text Placeholder 4">
            <a:extLst>
              <a:ext uri="{FF2B5EF4-FFF2-40B4-BE49-F238E27FC236}">
                <a16:creationId xmlns:a16="http://schemas.microsoft.com/office/drawing/2014/main" id="{563CA4E4-52E8-0124-3285-979C65108B9E}"/>
              </a:ext>
            </a:extLst>
          </p:cNvPr>
          <p:cNvSpPr>
            <a:spLocks noGrp="1"/>
          </p:cNvSpPr>
          <p:nvPr>
            <p:ph type="body" sz="quarter" idx="3"/>
          </p:nvPr>
        </p:nvSpPr>
        <p:spPr/>
        <p:txBody>
          <a:bodyPr>
            <a:noAutofit/>
          </a:bodyPr>
          <a:lstStyle/>
          <a:p>
            <a:r>
              <a:rPr lang="hr-HR" sz="2400" b="1" dirty="0"/>
              <a:t>IZVJEŠTAJ O IZVRŠENJU FINANCIJSKOG PLANA</a:t>
            </a:r>
          </a:p>
        </p:txBody>
      </p:sp>
      <p:sp>
        <p:nvSpPr>
          <p:cNvPr id="6" name="Content Placeholder 5">
            <a:extLst>
              <a:ext uri="{FF2B5EF4-FFF2-40B4-BE49-F238E27FC236}">
                <a16:creationId xmlns:a16="http://schemas.microsoft.com/office/drawing/2014/main" id="{889BF669-02F3-B19B-4731-17046F4C88B0}"/>
              </a:ext>
            </a:extLst>
          </p:cNvPr>
          <p:cNvSpPr>
            <a:spLocks noGrp="1"/>
          </p:cNvSpPr>
          <p:nvPr>
            <p:ph sz="quarter" idx="4"/>
          </p:nvPr>
        </p:nvSpPr>
        <p:spPr/>
        <p:txBody>
          <a:bodyPr>
            <a:normAutofit fontScale="92500" lnSpcReduction="10000"/>
          </a:bodyPr>
          <a:lstStyle/>
          <a:p>
            <a:r>
              <a:rPr lang="hr-HR" dirty="0"/>
              <a:t>Ravnatelj predlaže prijedlog izvještaja o izvršenju financijskog plana</a:t>
            </a:r>
          </a:p>
          <a:p>
            <a:r>
              <a:rPr lang="hr-HR" dirty="0"/>
              <a:t>Nije dovoljno unijeti podatke u aplikaciju osnivača</a:t>
            </a:r>
          </a:p>
          <a:p>
            <a:r>
              <a:rPr lang="hr-HR" dirty="0"/>
              <a:t>Školski odbor ga usvaja</a:t>
            </a:r>
          </a:p>
          <a:p>
            <a:r>
              <a:rPr lang="hr-HR" dirty="0"/>
              <a:t>Koliko je ostvareno prihoda i izvršeno rashoda?</a:t>
            </a:r>
          </a:p>
          <a:p>
            <a:r>
              <a:rPr lang="hr-HR" dirty="0"/>
              <a:t>Koliko je potrošeno viška prihoda ili koliko je pokriveno manjka? </a:t>
            </a:r>
          </a:p>
          <a:p>
            <a:endParaRPr lang="hr-HR" dirty="0"/>
          </a:p>
        </p:txBody>
      </p:sp>
      <p:sp>
        <p:nvSpPr>
          <p:cNvPr id="7" name="Slide Number Placeholder 6">
            <a:extLst>
              <a:ext uri="{FF2B5EF4-FFF2-40B4-BE49-F238E27FC236}">
                <a16:creationId xmlns:a16="http://schemas.microsoft.com/office/drawing/2014/main" id="{EBE2C515-958A-5634-7990-540BC0BDB072}"/>
              </a:ext>
            </a:extLst>
          </p:cNvPr>
          <p:cNvSpPr>
            <a:spLocks noGrp="1"/>
          </p:cNvSpPr>
          <p:nvPr>
            <p:ph type="sldNum" sz="quarter" idx="12"/>
          </p:nvPr>
        </p:nvSpPr>
        <p:spPr/>
        <p:txBody>
          <a:bodyPr/>
          <a:lstStyle/>
          <a:p>
            <a:fld id="{D2E57653-3E58-4892-A7ED-712530ACC680}" type="slidenum">
              <a:rPr kumimoji="0" lang="en-US" smtClean="0"/>
              <a:pPr/>
              <a:t>4</a:t>
            </a:fld>
            <a:endParaRPr kumimoji="0" lang="en-US" dirty="0"/>
          </a:p>
        </p:txBody>
      </p:sp>
    </p:spTree>
    <p:extLst>
      <p:ext uri="{BB962C8B-B14F-4D97-AF65-F5344CB8AC3E}">
        <p14:creationId xmlns:p14="http://schemas.microsoft.com/office/powerpoint/2010/main" val="184530680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E8F68-A989-5D6C-6342-A04D150FD512}"/>
              </a:ext>
            </a:extLst>
          </p:cNvPr>
          <p:cNvSpPr>
            <a:spLocks noGrp="1"/>
          </p:cNvSpPr>
          <p:nvPr>
            <p:ph type="title"/>
          </p:nvPr>
        </p:nvSpPr>
        <p:spPr/>
        <p:txBody>
          <a:bodyPr>
            <a:normAutofit/>
          </a:bodyPr>
          <a:lstStyle/>
          <a:p>
            <a:r>
              <a:rPr lang="hr-HR" sz="3200" b="1" dirty="0">
                <a:effectLst/>
                <a:latin typeface="+mn-lt"/>
                <a:ea typeface="Times New Roman" panose="02020603050405020304" pitchFamily="18" charset="0"/>
              </a:rPr>
              <a:t>IZVJEŠTAJ O IZVRŠENJU FINANCIJSKOG PLANA</a:t>
            </a:r>
            <a:endParaRPr lang="hr-HR" sz="3200" dirty="0">
              <a:latin typeface="+mn-lt"/>
            </a:endParaRPr>
          </a:p>
        </p:txBody>
      </p:sp>
      <p:sp>
        <p:nvSpPr>
          <p:cNvPr id="4" name="Content Placeholder 3">
            <a:extLst>
              <a:ext uri="{FF2B5EF4-FFF2-40B4-BE49-F238E27FC236}">
                <a16:creationId xmlns:a16="http://schemas.microsoft.com/office/drawing/2014/main" id="{2C37ED66-FAF4-A012-EE16-D808FDCAE94F}"/>
              </a:ext>
            </a:extLst>
          </p:cNvPr>
          <p:cNvSpPr>
            <a:spLocks noGrp="1"/>
          </p:cNvSpPr>
          <p:nvPr>
            <p:ph sz="half" idx="1"/>
          </p:nvPr>
        </p:nvSpPr>
        <p:spPr/>
        <p:txBody>
          <a:bodyPr/>
          <a:lstStyle/>
          <a:p>
            <a:r>
              <a:rPr lang="hr-HR" sz="2000" b="1" dirty="0">
                <a:effectLst/>
                <a:ea typeface="Times New Roman" panose="02020603050405020304" pitchFamily="18" charset="0"/>
              </a:rPr>
              <a:t>Polugodišnji izvještaj </a:t>
            </a:r>
            <a:r>
              <a:rPr lang="hr-HR" sz="2000" dirty="0">
                <a:effectLst/>
                <a:ea typeface="Times New Roman" panose="02020603050405020304" pitchFamily="18" charset="0"/>
              </a:rPr>
              <a:t>do 31.7.</a:t>
            </a:r>
          </a:p>
          <a:p>
            <a:r>
              <a:rPr lang="hr-HR" sz="2000" b="1" dirty="0">
                <a:ea typeface="Times New Roman" panose="02020603050405020304" pitchFamily="18" charset="0"/>
              </a:rPr>
              <a:t>Godišnji izvještaj </a:t>
            </a:r>
            <a:r>
              <a:rPr lang="hr-HR" sz="2000" dirty="0">
                <a:ea typeface="Times New Roman" panose="02020603050405020304" pitchFamily="18" charset="0"/>
              </a:rPr>
              <a:t>do 31.3. sljedeće godine</a:t>
            </a:r>
            <a:r>
              <a:rPr lang="hr-HR" sz="2000" dirty="0">
                <a:effectLst/>
                <a:ea typeface="Times New Roman" panose="02020603050405020304" pitchFamily="18" charset="0"/>
              </a:rPr>
              <a:t> </a:t>
            </a:r>
          </a:p>
          <a:p>
            <a:r>
              <a:rPr lang="hr-HR" sz="2000" b="1" dirty="0">
                <a:ea typeface="Times New Roman" panose="02020603050405020304" pitchFamily="18" charset="0"/>
              </a:rPr>
              <a:t>S</a:t>
            </a:r>
            <a:r>
              <a:rPr lang="hr-HR" sz="2000" b="1" dirty="0">
                <a:effectLst/>
                <a:ea typeface="Times New Roman" panose="02020603050405020304" pitchFamily="18" charset="0"/>
              </a:rPr>
              <a:t>adrže opći i posebni dio, obrazloženje i posebne izvještaje</a:t>
            </a:r>
            <a:r>
              <a:rPr lang="hr-HR" sz="2000" b="0" dirty="0">
                <a:effectLst/>
                <a:ea typeface="Times New Roman" panose="02020603050405020304" pitchFamily="18" charset="0"/>
              </a:rPr>
              <a:t>.</a:t>
            </a:r>
          </a:p>
          <a:p>
            <a:r>
              <a:rPr lang="hr-HR" sz="2000" b="0" dirty="0">
                <a:effectLst/>
                <a:ea typeface="Times New Roman" panose="02020603050405020304" pitchFamily="18" charset="0"/>
              </a:rPr>
              <a:t>Prihodi i primici, rashodi i izdaci iskazuju se </a:t>
            </a:r>
            <a:r>
              <a:rPr lang="hr-HR" sz="2000" b="1" dirty="0">
                <a:effectLst/>
                <a:ea typeface="Times New Roman" panose="02020603050405020304" pitchFamily="18" charset="0"/>
              </a:rPr>
              <a:t>na razini odjeljka - 4. razina računskog plana </a:t>
            </a:r>
          </a:p>
          <a:p>
            <a:endParaRPr lang="hr-HR" sz="1800" b="1" dirty="0">
              <a:effectLst/>
              <a:latin typeface="Times New Roman" panose="02020603050405020304" pitchFamily="18" charset="0"/>
              <a:ea typeface="Times New Roman" panose="02020603050405020304" pitchFamily="18" charset="0"/>
            </a:endParaRPr>
          </a:p>
          <a:p>
            <a:endParaRPr lang="hr-HR" dirty="0"/>
          </a:p>
        </p:txBody>
      </p:sp>
      <p:sp>
        <p:nvSpPr>
          <p:cNvPr id="12" name="Content Placeholder 11">
            <a:extLst>
              <a:ext uri="{FF2B5EF4-FFF2-40B4-BE49-F238E27FC236}">
                <a16:creationId xmlns:a16="http://schemas.microsoft.com/office/drawing/2014/main" id="{383EC487-5684-5DD0-87E2-94A99122534C}"/>
              </a:ext>
            </a:extLst>
          </p:cNvPr>
          <p:cNvSpPr>
            <a:spLocks noGrp="1"/>
          </p:cNvSpPr>
          <p:nvPr>
            <p:ph sz="half" idx="2"/>
          </p:nvPr>
        </p:nvSpPr>
        <p:spPr>
          <a:xfrm>
            <a:off x="4648202" y="1673352"/>
            <a:ext cx="4316286" cy="4718304"/>
          </a:xfrm>
        </p:spPr>
        <p:txBody>
          <a:bodyPr>
            <a:normAutofit/>
          </a:bodyPr>
          <a:lstStyle/>
          <a:p>
            <a:r>
              <a:rPr lang="hr-HR" sz="2000" b="1" dirty="0">
                <a:effectLst/>
                <a:ea typeface="Times New Roman" panose="02020603050405020304" pitchFamily="18" charset="0"/>
              </a:rPr>
              <a:t>Izvorni plan je prvi financijski plan usvojen od Školskog odbora</a:t>
            </a:r>
          </a:p>
          <a:p>
            <a:r>
              <a:rPr lang="hr-HR" sz="2000" b="1" dirty="0">
                <a:effectLst/>
                <a:ea typeface="Times New Roman" panose="02020603050405020304" pitchFamily="18" charset="0"/>
              </a:rPr>
              <a:t>Rebalans je zadnji financijski plan usvojen od Školskog odbora</a:t>
            </a:r>
          </a:p>
          <a:p>
            <a:r>
              <a:rPr lang="hr-HR" sz="2000" b="1" dirty="0">
                <a:effectLst/>
                <a:ea typeface="Times New Roman" panose="02020603050405020304" pitchFamily="18" charset="0"/>
              </a:rPr>
              <a:t>Tekući plan</a:t>
            </a:r>
            <a:r>
              <a:rPr lang="hr-HR" sz="2000" b="1" dirty="0">
                <a:ea typeface="Times New Roman" panose="02020603050405020304" pitchFamily="18" charset="0"/>
              </a:rPr>
              <a:t> - </a:t>
            </a:r>
            <a:r>
              <a:rPr lang="hr-HR" sz="2000" dirty="0">
                <a:effectLst/>
                <a:ea typeface="Calibri" panose="020F0502020204030204" pitchFamily="34" charset="0"/>
              </a:rPr>
              <a:t>posljednje izmjene i dopune s uključenim preraspodjelama</a:t>
            </a:r>
          </a:p>
          <a:p>
            <a:r>
              <a:rPr lang="hr-HR" sz="2000" b="1" dirty="0">
                <a:effectLst/>
                <a:ea typeface="Calibri" panose="020F0502020204030204" pitchFamily="34" charset="0"/>
              </a:rPr>
              <a:t>Školske ustanove ne mogu imati podatak u stupcu tekući plan</a:t>
            </a:r>
            <a:r>
              <a:rPr lang="hr-HR" sz="2000" dirty="0">
                <a:effectLst/>
                <a:ea typeface="Calibri" panose="020F0502020204030204" pitchFamily="34" charset="0"/>
              </a:rPr>
              <a:t> – nije im dozvoljena preraspodjela.</a:t>
            </a:r>
            <a:endParaRPr lang="hr-HR" sz="2000" dirty="0"/>
          </a:p>
        </p:txBody>
      </p:sp>
      <p:graphicFrame>
        <p:nvGraphicFramePr>
          <p:cNvPr id="13" name="Content Placeholder 7">
            <a:extLst>
              <a:ext uri="{FF2B5EF4-FFF2-40B4-BE49-F238E27FC236}">
                <a16:creationId xmlns:a16="http://schemas.microsoft.com/office/drawing/2014/main" id="{229C9130-29BB-BD1E-4C30-9838F4F09C26}"/>
              </a:ext>
            </a:extLst>
          </p:cNvPr>
          <p:cNvGraphicFramePr>
            <a:graphicFrameLocks/>
          </p:cNvGraphicFramePr>
          <p:nvPr>
            <p:extLst>
              <p:ext uri="{D42A27DB-BD31-4B8C-83A1-F6EECF244321}">
                <p14:modId xmlns:p14="http://schemas.microsoft.com/office/powerpoint/2010/main" val="4293212260"/>
              </p:ext>
            </p:extLst>
          </p:nvPr>
        </p:nvGraphicFramePr>
        <p:xfrm>
          <a:off x="179512" y="4853841"/>
          <a:ext cx="8784977" cy="1984627"/>
        </p:xfrm>
        <a:graphic>
          <a:graphicData uri="http://schemas.openxmlformats.org/drawingml/2006/table">
            <a:tbl>
              <a:tblPr firstRow="1" firstCol="1" bandRow="1"/>
              <a:tblGrid>
                <a:gridCol w="2224503">
                  <a:extLst>
                    <a:ext uri="{9D8B030D-6E8A-4147-A177-3AD203B41FA5}">
                      <a16:colId xmlns:a16="http://schemas.microsoft.com/office/drawing/2014/main" val="1873225978"/>
                    </a:ext>
                  </a:extLst>
                </a:gridCol>
                <a:gridCol w="1310537">
                  <a:extLst>
                    <a:ext uri="{9D8B030D-6E8A-4147-A177-3AD203B41FA5}">
                      <a16:colId xmlns:a16="http://schemas.microsoft.com/office/drawing/2014/main" val="517577541"/>
                    </a:ext>
                  </a:extLst>
                </a:gridCol>
                <a:gridCol w="1217971">
                  <a:extLst>
                    <a:ext uri="{9D8B030D-6E8A-4147-A177-3AD203B41FA5}">
                      <a16:colId xmlns:a16="http://schemas.microsoft.com/office/drawing/2014/main" val="1706680178"/>
                    </a:ext>
                  </a:extLst>
                </a:gridCol>
                <a:gridCol w="967555">
                  <a:extLst>
                    <a:ext uri="{9D8B030D-6E8A-4147-A177-3AD203B41FA5}">
                      <a16:colId xmlns:a16="http://schemas.microsoft.com/office/drawing/2014/main" val="466607679"/>
                    </a:ext>
                  </a:extLst>
                </a:gridCol>
                <a:gridCol w="1292997">
                  <a:extLst>
                    <a:ext uri="{9D8B030D-6E8A-4147-A177-3AD203B41FA5}">
                      <a16:colId xmlns:a16="http://schemas.microsoft.com/office/drawing/2014/main" val="3716163874"/>
                    </a:ext>
                  </a:extLst>
                </a:gridCol>
                <a:gridCol w="885707">
                  <a:extLst>
                    <a:ext uri="{9D8B030D-6E8A-4147-A177-3AD203B41FA5}">
                      <a16:colId xmlns:a16="http://schemas.microsoft.com/office/drawing/2014/main" val="1465510566"/>
                    </a:ext>
                  </a:extLst>
                </a:gridCol>
                <a:gridCol w="885707">
                  <a:extLst>
                    <a:ext uri="{9D8B030D-6E8A-4147-A177-3AD203B41FA5}">
                      <a16:colId xmlns:a16="http://schemas.microsoft.com/office/drawing/2014/main" val="3090628471"/>
                    </a:ext>
                  </a:extLst>
                </a:gridCol>
              </a:tblGrid>
              <a:tr h="223835">
                <a:tc gridSpan="7">
                  <a:txBody>
                    <a:bodyPr/>
                    <a:lstStyle/>
                    <a:p>
                      <a:pPr algn="ctr">
                        <a:lnSpc>
                          <a:spcPct val="107000"/>
                        </a:lnSpc>
                        <a:spcAft>
                          <a:spcPts val="800"/>
                        </a:spcAft>
                      </a:pPr>
                      <a:r>
                        <a:rPr lang="hr-HR" sz="14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IZVJEŠTAJ O IZVRŠENJU FINANCIJSKOG PLANA ZA 2023. GODINU                                                                                                                                  </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1379371746"/>
                  </a:ext>
                </a:extLst>
              </a:tr>
              <a:tr h="115106">
                <a:tc gridSpan="7">
                  <a:txBody>
                    <a:bodyPr/>
                    <a:lstStyle/>
                    <a:p>
                      <a:pPr algn="ctr">
                        <a:lnSpc>
                          <a:spcPct val="107000"/>
                        </a:lnSpc>
                        <a:spcAft>
                          <a:spcPts val="800"/>
                        </a:spcAft>
                      </a:pPr>
                      <a:r>
                        <a:rPr lang="hr-HR" sz="14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OPĆI DIO</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2226441308"/>
                  </a:ext>
                </a:extLst>
              </a:tr>
              <a:tr h="115106">
                <a:tc gridSpan="7">
                  <a:txBody>
                    <a:bodyPr/>
                    <a:lstStyle/>
                    <a:p>
                      <a:pPr algn="ctr">
                        <a:lnSpc>
                          <a:spcPct val="107000"/>
                        </a:lnSpc>
                        <a:spcAft>
                          <a:spcPts val="800"/>
                        </a:spcAft>
                      </a:pPr>
                      <a:r>
                        <a:rPr lang="hr-HR" sz="14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SAŽETAK  RAČUNA PRIHODA I RASHODA I  RAČUNA FINANCIRANJA</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tc hMerge="1">
                  <a:txBody>
                    <a:bodyPr/>
                    <a:lstStyle/>
                    <a:p>
                      <a:endParaRPr lang="hr-HR"/>
                    </a:p>
                  </a:txBody>
                  <a:tcPr/>
                </a:tc>
                <a:extLst>
                  <a:ext uri="{0D108BD9-81ED-4DB2-BD59-A6C34878D82A}">
                    <a16:rowId xmlns:a16="http://schemas.microsoft.com/office/drawing/2014/main" val="806477174"/>
                  </a:ext>
                </a:extLst>
              </a:tr>
              <a:tr h="427630">
                <a:tc>
                  <a:txBody>
                    <a:bodyPr/>
                    <a:lstStyle/>
                    <a:p>
                      <a:pPr algn="ctr">
                        <a:lnSpc>
                          <a:spcPct val="107000"/>
                        </a:lnSpc>
                        <a:spcAft>
                          <a:spcPts val="800"/>
                        </a:spcAft>
                      </a:pP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Brojčana oznaka i naziv</a:t>
                      </a:r>
                      <a:endParaRPr lang="hr-HR" sz="1400" kern="10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Ostvarenje/</a:t>
                      </a:r>
                      <a:endParaRPr lang="hr-HR" sz="1400" kern="10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Izvršenje</a:t>
                      </a:r>
                      <a:b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za 2022.</a:t>
                      </a:r>
                      <a:endParaRPr lang="hr-HR" sz="1400" kern="10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Izvorni plan ili rebalans za 2023.</a:t>
                      </a:r>
                      <a:endParaRPr lang="hr-HR" sz="1400" kern="10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hr-HR" sz="14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Tekući plan za 2023.</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hr-HR" sz="14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Ostvarenje/</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r>
                        <a:rPr lang="hr-HR" sz="14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Izvršenje za 2023.</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hr-HR" sz="14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Indeks</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algn="ctr">
                        <a:lnSpc>
                          <a:spcPct val="107000"/>
                        </a:lnSpc>
                        <a:spcAft>
                          <a:spcPts val="800"/>
                        </a:spcAft>
                      </a:pP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Indeks</a:t>
                      </a:r>
                      <a:endParaRPr lang="hr-HR" sz="1400" kern="10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790285597"/>
                  </a:ext>
                </a:extLst>
              </a:tr>
              <a:tr h="427630">
                <a:tc>
                  <a:txBody>
                    <a:bodyPr/>
                    <a:lstStyle/>
                    <a:p>
                      <a:pPr algn="ctr">
                        <a:lnSpc>
                          <a:spcPct val="107000"/>
                        </a:lnSpc>
                        <a:spcAft>
                          <a:spcPts val="800"/>
                        </a:spcAft>
                      </a:pP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hr-HR" sz="1400" kern="10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hr-HR" sz="1400" kern="10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hr-HR" sz="1400" kern="10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hr-HR" sz="1400" kern="10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400" b="1" kern="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hr-HR" sz="1400" kern="10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4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r>
                        <a:rPr lang="hr-HR" sz="14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5/2*100</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800"/>
                        </a:spcAft>
                      </a:pPr>
                      <a:r>
                        <a:rPr lang="hr-HR" sz="14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r>
                        <a:rPr lang="hr-HR" sz="1400" b="1" kern="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5/4*100</a:t>
                      </a:r>
                      <a:endParaRPr lang="hr-HR" sz="1400" kern="100" dirty="0">
                        <a:effectLst/>
                        <a:latin typeface="Calibri" panose="020F0502020204030204" pitchFamily="34" charset="0"/>
                        <a:ea typeface="Calibri" panose="020F0502020204030204" pitchFamily="34" charset="0"/>
                        <a:cs typeface="Arial" panose="020B0604020202020204" pitchFamily="34" charset="0"/>
                      </a:endParaRPr>
                    </a:p>
                  </a:txBody>
                  <a:tcPr marL="47103" marR="4710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64757033"/>
                  </a:ext>
                </a:extLst>
              </a:tr>
            </a:tbl>
          </a:graphicData>
        </a:graphic>
      </p:graphicFrame>
      <p:sp>
        <p:nvSpPr>
          <p:cNvPr id="3" name="Slide Number Placeholder 2">
            <a:extLst>
              <a:ext uri="{FF2B5EF4-FFF2-40B4-BE49-F238E27FC236}">
                <a16:creationId xmlns:a16="http://schemas.microsoft.com/office/drawing/2014/main" id="{322FA89D-FA4D-2E65-0BAB-8FFFC473644D}"/>
              </a:ext>
            </a:extLst>
          </p:cNvPr>
          <p:cNvSpPr>
            <a:spLocks noGrp="1"/>
          </p:cNvSpPr>
          <p:nvPr>
            <p:ph type="sldNum" sz="quarter" idx="12"/>
          </p:nvPr>
        </p:nvSpPr>
        <p:spPr/>
        <p:txBody>
          <a:bodyPr/>
          <a:lstStyle/>
          <a:p>
            <a:fld id="{D2E57653-3E58-4892-A7ED-712530ACC680}" type="slidenum">
              <a:rPr kumimoji="0" lang="en-US" smtClean="0"/>
              <a:pPr/>
              <a:t>5</a:t>
            </a:fld>
            <a:endParaRPr kumimoji="0" lang="en-US" dirty="0"/>
          </a:p>
        </p:txBody>
      </p:sp>
    </p:spTree>
    <p:extLst>
      <p:ext uri="{BB962C8B-B14F-4D97-AF65-F5344CB8AC3E}">
        <p14:creationId xmlns:p14="http://schemas.microsoft.com/office/powerpoint/2010/main" val="418188584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B5B4A-865D-15C5-03E4-95ACC991C640}"/>
              </a:ext>
            </a:extLst>
          </p:cNvPr>
          <p:cNvSpPr>
            <a:spLocks noGrp="1"/>
          </p:cNvSpPr>
          <p:nvPr>
            <p:ph type="title"/>
          </p:nvPr>
        </p:nvSpPr>
        <p:spPr/>
        <p:txBody>
          <a:bodyPr>
            <a:normAutofit/>
          </a:bodyPr>
          <a:lstStyle/>
          <a:p>
            <a:r>
              <a:rPr lang="hr-HR" sz="3200" b="1" dirty="0"/>
              <a:t>IZVORI FINANCIRANJA</a:t>
            </a:r>
          </a:p>
        </p:txBody>
      </p:sp>
      <p:sp>
        <p:nvSpPr>
          <p:cNvPr id="3" name="Text Placeholder 2">
            <a:extLst>
              <a:ext uri="{FF2B5EF4-FFF2-40B4-BE49-F238E27FC236}">
                <a16:creationId xmlns:a16="http://schemas.microsoft.com/office/drawing/2014/main" id="{F10536DB-500A-DB34-13F9-3F9B88B2D171}"/>
              </a:ext>
            </a:extLst>
          </p:cNvPr>
          <p:cNvSpPr>
            <a:spLocks noGrp="1"/>
          </p:cNvSpPr>
          <p:nvPr>
            <p:ph type="body" idx="1"/>
          </p:nvPr>
        </p:nvSpPr>
        <p:spPr/>
        <p:txBody>
          <a:bodyPr/>
          <a:lstStyle/>
          <a:p>
            <a:endParaRPr lang="hr-HR" dirty="0"/>
          </a:p>
        </p:txBody>
      </p:sp>
      <p:sp>
        <p:nvSpPr>
          <p:cNvPr id="4" name="Content Placeholder 3">
            <a:extLst>
              <a:ext uri="{FF2B5EF4-FFF2-40B4-BE49-F238E27FC236}">
                <a16:creationId xmlns:a16="http://schemas.microsoft.com/office/drawing/2014/main" id="{8E40EB38-B36F-CF52-83C4-9E4A432E531E}"/>
              </a:ext>
            </a:extLst>
          </p:cNvPr>
          <p:cNvSpPr>
            <a:spLocks noGrp="1"/>
          </p:cNvSpPr>
          <p:nvPr>
            <p:ph sz="half" idx="2"/>
          </p:nvPr>
        </p:nvSpPr>
        <p:spPr>
          <a:xfrm>
            <a:off x="457200" y="2060848"/>
            <a:ext cx="3931920" cy="4328840"/>
          </a:xfrm>
        </p:spPr>
        <p:txBody>
          <a:bodyPr>
            <a:normAutofit fontScale="70000" lnSpcReduction="20000"/>
          </a:bodyPr>
          <a:lstStyle/>
          <a:p>
            <a:r>
              <a:rPr lang="hr-HR" sz="3100" dirty="0"/>
              <a:t>IF 1 </a:t>
            </a:r>
            <a:r>
              <a:rPr lang="hr-HR" sz="3100" b="1" dirty="0"/>
              <a:t>opći prihodi i primici </a:t>
            </a:r>
            <a:r>
              <a:rPr lang="hr-HR" sz="3100" dirty="0"/>
              <a:t>– od osnivača - izvršavaju se do visine plana -  neovisno jesu li uplaćeni prihodi</a:t>
            </a:r>
          </a:p>
          <a:p>
            <a:r>
              <a:rPr lang="hr-HR" sz="3100" dirty="0">
                <a:solidFill>
                  <a:schemeClr val="accent1">
                    <a:lumMod val="40000"/>
                    <a:lumOff val="60000"/>
                  </a:schemeClr>
                </a:solidFill>
              </a:rPr>
              <a:t>IF 2 – doprinosi - nije primjenjiv za škole i njihove osnivače</a:t>
            </a:r>
          </a:p>
          <a:p>
            <a:r>
              <a:rPr lang="hr-HR" sz="3100" dirty="0"/>
              <a:t>IF 3 </a:t>
            </a:r>
            <a:r>
              <a:rPr lang="hr-HR" sz="3100" b="1" dirty="0"/>
              <a:t>vlastiti prihodi </a:t>
            </a:r>
            <a:r>
              <a:rPr lang="hr-HR" sz="3100" dirty="0"/>
              <a:t>– obavljanjem poslova na tržištu – zakup poslovnog prostora, prodaja proizvoda školskih praktikuma, obrazovanje odraslih, usluga fotokopiranja, ...</a:t>
            </a:r>
          </a:p>
          <a:p>
            <a:endParaRPr lang="hr-HR" dirty="0"/>
          </a:p>
        </p:txBody>
      </p:sp>
      <p:sp>
        <p:nvSpPr>
          <p:cNvPr id="5" name="Text Placeholder 4">
            <a:extLst>
              <a:ext uri="{FF2B5EF4-FFF2-40B4-BE49-F238E27FC236}">
                <a16:creationId xmlns:a16="http://schemas.microsoft.com/office/drawing/2014/main" id="{657B4C1A-D6D3-2E70-1C51-91855AD36453}"/>
              </a:ext>
            </a:extLst>
          </p:cNvPr>
          <p:cNvSpPr>
            <a:spLocks noGrp="1"/>
          </p:cNvSpPr>
          <p:nvPr>
            <p:ph type="body" sz="quarter" idx="3"/>
          </p:nvPr>
        </p:nvSpPr>
        <p:spPr/>
        <p:txBody>
          <a:bodyPr/>
          <a:lstStyle/>
          <a:p>
            <a:pPr algn="l"/>
            <a:endParaRPr lang="hr-HR" dirty="0"/>
          </a:p>
        </p:txBody>
      </p:sp>
      <p:sp>
        <p:nvSpPr>
          <p:cNvPr id="6" name="Content Placeholder 5">
            <a:extLst>
              <a:ext uri="{FF2B5EF4-FFF2-40B4-BE49-F238E27FC236}">
                <a16:creationId xmlns:a16="http://schemas.microsoft.com/office/drawing/2014/main" id="{F999508F-07B8-881E-69A6-3EDE6C11CF2C}"/>
              </a:ext>
            </a:extLst>
          </p:cNvPr>
          <p:cNvSpPr>
            <a:spLocks noGrp="1"/>
          </p:cNvSpPr>
          <p:nvPr>
            <p:ph sz="quarter" idx="4"/>
          </p:nvPr>
        </p:nvSpPr>
        <p:spPr>
          <a:xfrm>
            <a:off x="4754880" y="1676400"/>
            <a:ext cx="3931920" cy="4713288"/>
          </a:xfrm>
        </p:spPr>
        <p:txBody>
          <a:bodyPr>
            <a:normAutofit fontScale="70000" lnSpcReduction="20000"/>
          </a:bodyPr>
          <a:lstStyle/>
          <a:p>
            <a:r>
              <a:rPr lang="hr-HR" sz="2600" b="1" dirty="0"/>
              <a:t> </a:t>
            </a:r>
          </a:p>
          <a:p>
            <a:r>
              <a:rPr lang="hr-HR" sz="3100" dirty="0"/>
              <a:t>IF 4 </a:t>
            </a:r>
            <a:r>
              <a:rPr lang="hr-HR" sz="3100" b="1" dirty="0"/>
              <a:t>prihodi po posebnim propisima –</a:t>
            </a:r>
            <a:r>
              <a:rPr lang="hr-HR" sz="3100" dirty="0"/>
              <a:t> preslika svjedodžbi, uvjerenje o njihovoj vjerodostojnosti, članarina u školskoj knjižnici</a:t>
            </a:r>
          </a:p>
          <a:p>
            <a:r>
              <a:rPr lang="hr-HR" sz="3100" dirty="0"/>
              <a:t>IF 5 </a:t>
            </a:r>
            <a:r>
              <a:rPr lang="hr-HR" sz="3100" b="1" dirty="0"/>
              <a:t>pomoći </a:t>
            </a:r>
            <a:r>
              <a:rPr lang="hr-HR" sz="3100" dirty="0"/>
              <a:t>– od MZO, drugih županija, gradova, općina, fondova EU</a:t>
            </a:r>
          </a:p>
          <a:p>
            <a:r>
              <a:rPr lang="hr-HR" sz="3100" dirty="0"/>
              <a:t>IF 6 </a:t>
            </a:r>
            <a:r>
              <a:rPr lang="hr-HR" sz="3100" b="1" dirty="0"/>
              <a:t>donacije – </a:t>
            </a:r>
            <a:r>
              <a:rPr lang="hr-HR" sz="3100" dirty="0"/>
              <a:t>od trgovačkih društava, udruga, fizičkih osoba </a:t>
            </a:r>
          </a:p>
          <a:p>
            <a:r>
              <a:rPr lang="hr-HR" sz="3100" dirty="0"/>
              <a:t>IF 7 </a:t>
            </a:r>
            <a:r>
              <a:rPr lang="hr-HR" sz="3100" b="1" dirty="0"/>
              <a:t>prihodi od prodaje dugotrajne nefinancijske imovine</a:t>
            </a:r>
          </a:p>
          <a:p>
            <a:endParaRPr lang="hr-HR" dirty="0"/>
          </a:p>
        </p:txBody>
      </p:sp>
      <p:sp>
        <p:nvSpPr>
          <p:cNvPr id="7" name="Slide Number Placeholder 6">
            <a:extLst>
              <a:ext uri="{FF2B5EF4-FFF2-40B4-BE49-F238E27FC236}">
                <a16:creationId xmlns:a16="http://schemas.microsoft.com/office/drawing/2014/main" id="{EA360B19-EEF0-D915-728C-74CDC21E8B26}"/>
              </a:ext>
            </a:extLst>
          </p:cNvPr>
          <p:cNvSpPr>
            <a:spLocks noGrp="1"/>
          </p:cNvSpPr>
          <p:nvPr>
            <p:ph type="sldNum" sz="quarter" idx="12"/>
          </p:nvPr>
        </p:nvSpPr>
        <p:spPr/>
        <p:txBody>
          <a:bodyPr/>
          <a:lstStyle/>
          <a:p>
            <a:fld id="{D2E57653-3E58-4892-A7ED-712530ACC680}" type="slidenum">
              <a:rPr kumimoji="0" lang="en-US" smtClean="0"/>
              <a:pPr/>
              <a:t>6</a:t>
            </a:fld>
            <a:endParaRPr kumimoji="0" lang="en-US" dirty="0"/>
          </a:p>
        </p:txBody>
      </p:sp>
    </p:spTree>
    <p:extLst>
      <p:ext uri="{BB962C8B-B14F-4D97-AF65-F5344CB8AC3E}">
        <p14:creationId xmlns:p14="http://schemas.microsoft.com/office/powerpoint/2010/main" val="62627830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3A37414-89F4-42DC-A0AC-F0E56924BF70}"/>
              </a:ext>
            </a:extLst>
          </p:cNvPr>
          <p:cNvSpPr>
            <a:spLocks noGrp="1"/>
          </p:cNvSpPr>
          <p:nvPr>
            <p:ph type="title"/>
          </p:nvPr>
        </p:nvSpPr>
        <p:spPr>
          <a:xfrm>
            <a:off x="457200" y="533400"/>
            <a:ext cx="8229600" cy="879376"/>
          </a:xfrm>
        </p:spPr>
        <p:txBody>
          <a:bodyPr>
            <a:noAutofit/>
          </a:bodyPr>
          <a:lstStyle/>
          <a:p>
            <a:r>
              <a:rPr lang="hr-HR" sz="3200" b="1" dirty="0"/>
              <a:t>FLEKSIBILNOST PRILIKOM PLANIRANJA I IZVRŠENJA </a:t>
            </a:r>
            <a:r>
              <a:rPr lang="hr-HR" sz="3200" b="1" dirty="0">
                <a:solidFill>
                  <a:srgbClr val="FF0000"/>
                </a:solidFill>
              </a:rPr>
              <a:t>NAMJENSKIH PRIHODA –  IF 3 DO IF 7</a:t>
            </a:r>
          </a:p>
        </p:txBody>
      </p:sp>
      <p:sp>
        <p:nvSpPr>
          <p:cNvPr id="5" name="Rezervirano mjesto sadržaja 4">
            <a:extLst>
              <a:ext uri="{FF2B5EF4-FFF2-40B4-BE49-F238E27FC236}">
                <a16:creationId xmlns:a16="http://schemas.microsoft.com/office/drawing/2014/main" id="{D3E7B6A3-E33F-4EFD-A13B-BCA2D7EFFE2C}"/>
              </a:ext>
            </a:extLst>
          </p:cNvPr>
          <p:cNvSpPr>
            <a:spLocks noGrp="1"/>
          </p:cNvSpPr>
          <p:nvPr>
            <p:ph sz="half" idx="1"/>
          </p:nvPr>
        </p:nvSpPr>
        <p:spPr>
          <a:xfrm>
            <a:off x="179512" y="1673352"/>
            <a:ext cx="4176464" cy="4718304"/>
          </a:xfrm>
        </p:spPr>
        <p:txBody>
          <a:bodyPr>
            <a:normAutofit/>
          </a:bodyPr>
          <a:lstStyle/>
          <a:p>
            <a:endParaRPr lang="hr-HR" sz="2200" dirty="0"/>
          </a:p>
          <a:p>
            <a:r>
              <a:rPr lang="hr-HR" sz="2200" dirty="0"/>
              <a:t>Više uplaćene, a manje planirane ili manje naplaćene, a više planirane prihode, školske ustanove mogu izvršavati do visine uplaćenih, odnosno prenesenih sredstava. </a:t>
            </a:r>
          </a:p>
          <a:p>
            <a:r>
              <a:rPr lang="hr-HR" sz="2200" dirty="0"/>
              <a:t>Prihodi koji nisu iskorišteni u prethodnoj godini, prenose se i planiraju financijskim planom za tekuću proračunsku godinu.</a:t>
            </a:r>
          </a:p>
        </p:txBody>
      </p:sp>
      <p:graphicFrame>
        <p:nvGraphicFramePr>
          <p:cNvPr id="4" name="Tablica 5">
            <a:extLst>
              <a:ext uri="{FF2B5EF4-FFF2-40B4-BE49-F238E27FC236}">
                <a16:creationId xmlns:a16="http://schemas.microsoft.com/office/drawing/2014/main" id="{8EB8558F-1880-4E62-A361-22620979FCBC}"/>
              </a:ext>
            </a:extLst>
          </p:cNvPr>
          <p:cNvGraphicFramePr>
            <a:graphicFrameLocks noGrp="1"/>
          </p:cNvGraphicFramePr>
          <p:nvPr>
            <p:ph sz="half" idx="2"/>
            <p:extLst>
              <p:ext uri="{D42A27DB-BD31-4B8C-83A1-F6EECF244321}">
                <p14:modId xmlns:p14="http://schemas.microsoft.com/office/powerpoint/2010/main" val="4251865382"/>
              </p:ext>
            </p:extLst>
          </p:nvPr>
        </p:nvGraphicFramePr>
        <p:xfrm>
          <a:off x="4672137" y="2279904"/>
          <a:ext cx="4176465" cy="1752600"/>
        </p:xfrm>
        <a:graphic>
          <a:graphicData uri="http://schemas.openxmlformats.org/drawingml/2006/table">
            <a:tbl>
              <a:tblPr firstRow="1" bandRow="1">
                <a:tableStyleId>{5C22544A-7EE6-4342-B048-85BDC9FD1C3A}</a:tableStyleId>
              </a:tblPr>
              <a:tblGrid>
                <a:gridCol w="1392155">
                  <a:extLst>
                    <a:ext uri="{9D8B030D-6E8A-4147-A177-3AD203B41FA5}">
                      <a16:colId xmlns:a16="http://schemas.microsoft.com/office/drawing/2014/main" val="3836957878"/>
                    </a:ext>
                  </a:extLst>
                </a:gridCol>
                <a:gridCol w="1392155">
                  <a:extLst>
                    <a:ext uri="{9D8B030D-6E8A-4147-A177-3AD203B41FA5}">
                      <a16:colId xmlns:a16="http://schemas.microsoft.com/office/drawing/2014/main" val="2314320391"/>
                    </a:ext>
                  </a:extLst>
                </a:gridCol>
                <a:gridCol w="1392155">
                  <a:extLst>
                    <a:ext uri="{9D8B030D-6E8A-4147-A177-3AD203B41FA5}">
                      <a16:colId xmlns:a16="http://schemas.microsoft.com/office/drawing/2014/main" val="2532373125"/>
                    </a:ext>
                  </a:extLst>
                </a:gridCol>
              </a:tblGrid>
              <a:tr h="370840">
                <a:tc>
                  <a:txBody>
                    <a:bodyPr/>
                    <a:lstStyle/>
                    <a:p>
                      <a:r>
                        <a:rPr lang="hr-HR" dirty="0">
                          <a:solidFill>
                            <a:schemeClr val="tx1"/>
                          </a:solidFill>
                        </a:rPr>
                        <a:t>PLANIRANO</a:t>
                      </a:r>
                    </a:p>
                  </a:txBody>
                  <a:tcPr anchor="ctr">
                    <a:lnB w="12700" cap="flat" cmpd="sng" algn="ctr">
                      <a:solidFill>
                        <a:schemeClr val="tx1"/>
                      </a:solidFill>
                      <a:prstDash val="solid"/>
                      <a:round/>
                      <a:headEnd type="none" w="med" len="med"/>
                      <a:tailEnd type="none" w="med" len="med"/>
                    </a:lnB>
                  </a:tcPr>
                </a:tc>
                <a:tc>
                  <a:txBody>
                    <a:bodyPr/>
                    <a:lstStyle/>
                    <a:p>
                      <a:r>
                        <a:rPr lang="hr-HR" dirty="0">
                          <a:solidFill>
                            <a:schemeClr val="tx1"/>
                          </a:solidFill>
                        </a:rPr>
                        <a:t>NAPLAĆENO</a:t>
                      </a:r>
                    </a:p>
                  </a:txBody>
                  <a:tcPr anchor="ctr">
                    <a:lnB w="12700" cap="flat" cmpd="sng" algn="ctr">
                      <a:solidFill>
                        <a:schemeClr val="tx1"/>
                      </a:solidFill>
                      <a:prstDash val="solid"/>
                      <a:round/>
                      <a:headEnd type="none" w="med" len="med"/>
                      <a:tailEnd type="none" w="med" len="med"/>
                    </a:lnB>
                  </a:tcPr>
                </a:tc>
                <a:tc>
                  <a:txBody>
                    <a:bodyPr/>
                    <a:lstStyle/>
                    <a:p>
                      <a:pPr algn="ctr"/>
                      <a:r>
                        <a:rPr lang="hr-HR" dirty="0">
                          <a:solidFill>
                            <a:schemeClr val="tx1"/>
                          </a:solidFill>
                        </a:rPr>
                        <a:t>ZA IZVRŠENJE</a:t>
                      </a: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985138"/>
                  </a:ext>
                </a:extLst>
              </a:tr>
              <a:tr h="370840">
                <a:tc>
                  <a:txBody>
                    <a:bodyPr/>
                    <a:lstStyle/>
                    <a:p>
                      <a:pPr algn="ctr"/>
                      <a:r>
                        <a:rPr lang="hr-HR" b="1" dirty="0"/>
                        <a:t>100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hr-HR" b="1" dirty="0"/>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hr-HR" b="1" dirty="0"/>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3091058"/>
                  </a:ext>
                </a:extLst>
              </a:tr>
              <a:tr h="370840">
                <a:tc>
                  <a:txBody>
                    <a:bodyPr/>
                    <a:lstStyle/>
                    <a:p>
                      <a:pPr algn="ctr"/>
                      <a:r>
                        <a:rPr lang="hr-HR" b="1" dirty="0"/>
                        <a:t>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hr-HR" b="1" dirty="0"/>
                        <a:t>110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hr-HR" b="1" dirty="0"/>
                        <a:t>110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9330579"/>
                  </a:ext>
                </a:extLst>
              </a:tr>
              <a:tr h="370840">
                <a:tc>
                  <a:txBody>
                    <a:bodyPr/>
                    <a:lstStyle/>
                    <a:p>
                      <a:pPr algn="ctr"/>
                      <a:r>
                        <a:rPr lang="hr-HR" b="1" dirty="0"/>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hr-HR" b="1" dirty="0"/>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hr-HR" b="1" dirty="0"/>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9198196"/>
                  </a:ext>
                </a:extLst>
              </a:tr>
            </a:tbl>
          </a:graphicData>
        </a:graphic>
      </p:graphicFrame>
      <p:sp>
        <p:nvSpPr>
          <p:cNvPr id="7" name="Pravokutnik 6">
            <a:extLst>
              <a:ext uri="{FF2B5EF4-FFF2-40B4-BE49-F238E27FC236}">
                <a16:creationId xmlns:a16="http://schemas.microsoft.com/office/drawing/2014/main" id="{5F1ED002-9AF8-4B50-9D6A-F08EFFA9E588}"/>
              </a:ext>
            </a:extLst>
          </p:cNvPr>
          <p:cNvSpPr/>
          <p:nvPr/>
        </p:nvSpPr>
        <p:spPr>
          <a:xfrm>
            <a:off x="4788026" y="4576466"/>
            <a:ext cx="3528390" cy="1200329"/>
          </a:xfrm>
          <a:prstGeom prst="rect">
            <a:avLst/>
          </a:prstGeom>
        </p:spPr>
        <p:txBody>
          <a:bodyPr wrap="square">
            <a:spAutoFit/>
          </a:bodyPr>
          <a:lstStyle/>
          <a:p>
            <a:pPr algn="ctr"/>
            <a:r>
              <a:rPr lang="hr-HR" b="1" dirty="0">
                <a:solidFill>
                  <a:srgbClr val="002060"/>
                </a:solidFill>
              </a:rPr>
              <a:t>ZAKLJUČAK: </a:t>
            </a:r>
          </a:p>
          <a:p>
            <a:pPr algn="ctr"/>
            <a:r>
              <a:rPr lang="hr-HR" b="1" dirty="0">
                <a:solidFill>
                  <a:srgbClr val="FF0000"/>
                </a:solidFill>
              </a:rPr>
              <a:t>IZ IZVORA FINANCIRANJA NAMJENSKI PRIHODI NE SMIJE SE OSTVARITI MANJAK PRIHODA </a:t>
            </a:r>
          </a:p>
        </p:txBody>
      </p:sp>
      <p:sp>
        <p:nvSpPr>
          <p:cNvPr id="3" name="Slide Number Placeholder 2">
            <a:extLst>
              <a:ext uri="{FF2B5EF4-FFF2-40B4-BE49-F238E27FC236}">
                <a16:creationId xmlns:a16="http://schemas.microsoft.com/office/drawing/2014/main" id="{B4A58C61-0BFF-9E96-73C5-814CEFC20BAC}"/>
              </a:ext>
            </a:extLst>
          </p:cNvPr>
          <p:cNvSpPr>
            <a:spLocks noGrp="1"/>
          </p:cNvSpPr>
          <p:nvPr>
            <p:ph type="sldNum" sz="quarter" idx="12"/>
          </p:nvPr>
        </p:nvSpPr>
        <p:spPr/>
        <p:txBody>
          <a:bodyPr/>
          <a:lstStyle/>
          <a:p>
            <a:fld id="{D2E57653-3E58-4892-A7ED-712530ACC680}" type="slidenum">
              <a:rPr kumimoji="0" lang="en-US" smtClean="0"/>
              <a:pPr/>
              <a:t>7</a:t>
            </a:fld>
            <a:endParaRPr kumimoji="0" lang="en-US" dirty="0"/>
          </a:p>
        </p:txBody>
      </p:sp>
    </p:spTree>
    <p:extLst>
      <p:ext uri="{BB962C8B-B14F-4D97-AF65-F5344CB8AC3E}">
        <p14:creationId xmlns:p14="http://schemas.microsoft.com/office/powerpoint/2010/main" val="16101846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slov 7">
            <a:extLst>
              <a:ext uri="{FF2B5EF4-FFF2-40B4-BE49-F238E27FC236}">
                <a16:creationId xmlns:a16="http://schemas.microsoft.com/office/drawing/2014/main" id="{3443DACB-F8FA-63C3-5E38-FBF8C9995C6A}"/>
              </a:ext>
            </a:extLst>
          </p:cNvPr>
          <p:cNvSpPr>
            <a:spLocks noGrp="1"/>
          </p:cNvSpPr>
          <p:nvPr>
            <p:ph type="title"/>
          </p:nvPr>
        </p:nvSpPr>
        <p:spPr>
          <a:xfrm>
            <a:off x="457200" y="533400"/>
            <a:ext cx="8229600" cy="755238"/>
          </a:xfrm>
        </p:spPr>
        <p:txBody>
          <a:bodyPr>
            <a:normAutofit/>
          </a:bodyPr>
          <a:lstStyle/>
          <a:p>
            <a:r>
              <a:rPr lang="hr-HR" sz="3200" b="1" dirty="0"/>
              <a:t>RASHODI PREMA IZVORIMA FINANCIRANJA</a:t>
            </a:r>
          </a:p>
        </p:txBody>
      </p:sp>
      <p:sp>
        <p:nvSpPr>
          <p:cNvPr id="9" name="Rezervirano mjesto teksta 8">
            <a:extLst>
              <a:ext uri="{FF2B5EF4-FFF2-40B4-BE49-F238E27FC236}">
                <a16:creationId xmlns:a16="http://schemas.microsoft.com/office/drawing/2014/main" id="{F45018B4-43A0-CD94-696D-2616BFBBB0EA}"/>
              </a:ext>
            </a:extLst>
          </p:cNvPr>
          <p:cNvSpPr>
            <a:spLocks noGrp="1"/>
          </p:cNvSpPr>
          <p:nvPr>
            <p:ph type="body" idx="1"/>
          </p:nvPr>
        </p:nvSpPr>
        <p:spPr/>
        <p:txBody>
          <a:bodyPr/>
          <a:lstStyle/>
          <a:p>
            <a:endParaRPr lang="hr-HR"/>
          </a:p>
        </p:txBody>
      </p:sp>
      <p:graphicFrame>
        <p:nvGraphicFramePr>
          <p:cNvPr id="5" name="Rezervirano mjesto sadržaja 4">
            <a:extLst>
              <a:ext uri="{FF2B5EF4-FFF2-40B4-BE49-F238E27FC236}">
                <a16:creationId xmlns:a16="http://schemas.microsoft.com/office/drawing/2014/main" id="{5AC81C02-6F54-857A-08E6-99148A12AD23}"/>
              </a:ext>
            </a:extLst>
          </p:cNvPr>
          <p:cNvGraphicFramePr>
            <a:graphicFrameLocks noGrp="1"/>
          </p:cNvGraphicFramePr>
          <p:nvPr>
            <p:ph sz="half" idx="2"/>
          </p:nvPr>
        </p:nvGraphicFramePr>
        <p:xfrm>
          <a:off x="2038007" y="1667412"/>
          <a:ext cx="7105993" cy="5139818"/>
        </p:xfrm>
        <a:graphic>
          <a:graphicData uri="http://schemas.openxmlformats.org/drawingml/2006/table">
            <a:tbl>
              <a:tblPr/>
              <a:tblGrid>
                <a:gridCol w="656658">
                  <a:extLst>
                    <a:ext uri="{9D8B030D-6E8A-4147-A177-3AD203B41FA5}">
                      <a16:colId xmlns:a16="http://schemas.microsoft.com/office/drawing/2014/main" val="4140605314"/>
                    </a:ext>
                  </a:extLst>
                </a:gridCol>
                <a:gridCol w="386961">
                  <a:extLst>
                    <a:ext uri="{9D8B030D-6E8A-4147-A177-3AD203B41FA5}">
                      <a16:colId xmlns:a16="http://schemas.microsoft.com/office/drawing/2014/main" val="2003872168"/>
                    </a:ext>
                  </a:extLst>
                </a:gridCol>
                <a:gridCol w="2343951">
                  <a:extLst>
                    <a:ext uri="{9D8B030D-6E8A-4147-A177-3AD203B41FA5}">
                      <a16:colId xmlns:a16="http://schemas.microsoft.com/office/drawing/2014/main" val="1651233702"/>
                    </a:ext>
                  </a:extLst>
                </a:gridCol>
                <a:gridCol w="786909">
                  <a:extLst>
                    <a:ext uri="{9D8B030D-6E8A-4147-A177-3AD203B41FA5}">
                      <a16:colId xmlns:a16="http://schemas.microsoft.com/office/drawing/2014/main" val="3087123466"/>
                    </a:ext>
                  </a:extLst>
                </a:gridCol>
                <a:gridCol w="727016">
                  <a:extLst>
                    <a:ext uri="{9D8B030D-6E8A-4147-A177-3AD203B41FA5}">
                      <a16:colId xmlns:a16="http://schemas.microsoft.com/office/drawing/2014/main" val="3630260053"/>
                    </a:ext>
                  </a:extLst>
                </a:gridCol>
                <a:gridCol w="727016">
                  <a:extLst>
                    <a:ext uri="{9D8B030D-6E8A-4147-A177-3AD203B41FA5}">
                      <a16:colId xmlns:a16="http://schemas.microsoft.com/office/drawing/2014/main" val="651420771"/>
                    </a:ext>
                  </a:extLst>
                </a:gridCol>
                <a:gridCol w="738741">
                  <a:extLst>
                    <a:ext uri="{9D8B030D-6E8A-4147-A177-3AD203B41FA5}">
                      <a16:colId xmlns:a16="http://schemas.microsoft.com/office/drawing/2014/main" val="734433890"/>
                    </a:ext>
                  </a:extLst>
                </a:gridCol>
                <a:gridCol w="738741">
                  <a:extLst>
                    <a:ext uri="{9D8B030D-6E8A-4147-A177-3AD203B41FA5}">
                      <a16:colId xmlns:a16="http://schemas.microsoft.com/office/drawing/2014/main" val="632423275"/>
                    </a:ext>
                  </a:extLst>
                </a:gridCol>
              </a:tblGrid>
              <a:tr h="330509">
                <a:tc rowSpan="2">
                  <a:txBody>
                    <a:bodyPr/>
                    <a:lstStyle/>
                    <a:p>
                      <a:pPr algn="ctr" fontAlgn="b"/>
                      <a:r>
                        <a:rPr lang="hr-HR" sz="900" b="1" i="0" u="none" strike="noStrike" dirty="0">
                          <a:solidFill>
                            <a:srgbClr val="000000"/>
                          </a:solidFill>
                          <a:effectLst/>
                          <a:latin typeface="Calibri" panose="020F0502020204030204" pitchFamily="34" charset="0"/>
                        </a:rPr>
                        <a:t>KONTO</a:t>
                      </a:r>
                    </a:p>
                  </a:txBody>
                  <a:tcPr marL="8351" marR="8351" marT="83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rowSpan="2">
                  <a:txBody>
                    <a:bodyPr/>
                    <a:lstStyle/>
                    <a:p>
                      <a:pPr algn="ctr" fontAlgn="b"/>
                      <a:r>
                        <a:rPr lang="hr-HR" sz="900" b="1" i="0" u="none" strike="noStrike" dirty="0">
                          <a:solidFill>
                            <a:srgbClr val="000000"/>
                          </a:solidFill>
                          <a:effectLst/>
                          <a:latin typeface="Calibri" panose="020F0502020204030204" pitchFamily="34" charset="0"/>
                        </a:rPr>
                        <a:t>POZICIJA</a:t>
                      </a:r>
                    </a:p>
                  </a:txBody>
                  <a:tcPr marL="8351" marR="8351" marT="83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rowSpan="2">
                  <a:txBody>
                    <a:bodyPr/>
                    <a:lstStyle/>
                    <a:p>
                      <a:pPr algn="ctr" fontAlgn="b"/>
                      <a:r>
                        <a:rPr lang="hr-HR" sz="900" b="1" i="0" u="none" strike="noStrike" dirty="0">
                          <a:solidFill>
                            <a:srgbClr val="000000"/>
                          </a:solidFill>
                          <a:effectLst/>
                          <a:latin typeface="Calibri" panose="020F0502020204030204" pitchFamily="34" charset="0"/>
                        </a:rPr>
                        <a:t>VRSTA RASHODA / IZDATAKA</a:t>
                      </a:r>
                    </a:p>
                  </a:txBody>
                  <a:tcPr marL="8351" marR="8351" marT="83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gridSpan="2">
                  <a:txBody>
                    <a:bodyPr/>
                    <a:lstStyle/>
                    <a:p>
                      <a:pPr algn="ctr" fontAlgn="b"/>
                      <a:r>
                        <a:rPr lang="hr-HR" sz="900" b="1" i="0" u="none" strike="noStrike" dirty="0">
                          <a:solidFill>
                            <a:srgbClr val="000000"/>
                          </a:solidFill>
                          <a:effectLst/>
                          <a:latin typeface="Calibri" panose="020F0502020204030204" pitchFamily="34" charset="0"/>
                        </a:rPr>
                        <a:t>PLAN ZA 2022.</a:t>
                      </a:r>
                    </a:p>
                  </a:txBody>
                  <a:tcPr marL="8351" marR="8351" marT="835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hMerge="1">
                  <a:txBody>
                    <a:bodyPr/>
                    <a:lstStyle/>
                    <a:p>
                      <a:endParaRPr lang="hr-HR"/>
                    </a:p>
                  </a:txBody>
                  <a:tcPr/>
                </a:tc>
                <a:tc>
                  <a:txBody>
                    <a:bodyPr/>
                    <a:lstStyle/>
                    <a:p>
                      <a:pPr algn="ctr" fontAlgn="b"/>
                      <a:r>
                        <a:rPr lang="hr-HR" sz="900" b="1" i="0" u="none" strike="noStrike" dirty="0">
                          <a:solidFill>
                            <a:srgbClr val="000000"/>
                          </a:solidFill>
                          <a:effectLst/>
                          <a:latin typeface="Calibri" panose="020F0502020204030204" pitchFamily="34" charset="0"/>
                        </a:rPr>
                        <a:t>FINANCIJSKI PLAN 2023.</a:t>
                      </a:r>
                    </a:p>
                  </a:txBody>
                  <a:tcPr marL="8351" marR="8351" marT="83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hr-HR" sz="900" b="1" i="0" u="none" strike="noStrike" dirty="0">
                          <a:solidFill>
                            <a:srgbClr val="000000"/>
                          </a:solidFill>
                          <a:effectLst/>
                          <a:latin typeface="Calibri" panose="020F0502020204030204" pitchFamily="34" charset="0"/>
                        </a:rPr>
                        <a:t>PROJEKCIJA 2024.</a:t>
                      </a:r>
                    </a:p>
                  </a:txBody>
                  <a:tcPr marL="8351" marR="8351" marT="83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b"/>
                      <a:r>
                        <a:rPr lang="hr-HR" sz="900" b="1" i="0" u="none" strike="noStrike" dirty="0">
                          <a:solidFill>
                            <a:srgbClr val="000000"/>
                          </a:solidFill>
                          <a:effectLst/>
                          <a:latin typeface="Calibri" panose="020F0502020204030204" pitchFamily="34" charset="0"/>
                        </a:rPr>
                        <a:t>PROJEKCIJA 2025.</a:t>
                      </a:r>
                    </a:p>
                  </a:txBody>
                  <a:tcPr marL="8351" marR="8351" marT="83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46010983"/>
                  </a:ext>
                </a:extLst>
              </a:tr>
              <a:tr h="169182">
                <a:tc vMerge="1">
                  <a:txBody>
                    <a:bodyPr/>
                    <a:lstStyle/>
                    <a:p>
                      <a:endParaRPr lang="hr-HR"/>
                    </a:p>
                  </a:txBody>
                  <a:tcPr/>
                </a:tc>
                <a:tc vMerge="1">
                  <a:txBody>
                    <a:bodyPr/>
                    <a:lstStyle/>
                    <a:p>
                      <a:endParaRPr lang="hr-HR"/>
                    </a:p>
                  </a:txBody>
                  <a:tcPr/>
                </a:tc>
                <a:tc vMerge="1">
                  <a:txBody>
                    <a:bodyPr/>
                    <a:lstStyle/>
                    <a:p>
                      <a:endParaRPr lang="hr-HR"/>
                    </a:p>
                  </a:txBody>
                  <a:tcPr/>
                </a:tc>
                <a:tc>
                  <a:txBody>
                    <a:bodyPr/>
                    <a:lstStyle/>
                    <a:p>
                      <a:pPr algn="ctr" fontAlgn="ctr"/>
                      <a:r>
                        <a:rPr lang="hr-HR" sz="900" b="1" i="0" u="none" strike="noStrike">
                          <a:solidFill>
                            <a:srgbClr val="000000"/>
                          </a:solidFill>
                          <a:effectLst/>
                          <a:latin typeface="Calibri" panose="020F0502020204030204" pitchFamily="34" charset="0"/>
                        </a:rPr>
                        <a:t>KN</a:t>
                      </a:r>
                    </a:p>
                  </a:txBody>
                  <a:tcPr marL="8351" marR="8351" marT="83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hr-HR" sz="900" b="1" i="0" u="none" strike="noStrike">
                          <a:solidFill>
                            <a:srgbClr val="000000"/>
                          </a:solidFill>
                          <a:effectLst/>
                          <a:latin typeface="Calibri" panose="020F0502020204030204" pitchFamily="34" charset="0"/>
                        </a:rPr>
                        <a:t>EUR</a:t>
                      </a:r>
                    </a:p>
                  </a:txBody>
                  <a:tcPr marL="8351" marR="8351" marT="8351"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hr-HR" sz="900" b="1" i="0" u="none" strike="noStrike">
                          <a:solidFill>
                            <a:srgbClr val="000000"/>
                          </a:solidFill>
                          <a:effectLst/>
                          <a:latin typeface="Calibri" panose="020F0502020204030204" pitchFamily="34" charset="0"/>
                        </a:rPr>
                        <a:t>EUR</a:t>
                      </a:r>
                    </a:p>
                  </a:txBody>
                  <a:tcPr marL="8351" marR="8351" marT="83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hr-HR" sz="900" b="1" i="0" u="none" strike="noStrike">
                          <a:solidFill>
                            <a:srgbClr val="000000"/>
                          </a:solidFill>
                          <a:effectLst/>
                          <a:latin typeface="Calibri" panose="020F0502020204030204" pitchFamily="34" charset="0"/>
                        </a:rPr>
                        <a:t>EUR</a:t>
                      </a:r>
                    </a:p>
                  </a:txBody>
                  <a:tcPr marL="8351" marR="8351" marT="83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ctr" fontAlgn="ctr"/>
                      <a:r>
                        <a:rPr lang="hr-HR" sz="900" b="1" i="0" u="none" strike="noStrike">
                          <a:solidFill>
                            <a:srgbClr val="000000"/>
                          </a:solidFill>
                          <a:effectLst/>
                          <a:latin typeface="Calibri" panose="020F0502020204030204" pitchFamily="34" charset="0"/>
                        </a:rPr>
                        <a:t>EUR</a:t>
                      </a:r>
                    </a:p>
                  </a:txBody>
                  <a:tcPr marL="8351" marR="8351" marT="83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009536146"/>
                  </a:ext>
                </a:extLst>
              </a:tr>
              <a:tr h="144988">
                <a:tc>
                  <a:txBody>
                    <a:bodyPr/>
                    <a:lstStyle/>
                    <a:p>
                      <a:pPr algn="ctr" rtl="0" fontAlgn="t"/>
                      <a:r>
                        <a:rPr lang="hr-HR" sz="900" b="0" i="0" u="none" strike="noStrike">
                          <a:solidFill>
                            <a:srgbClr val="000000"/>
                          </a:solidFill>
                          <a:effectLst/>
                          <a:latin typeface="Calibri" panose="020F0502020204030204" pitchFamily="34" charset="0"/>
                        </a:rPr>
                        <a:t>1</a:t>
                      </a:r>
                    </a:p>
                  </a:txBody>
                  <a:tcPr marL="8351" marR="8351" marT="8351"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r" rtl="0" fontAlgn="t"/>
                      <a:r>
                        <a:rPr lang="hr-HR" sz="900" b="0" i="0" u="none" strike="noStrike">
                          <a:solidFill>
                            <a:srgbClr val="000000"/>
                          </a:solidFill>
                          <a:effectLst/>
                          <a:latin typeface="Calibri" panose="020F0502020204030204" pitchFamily="34" charset="0"/>
                        </a:rPr>
                        <a:t>2</a:t>
                      </a:r>
                    </a:p>
                  </a:txBody>
                  <a:tcPr marL="8351" marR="8351" marT="8351"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t"/>
                      <a:r>
                        <a:rPr lang="hr-HR" sz="900" b="0" i="0" u="none" strike="noStrike" dirty="0">
                          <a:solidFill>
                            <a:srgbClr val="000000"/>
                          </a:solidFill>
                          <a:effectLst/>
                          <a:latin typeface="Calibri" panose="020F0502020204030204" pitchFamily="34" charset="0"/>
                        </a:rPr>
                        <a:t>3</a:t>
                      </a:r>
                    </a:p>
                  </a:txBody>
                  <a:tcPr marL="8351" marR="8351" marT="8351"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t"/>
                      <a:r>
                        <a:rPr lang="hr-HR" sz="900" b="0" i="0" u="none" strike="noStrike">
                          <a:solidFill>
                            <a:srgbClr val="000000"/>
                          </a:solidFill>
                          <a:effectLst/>
                          <a:latin typeface="Calibri" panose="020F0502020204030204" pitchFamily="34" charset="0"/>
                        </a:rPr>
                        <a:t>6</a:t>
                      </a:r>
                    </a:p>
                  </a:txBody>
                  <a:tcPr marL="8351" marR="8351" marT="8351"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t"/>
                      <a:r>
                        <a:rPr lang="hr-HR" sz="900" b="0" i="0" u="none" strike="noStrike">
                          <a:solidFill>
                            <a:srgbClr val="000000"/>
                          </a:solidFill>
                          <a:effectLst/>
                          <a:latin typeface="Calibri" panose="020F0502020204030204" pitchFamily="34" charset="0"/>
                        </a:rPr>
                        <a:t>7</a:t>
                      </a:r>
                    </a:p>
                  </a:txBody>
                  <a:tcPr marL="8351" marR="8351" marT="8351" marB="0">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t"/>
                      <a:r>
                        <a:rPr lang="hr-HR" sz="900" b="0" i="0" u="none" strike="noStrike">
                          <a:solidFill>
                            <a:srgbClr val="000000"/>
                          </a:solidFill>
                          <a:effectLst/>
                          <a:latin typeface="Calibri" panose="020F0502020204030204" pitchFamily="34" charset="0"/>
                        </a:rPr>
                        <a:t>8</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t"/>
                      <a:r>
                        <a:rPr lang="hr-HR" sz="900" b="0" i="0" u="none" strike="noStrike">
                          <a:solidFill>
                            <a:srgbClr val="000000"/>
                          </a:solidFill>
                          <a:effectLst/>
                          <a:latin typeface="Calibri" panose="020F0502020204030204" pitchFamily="34" charset="0"/>
                        </a:rPr>
                        <a:t>9</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0" fontAlgn="t"/>
                      <a:r>
                        <a:rPr lang="hr-HR" sz="900" b="0" i="0" u="none" strike="noStrike">
                          <a:solidFill>
                            <a:srgbClr val="000000"/>
                          </a:solidFill>
                          <a:effectLst/>
                          <a:latin typeface="Calibri" panose="020F0502020204030204" pitchFamily="34" charset="0"/>
                        </a:rPr>
                        <a:t>10</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101645941"/>
                  </a:ext>
                </a:extLst>
              </a:tr>
              <a:tr h="182404">
                <a:tc gridSpan="3">
                  <a:txBody>
                    <a:bodyPr/>
                    <a:lstStyle/>
                    <a:p>
                      <a:pPr algn="l" rtl="0" fontAlgn="t"/>
                      <a:r>
                        <a:rPr lang="pl-PL" sz="900" b="1" i="0" u="none" strike="noStrike" dirty="0">
                          <a:solidFill>
                            <a:srgbClr val="FFFFFF"/>
                          </a:solidFill>
                          <a:effectLst/>
                          <a:latin typeface="Calibri" panose="020F0502020204030204" pitchFamily="34" charset="0"/>
                        </a:rPr>
                        <a:t>Razdjel 006 UO ZA OBRAZOVANJE, ŠPORT I KULTURU</a:t>
                      </a:r>
                    </a:p>
                  </a:txBody>
                  <a:tcPr marL="8351" marR="8351" marT="8351" marB="0">
                    <a:lnL>
                      <a:noFill/>
                    </a:lnL>
                    <a:lnR>
                      <a:noFill/>
                    </a:lnR>
                    <a:lnT>
                      <a:noFill/>
                    </a:lnT>
                    <a:lnB>
                      <a:noFill/>
                    </a:lnB>
                    <a:solidFill>
                      <a:srgbClr val="000080"/>
                    </a:solidFill>
                  </a:tcPr>
                </a:tc>
                <a:tc hMerge="1">
                  <a:txBody>
                    <a:bodyPr/>
                    <a:lstStyle/>
                    <a:p>
                      <a:endParaRPr lang="hr-HR"/>
                    </a:p>
                  </a:txBody>
                  <a:tcPr/>
                </a:tc>
                <a:tc hMerge="1">
                  <a:txBody>
                    <a:bodyPr/>
                    <a:lstStyle/>
                    <a:p>
                      <a:endParaRPr lang="hr-HR"/>
                    </a:p>
                  </a:txBody>
                  <a:tcPr/>
                </a:tc>
                <a:tc>
                  <a:txBody>
                    <a:bodyPr/>
                    <a:lstStyle/>
                    <a:p>
                      <a:pPr algn="r" rtl="0" fontAlgn="t"/>
                      <a:r>
                        <a:rPr lang="hr-HR" sz="900" b="1" i="0" u="none" strike="noStrike" dirty="0">
                          <a:solidFill>
                            <a:srgbClr val="FFFFFF"/>
                          </a:solidFill>
                          <a:effectLst/>
                          <a:latin typeface="Calibri" panose="020F0502020204030204" pitchFamily="34" charset="0"/>
                        </a:rPr>
                        <a:t>13.375.584,00</a:t>
                      </a:r>
                    </a:p>
                  </a:txBody>
                  <a:tcPr marL="8351" marR="8351" marT="8351" marB="0">
                    <a:lnL>
                      <a:noFill/>
                    </a:lnL>
                    <a:lnR>
                      <a:noFill/>
                    </a:lnR>
                    <a:lnT>
                      <a:noFill/>
                    </a:lnT>
                    <a:lnB>
                      <a:noFill/>
                    </a:lnB>
                    <a:solidFill>
                      <a:srgbClr val="000080"/>
                    </a:solidFill>
                  </a:tcPr>
                </a:tc>
                <a:tc>
                  <a:txBody>
                    <a:bodyPr/>
                    <a:lstStyle/>
                    <a:p>
                      <a:pPr algn="r" rtl="0" fontAlgn="t"/>
                      <a:r>
                        <a:rPr lang="hr-HR" sz="900" b="1" i="0" u="none" strike="noStrike">
                          <a:solidFill>
                            <a:srgbClr val="FFFFFF"/>
                          </a:solidFill>
                          <a:effectLst/>
                          <a:latin typeface="Calibri" panose="020F0502020204030204" pitchFamily="34" charset="0"/>
                        </a:rPr>
                        <a:t>1.775.245,07</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extLst>
                  <a:ext uri="{0D108BD9-81ED-4DB2-BD59-A6C34878D82A}">
                    <a16:rowId xmlns:a16="http://schemas.microsoft.com/office/drawing/2014/main" val="3953026165"/>
                  </a:ext>
                </a:extLst>
              </a:tr>
              <a:tr h="182404">
                <a:tc gridSpan="3">
                  <a:txBody>
                    <a:bodyPr/>
                    <a:lstStyle/>
                    <a:p>
                      <a:pPr algn="l" rtl="0" fontAlgn="t"/>
                      <a:r>
                        <a:rPr lang="hr-HR" sz="900" b="1" i="0" u="none" strike="noStrike" dirty="0">
                          <a:solidFill>
                            <a:srgbClr val="FFFFFF"/>
                          </a:solidFill>
                          <a:effectLst/>
                          <a:latin typeface="Calibri" panose="020F0502020204030204" pitchFamily="34" charset="0"/>
                        </a:rPr>
                        <a:t>Glava 00602 SREDNJE ŠKOLE</a:t>
                      </a:r>
                    </a:p>
                  </a:txBody>
                  <a:tcPr marL="8351" marR="8351" marT="8351" marB="0">
                    <a:lnL>
                      <a:noFill/>
                    </a:lnL>
                    <a:lnR>
                      <a:noFill/>
                    </a:lnR>
                    <a:lnT>
                      <a:noFill/>
                    </a:lnT>
                    <a:lnB>
                      <a:noFill/>
                    </a:lnB>
                    <a:solidFill>
                      <a:srgbClr val="000080"/>
                    </a:solidFill>
                  </a:tcPr>
                </a:tc>
                <a:tc hMerge="1">
                  <a:txBody>
                    <a:bodyPr/>
                    <a:lstStyle/>
                    <a:p>
                      <a:endParaRPr lang="hr-HR"/>
                    </a:p>
                  </a:txBody>
                  <a:tcPr/>
                </a:tc>
                <a:tc hMerge="1">
                  <a:txBody>
                    <a:bodyPr/>
                    <a:lstStyle/>
                    <a:p>
                      <a:endParaRPr lang="hr-HR"/>
                    </a:p>
                  </a:txBody>
                  <a:tcPr/>
                </a:tc>
                <a:tc>
                  <a:txBody>
                    <a:bodyPr/>
                    <a:lstStyle/>
                    <a:p>
                      <a:pPr algn="r" rtl="0" fontAlgn="t"/>
                      <a:r>
                        <a:rPr lang="hr-HR" sz="900" b="1" i="0" u="none" strike="noStrike" dirty="0">
                          <a:solidFill>
                            <a:srgbClr val="FFFFFF"/>
                          </a:solidFill>
                          <a:effectLst/>
                          <a:latin typeface="Calibri" panose="020F0502020204030204" pitchFamily="34" charset="0"/>
                        </a:rPr>
                        <a:t>13.363.284,00</a:t>
                      </a:r>
                    </a:p>
                  </a:txBody>
                  <a:tcPr marL="8351" marR="8351" marT="8351" marB="0">
                    <a:lnL>
                      <a:noFill/>
                    </a:lnL>
                    <a:lnR>
                      <a:noFill/>
                    </a:lnR>
                    <a:lnT>
                      <a:noFill/>
                    </a:lnT>
                    <a:lnB>
                      <a:noFill/>
                    </a:lnB>
                    <a:solidFill>
                      <a:srgbClr val="000080"/>
                    </a:solidFill>
                  </a:tcPr>
                </a:tc>
                <a:tc>
                  <a:txBody>
                    <a:bodyPr/>
                    <a:lstStyle/>
                    <a:p>
                      <a:pPr algn="r" rtl="0" fontAlgn="t"/>
                      <a:r>
                        <a:rPr lang="hr-HR" sz="900" b="1" i="0" u="none" strike="noStrike">
                          <a:solidFill>
                            <a:srgbClr val="FFFFFF"/>
                          </a:solidFill>
                          <a:effectLst/>
                          <a:latin typeface="Calibri" panose="020F0502020204030204" pitchFamily="34" charset="0"/>
                        </a:rPr>
                        <a:t>1.773.612,58</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extLst>
                  <a:ext uri="{0D108BD9-81ED-4DB2-BD59-A6C34878D82A}">
                    <a16:rowId xmlns:a16="http://schemas.microsoft.com/office/drawing/2014/main" val="3915994576"/>
                  </a:ext>
                </a:extLst>
              </a:tr>
              <a:tr h="182404">
                <a:tc gridSpan="3">
                  <a:txBody>
                    <a:bodyPr/>
                    <a:lstStyle/>
                    <a:p>
                      <a:pPr algn="l" rtl="0" fontAlgn="t"/>
                      <a:r>
                        <a:rPr lang="hr-HR" sz="900" b="1" i="0" u="none" strike="noStrike">
                          <a:solidFill>
                            <a:srgbClr val="FFFFFF"/>
                          </a:solidFill>
                          <a:effectLst/>
                          <a:latin typeface="Calibri" panose="020F0502020204030204" pitchFamily="34" charset="0"/>
                        </a:rPr>
                        <a:t>Proračunski korisnik 17763 GIMNAZIJA</a:t>
                      </a:r>
                    </a:p>
                  </a:txBody>
                  <a:tcPr marL="8351" marR="8351" marT="8351" marB="0">
                    <a:lnL>
                      <a:noFill/>
                    </a:lnL>
                    <a:lnR>
                      <a:noFill/>
                    </a:lnR>
                    <a:lnT>
                      <a:noFill/>
                    </a:lnT>
                    <a:lnB>
                      <a:noFill/>
                    </a:lnB>
                    <a:solidFill>
                      <a:srgbClr val="282894"/>
                    </a:solidFill>
                  </a:tcPr>
                </a:tc>
                <a:tc hMerge="1">
                  <a:txBody>
                    <a:bodyPr/>
                    <a:lstStyle/>
                    <a:p>
                      <a:endParaRPr lang="hr-HR"/>
                    </a:p>
                  </a:txBody>
                  <a:tcPr/>
                </a:tc>
                <a:tc hMerge="1">
                  <a:txBody>
                    <a:bodyPr/>
                    <a:lstStyle/>
                    <a:p>
                      <a:endParaRPr lang="hr-HR"/>
                    </a:p>
                  </a:txBody>
                  <a:tcPr/>
                </a:tc>
                <a:tc>
                  <a:txBody>
                    <a:bodyPr/>
                    <a:lstStyle/>
                    <a:p>
                      <a:pPr algn="r" rtl="0" fontAlgn="t"/>
                      <a:r>
                        <a:rPr lang="hr-HR" sz="900" b="1" i="0" u="none" strike="noStrike" dirty="0">
                          <a:solidFill>
                            <a:srgbClr val="FFFFFF"/>
                          </a:solidFill>
                          <a:effectLst/>
                          <a:latin typeface="Calibri" panose="020F0502020204030204" pitchFamily="34" charset="0"/>
                        </a:rPr>
                        <a:t>13.363.284,00</a:t>
                      </a:r>
                    </a:p>
                  </a:txBody>
                  <a:tcPr marL="8351" marR="8351" marT="8351" marB="0">
                    <a:lnL>
                      <a:noFill/>
                    </a:lnL>
                    <a:lnR>
                      <a:noFill/>
                    </a:lnR>
                    <a:lnT>
                      <a:noFill/>
                    </a:lnT>
                    <a:lnB>
                      <a:noFill/>
                    </a:lnB>
                    <a:solidFill>
                      <a:srgbClr val="282894"/>
                    </a:solidFill>
                  </a:tcPr>
                </a:tc>
                <a:tc>
                  <a:txBody>
                    <a:bodyPr/>
                    <a:lstStyle/>
                    <a:p>
                      <a:pPr algn="r" rtl="0" fontAlgn="t"/>
                      <a:r>
                        <a:rPr lang="hr-HR" sz="900" b="1" i="0" u="none" strike="noStrike">
                          <a:solidFill>
                            <a:srgbClr val="FFFFFF"/>
                          </a:solidFill>
                          <a:effectLst/>
                          <a:latin typeface="Calibri" panose="020F0502020204030204" pitchFamily="34" charset="0"/>
                        </a:rPr>
                        <a:t>1.773.612,58</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282894"/>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282894"/>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282894"/>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282894"/>
                    </a:solidFill>
                  </a:tcPr>
                </a:tc>
                <a:extLst>
                  <a:ext uri="{0D108BD9-81ED-4DB2-BD59-A6C34878D82A}">
                    <a16:rowId xmlns:a16="http://schemas.microsoft.com/office/drawing/2014/main" val="1336141304"/>
                  </a:ext>
                </a:extLst>
              </a:tr>
              <a:tr h="182404">
                <a:tc gridSpan="3">
                  <a:txBody>
                    <a:bodyPr/>
                    <a:lstStyle/>
                    <a:p>
                      <a:pPr algn="l" rtl="0" fontAlgn="t"/>
                      <a:r>
                        <a:rPr lang="hr-HR" sz="900" b="1" i="0" u="none" strike="noStrike">
                          <a:solidFill>
                            <a:srgbClr val="FFFFFF"/>
                          </a:solidFill>
                          <a:effectLst/>
                          <a:latin typeface="Calibri" panose="020F0502020204030204" pitchFamily="34" charset="0"/>
                        </a:rPr>
                        <a:t>Glavni program A05 OBRAZOVANJE, ŠPORT I KULTURA</a:t>
                      </a:r>
                    </a:p>
                  </a:txBody>
                  <a:tcPr marL="8351" marR="8351" marT="8351" marB="0">
                    <a:lnL>
                      <a:noFill/>
                    </a:lnL>
                    <a:lnR>
                      <a:noFill/>
                    </a:lnR>
                    <a:lnT>
                      <a:noFill/>
                    </a:lnT>
                    <a:lnB>
                      <a:noFill/>
                    </a:lnB>
                    <a:solidFill>
                      <a:srgbClr val="3C3C9E"/>
                    </a:solidFill>
                  </a:tcPr>
                </a:tc>
                <a:tc hMerge="1">
                  <a:txBody>
                    <a:bodyPr/>
                    <a:lstStyle/>
                    <a:p>
                      <a:endParaRPr lang="hr-HR"/>
                    </a:p>
                  </a:txBody>
                  <a:tcPr/>
                </a:tc>
                <a:tc hMerge="1">
                  <a:txBody>
                    <a:bodyPr/>
                    <a:lstStyle/>
                    <a:p>
                      <a:endParaRPr lang="hr-HR"/>
                    </a:p>
                  </a:txBody>
                  <a:tcPr/>
                </a:tc>
                <a:tc>
                  <a:txBody>
                    <a:bodyPr/>
                    <a:lstStyle/>
                    <a:p>
                      <a:pPr algn="r" rtl="0" fontAlgn="t"/>
                      <a:r>
                        <a:rPr lang="hr-HR" sz="900" b="1" i="0" u="none" strike="noStrike" dirty="0">
                          <a:solidFill>
                            <a:srgbClr val="FFFFFF"/>
                          </a:solidFill>
                          <a:effectLst/>
                          <a:latin typeface="Calibri" panose="020F0502020204030204" pitchFamily="34" charset="0"/>
                        </a:rPr>
                        <a:t>13.383.284,00</a:t>
                      </a:r>
                    </a:p>
                  </a:txBody>
                  <a:tcPr marL="8351" marR="8351" marT="8351" marB="0">
                    <a:lnL>
                      <a:noFill/>
                    </a:lnL>
                    <a:lnR>
                      <a:noFill/>
                    </a:lnR>
                    <a:lnT>
                      <a:noFill/>
                    </a:lnT>
                    <a:lnB>
                      <a:noFill/>
                    </a:lnB>
                    <a:solidFill>
                      <a:srgbClr val="3C3C9E"/>
                    </a:solidFill>
                  </a:tcPr>
                </a:tc>
                <a:tc>
                  <a:txBody>
                    <a:bodyPr/>
                    <a:lstStyle/>
                    <a:p>
                      <a:pPr algn="r" rtl="0" fontAlgn="t"/>
                      <a:r>
                        <a:rPr lang="hr-HR" sz="900" b="1" i="0" u="none" strike="noStrike" dirty="0">
                          <a:solidFill>
                            <a:srgbClr val="FFFFFF"/>
                          </a:solidFill>
                          <a:effectLst/>
                          <a:latin typeface="Calibri" panose="020F0502020204030204" pitchFamily="34" charset="0"/>
                        </a:rPr>
                        <a:t>1.776.267,04</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3C3C9E"/>
                    </a:solidFill>
                  </a:tcPr>
                </a:tc>
                <a:tc>
                  <a:txBody>
                    <a:bodyPr/>
                    <a:lstStyle/>
                    <a:p>
                      <a:pPr algn="r" rtl="0" fontAlgn="t"/>
                      <a:r>
                        <a:rPr lang="hr-HR" sz="900" b="1" i="0" u="none" strike="noStrike" dirty="0">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C3C9E"/>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C3C9E"/>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3C3C9E"/>
                    </a:solidFill>
                  </a:tcPr>
                </a:tc>
                <a:extLst>
                  <a:ext uri="{0D108BD9-81ED-4DB2-BD59-A6C34878D82A}">
                    <a16:rowId xmlns:a16="http://schemas.microsoft.com/office/drawing/2014/main" val="3855952688"/>
                  </a:ext>
                </a:extLst>
              </a:tr>
              <a:tr h="182404">
                <a:tc gridSpan="3">
                  <a:txBody>
                    <a:bodyPr/>
                    <a:lstStyle/>
                    <a:p>
                      <a:pPr algn="l" rtl="0" fontAlgn="t"/>
                      <a:r>
                        <a:rPr lang="pl-PL" sz="900" b="1" i="0" u="none" strike="noStrike">
                          <a:solidFill>
                            <a:srgbClr val="FFFFFF"/>
                          </a:solidFill>
                          <a:effectLst/>
                          <a:latin typeface="Calibri" panose="020F0502020204030204" pitchFamily="34" charset="0"/>
                        </a:rPr>
                        <a:t>Program 6000 Odgoj i obrazovanje</a:t>
                      </a:r>
                    </a:p>
                  </a:txBody>
                  <a:tcPr marL="8351" marR="8351" marT="8351" marB="0">
                    <a:lnL>
                      <a:noFill/>
                    </a:lnL>
                    <a:lnR>
                      <a:noFill/>
                    </a:lnR>
                    <a:lnT>
                      <a:noFill/>
                    </a:lnT>
                    <a:lnB>
                      <a:noFill/>
                    </a:lnB>
                    <a:solidFill>
                      <a:srgbClr val="5050A8"/>
                    </a:solidFill>
                  </a:tcPr>
                </a:tc>
                <a:tc hMerge="1">
                  <a:txBody>
                    <a:bodyPr/>
                    <a:lstStyle/>
                    <a:p>
                      <a:endParaRPr lang="hr-HR"/>
                    </a:p>
                  </a:txBody>
                  <a:tcPr/>
                </a:tc>
                <a:tc hMerge="1">
                  <a:txBody>
                    <a:bodyPr/>
                    <a:lstStyle/>
                    <a:p>
                      <a:endParaRPr lang="hr-HR"/>
                    </a:p>
                  </a:txBody>
                  <a:tcPr/>
                </a:tc>
                <a:tc>
                  <a:txBody>
                    <a:bodyPr/>
                    <a:lstStyle/>
                    <a:p>
                      <a:pPr algn="r" rtl="0" fontAlgn="t"/>
                      <a:r>
                        <a:rPr lang="hr-HR" sz="900" b="1" i="0" u="none" strike="noStrike">
                          <a:solidFill>
                            <a:srgbClr val="FFFFFF"/>
                          </a:solidFill>
                          <a:effectLst/>
                          <a:latin typeface="Calibri" panose="020F0502020204030204" pitchFamily="34" charset="0"/>
                        </a:rPr>
                        <a:t>13.383.284,00</a:t>
                      </a:r>
                    </a:p>
                  </a:txBody>
                  <a:tcPr marL="8351" marR="8351" marT="8351" marB="0">
                    <a:lnL>
                      <a:noFill/>
                    </a:lnL>
                    <a:lnR>
                      <a:noFill/>
                    </a:lnR>
                    <a:lnT>
                      <a:noFill/>
                    </a:lnT>
                    <a:lnB>
                      <a:noFill/>
                    </a:lnB>
                    <a:solidFill>
                      <a:srgbClr val="5050A8"/>
                    </a:solidFill>
                  </a:tcPr>
                </a:tc>
                <a:tc>
                  <a:txBody>
                    <a:bodyPr/>
                    <a:lstStyle/>
                    <a:p>
                      <a:pPr algn="r" rtl="0" fontAlgn="t"/>
                      <a:r>
                        <a:rPr lang="hr-HR" sz="900" b="1" i="0" u="none" strike="noStrike" dirty="0">
                          <a:solidFill>
                            <a:srgbClr val="FFFFFF"/>
                          </a:solidFill>
                          <a:effectLst/>
                          <a:latin typeface="Calibri" panose="020F0502020204030204" pitchFamily="34" charset="0"/>
                        </a:rPr>
                        <a:t>1.776.267,04</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5050A8"/>
                    </a:solidFill>
                  </a:tcPr>
                </a:tc>
                <a:tc>
                  <a:txBody>
                    <a:bodyPr/>
                    <a:lstStyle/>
                    <a:p>
                      <a:pPr algn="r" rtl="0" fontAlgn="t"/>
                      <a:r>
                        <a:rPr lang="hr-HR" sz="900" b="1" i="0" u="none" strike="noStrike">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5050A8"/>
                    </a:solidFill>
                  </a:tcPr>
                </a:tc>
                <a:tc>
                  <a:txBody>
                    <a:bodyPr/>
                    <a:lstStyle/>
                    <a:p>
                      <a:pPr algn="r" rtl="0" fontAlgn="t"/>
                      <a:r>
                        <a:rPr lang="hr-HR" sz="900" b="1" i="0" u="none" strike="noStrike" dirty="0">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5050A8"/>
                    </a:solidFill>
                  </a:tcPr>
                </a:tc>
                <a:tc>
                  <a:txBody>
                    <a:bodyPr/>
                    <a:lstStyle/>
                    <a:p>
                      <a:pPr algn="r" rtl="0" fontAlgn="t"/>
                      <a:r>
                        <a:rPr lang="hr-HR" sz="900" b="1" i="0" u="none" strike="noStrike" dirty="0">
                          <a:solidFill>
                            <a:srgbClr val="FFFFFF"/>
                          </a:solidFill>
                          <a:effectLst/>
                          <a:latin typeface="Calibri" panose="020F0502020204030204" pitchFamily="34" charset="0"/>
                        </a:rPr>
                        <a:t>1.802.081,62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5050A8"/>
                    </a:solidFill>
                  </a:tcPr>
                </a:tc>
                <a:extLst>
                  <a:ext uri="{0D108BD9-81ED-4DB2-BD59-A6C34878D82A}">
                    <a16:rowId xmlns:a16="http://schemas.microsoft.com/office/drawing/2014/main" val="1312873633"/>
                  </a:ext>
                </a:extLst>
              </a:tr>
              <a:tr h="182404">
                <a:tc gridSpan="3">
                  <a:txBody>
                    <a:bodyPr/>
                    <a:lstStyle/>
                    <a:p>
                      <a:pPr algn="l" rtl="0" fontAlgn="t"/>
                      <a:r>
                        <a:rPr lang="hr-HR" sz="900" b="1" i="0" u="none" strike="noStrike">
                          <a:solidFill>
                            <a:srgbClr val="FFFFFF"/>
                          </a:solidFill>
                          <a:effectLst/>
                          <a:latin typeface="Calibri" panose="020F0502020204030204" pitchFamily="34" charset="0"/>
                        </a:rPr>
                        <a:t>Aktivnost A600004 Srednje školstvo</a:t>
                      </a:r>
                    </a:p>
                  </a:txBody>
                  <a:tcPr marL="8351" marR="8351" marT="8351" marB="0">
                    <a:lnL>
                      <a:noFill/>
                    </a:lnL>
                    <a:lnR>
                      <a:noFill/>
                    </a:lnR>
                    <a:lnT>
                      <a:noFill/>
                    </a:lnT>
                    <a:lnB>
                      <a:noFill/>
                    </a:lnB>
                    <a:solidFill>
                      <a:srgbClr val="6464B2"/>
                    </a:solidFill>
                  </a:tcPr>
                </a:tc>
                <a:tc hMerge="1">
                  <a:txBody>
                    <a:bodyPr/>
                    <a:lstStyle/>
                    <a:p>
                      <a:endParaRPr lang="hr-HR"/>
                    </a:p>
                  </a:txBody>
                  <a:tcPr/>
                </a:tc>
                <a:tc hMerge="1">
                  <a:txBody>
                    <a:bodyPr/>
                    <a:lstStyle/>
                    <a:p>
                      <a:endParaRPr lang="hr-HR"/>
                    </a:p>
                  </a:txBody>
                  <a:tcPr/>
                </a:tc>
                <a:tc>
                  <a:txBody>
                    <a:bodyPr/>
                    <a:lstStyle/>
                    <a:p>
                      <a:pPr algn="r" rtl="0" fontAlgn="t"/>
                      <a:r>
                        <a:rPr lang="hr-HR" sz="900" b="1" i="0" u="none" strike="noStrike">
                          <a:solidFill>
                            <a:srgbClr val="FFFFFF"/>
                          </a:solidFill>
                          <a:effectLst/>
                          <a:latin typeface="Calibri" panose="020F0502020204030204" pitchFamily="34" charset="0"/>
                        </a:rPr>
                        <a:t>1.036.284,00</a:t>
                      </a:r>
                    </a:p>
                  </a:txBody>
                  <a:tcPr marL="8351" marR="8351" marT="8351" marB="0">
                    <a:lnL>
                      <a:noFill/>
                    </a:lnL>
                    <a:lnR>
                      <a:noFill/>
                    </a:lnR>
                    <a:lnT>
                      <a:noFill/>
                    </a:lnT>
                    <a:lnB>
                      <a:noFill/>
                    </a:lnB>
                    <a:solidFill>
                      <a:srgbClr val="6464B2"/>
                    </a:solidFill>
                  </a:tcPr>
                </a:tc>
                <a:tc>
                  <a:txBody>
                    <a:bodyPr/>
                    <a:lstStyle/>
                    <a:p>
                      <a:pPr algn="r" rtl="0" fontAlgn="t"/>
                      <a:r>
                        <a:rPr lang="hr-HR" sz="900" b="1" i="0" u="none" strike="noStrike">
                          <a:solidFill>
                            <a:srgbClr val="FFFFFF"/>
                          </a:solidFill>
                          <a:effectLst/>
                          <a:latin typeface="Calibri" panose="020F0502020204030204" pitchFamily="34" charset="0"/>
                        </a:rPr>
                        <a:t>137.538,52</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6464B2"/>
                    </a:solidFill>
                  </a:tcPr>
                </a:tc>
                <a:tc>
                  <a:txBody>
                    <a:bodyPr/>
                    <a:lstStyle/>
                    <a:p>
                      <a:pPr algn="r" rtl="0" fontAlgn="t"/>
                      <a:r>
                        <a:rPr lang="hr-HR" sz="900" b="1" i="0" u="none" strike="noStrike">
                          <a:solidFill>
                            <a:srgbClr val="FFFFFF"/>
                          </a:solidFill>
                          <a:effectLst/>
                          <a:latin typeface="Calibri" panose="020F0502020204030204" pitchFamily="34" charset="0"/>
                        </a:rPr>
                        <a:t>137.538,52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464B2"/>
                    </a:solidFill>
                  </a:tcPr>
                </a:tc>
                <a:tc>
                  <a:txBody>
                    <a:bodyPr/>
                    <a:lstStyle/>
                    <a:p>
                      <a:pPr algn="r" rtl="0" fontAlgn="t"/>
                      <a:r>
                        <a:rPr lang="hr-HR" sz="900" b="1" i="0" u="none" strike="noStrike">
                          <a:solidFill>
                            <a:srgbClr val="FFFFFF"/>
                          </a:solidFill>
                          <a:effectLst/>
                          <a:latin typeface="Calibri" panose="020F0502020204030204" pitchFamily="34" charset="0"/>
                        </a:rPr>
                        <a:t>137.538,52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464B2"/>
                    </a:solidFill>
                  </a:tcPr>
                </a:tc>
                <a:tc>
                  <a:txBody>
                    <a:bodyPr/>
                    <a:lstStyle/>
                    <a:p>
                      <a:pPr algn="r" rtl="0" fontAlgn="t"/>
                      <a:r>
                        <a:rPr lang="hr-HR" sz="900" b="1" i="0" u="none" strike="noStrike" dirty="0">
                          <a:solidFill>
                            <a:srgbClr val="FFFFFF"/>
                          </a:solidFill>
                          <a:effectLst/>
                          <a:latin typeface="Calibri" panose="020F0502020204030204" pitchFamily="34" charset="0"/>
                        </a:rPr>
                        <a:t>137.538,52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464B2"/>
                    </a:solidFill>
                  </a:tcPr>
                </a:tc>
                <a:extLst>
                  <a:ext uri="{0D108BD9-81ED-4DB2-BD59-A6C34878D82A}">
                    <a16:rowId xmlns:a16="http://schemas.microsoft.com/office/drawing/2014/main" val="218292733"/>
                  </a:ext>
                </a:extLst>
              </a:tr>
              <a:tr h="182404">
                <a:tc gridSpan="3">
                  <a:txBody>
                    <a:bodyPr/>
                    <a:lstStyle/>
                    <a:p>
                      <a:pPr algn="l" rtl="0" fontAlgn="t"/>
                      <a:r>
                        <a:rPr lang="hr-HR" sz="900" b="1" i="0" u="none" strike="noStrike" dirty="0">
                          <a:solidFill>
                            <a:srgbClr val="000000"/>
                          </a:solidFill>
                          <a:effectLst/>
                          <a:latin typeface="Calibri" panose="020F0502020204030204" pitchFamily="34" charset="0"/>
                        </a:rPr>
                        <a:t>Izvor  5.2. DECENTRALIZIRANA SREDSTVA</a:t>
                      </a:r>
                    </a:p>
                  </a:txBody>
                  <a:tcPr marL="8351" marR="8351" marT="8351" marB="0">
                    <a:lnL>
                      <a:noFill/>
                    </a:lnL>
                    <a:lnR>
                      <a:noFill/>
                    </a:lnR>
                    <a:lnT>
                      <a:noFill/>
                    </a:lnT>
                    <a:lnB>
                      <a:noFill/>
                    </a:lnB>
                    <a:solidFill>
                      <a:srgbClr val="FFFF00"/>
                    </a:solidFill>
                  </a:tcPr>
                </a:tc>
                <a:tc hMerge="1">
                  <a:txBody>
                    <a:bodyPr/>
                    <a:lstStyle/>
                    <a:p>
                      <a:endParaRPr lang="hr-HR"/>
                    </a:p>
                  </a:txBody>
                  <a:tcPr/>
                </a:tc>
                <a:tc hMerge="1">
                  <a:txBody>
                    <a:bodyPr/>
                    <a:lstStyle/>
                    <a:p>
                      <a:endParaRPr lang="hr-HR"/>
                    </a:p>
                  </a:txBody>
                  <a:tcPr/>
                </a:tc>
                <a:tc>
                  <a:txBody>
                    <a:bodyPr/>
                    <a:lstStyle/>
                    <a:p>
                      <a:pPr algn="r" rtl="0" fontAlgn="t"/>
                      <a:r>
                        <a:rPr lang="hr-HR" sz="900" b="1" i="0" u="none" strike="noStrike">
                          <a:solidFill>
                            <a:srgbClr val="000000"/>
                          </a:solidFill>
                          <a:effectLst/>
                          <a:latin typeface="Calibri" panose="020F0502020204030204" pitchFamily="34" charset="0"/>
                        </a:rPr>
                        <a:t>1.036.284,00</a:t>
                      </a:r>
                    </a:p>
                  </a:txBody>
                  <a:tcPr marL="8351" marR="8351" marT="8351" marB="0">
                    <a:lnL>
                      <a:noFill/>
                    </a:lnL>
                    <a:lnR>
                      <a:noFill/>
                    </a:lnR>
                    <a:lnT>
                      <a:noFill/>
                    </a:lnT>
                    <a:lnB>
                      <a:noFill/>
                    </a:lnB>
                    <a:solidFill>
                      <a:srgbClr val="FFFF00"/>
                    </a:solidFill>
                  </a:tcPr>
                </a:tc>
                <a:tc>
                  <a:txBody>
                    <a:bodyPr/>
                    <a:lstStyle/>
                    <a:p>
                      <a:pPr algn="r" rtl="0" fontAlgn="t"/>
                      <a:r>
                        <a:rPr lang="hr-HR" sz="900" b="1" i="0" u="none" strike="noStrike" dirty="0">
                          <a:solidFill>
                            <a:srgbClr val="000000"/>
                          </a:solidFill>
                          <a:effectLst/>
                          <a:latin typeface="Calibri" panose="020F0502020204030204" pitchFamily="34" charset="0"/>
                        </a:rPr>
                        <a:t>137.538,52</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rtl="0" fontAlgn="t"/>
                      <a:r>
                        <a:rPr lang="hr-HR" sz="900" b="1" i="0" u="none" strike="noStrike">
                          <a:solidFill>
                            <a:srgbClr val="000000"/>
                          </a:solidFill>
                          <a:effectLst/>
                          <a:latin typeface="Calibri" panose="020F0502020204030204" pitchFamily="34" charset="0"/>
                        </a:rPr>
                        <a:t>137.538,52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rtl="0" fontAlgn="t"/>
                      <a:r>
                        <a:rPr lang="hr-HR" sz="900" b="1" i="0" u="none" strike="noStrike">
                          <a:solidFill>
                            <a:srgbClr val="000000"/>
                          </a:solidFill>
                          <a:effectLst/>
                          <a:latin typeface="Calibri" panose="020F0502020204030204" pitchFamily="34" charset="0"/>
                        </a:rPr>
                        <a:t>137.538,52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rtl="0" fontAlgn="t"/>
                      <a:r>
                        <a:rPr lang="hr-HR" sz="900" b="1" i="0" u="none" strike="noStrike">
                          <a:solidFill>
                            <a:srgbClr val="000000"/>
                          </a:solidFill>
                          <a:effectLst/>
                          <a:latin typeface="Calibri" panose="020F0502020204030204" pitchFamily="34" charset="0"/>
                        </a:rPr>
                        <a:t>137.538,52</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298813492"/>
                  </a:ext>
                </a:extLst>
              </a:tr>
              <a:tr h="182404">
                <a:tc>
                  <a:txBody>
                    <a:bodyPr/>
                    <a:lstStyle/>
                    <a:p>
                      <a:pPr algn="ctr" fontAlgn="b"/>
                      <a:r>
                        <a:rPr lang="hr-HR" sz="900" b="1" i="0" u="none" strike="noStrike">
                          <a:solidFill>
                            <a:srgbClr val="000000"/>
                          </a:solidFill>
                          <a:effectLst/>
                          <a:latin typeface="Calibri" panose="020F0502020204030204" pitchFamily="34" charset="0"/>
                        </a:rPr>
                        <a:t>3</a:t>
                      </a:r>
                    </a:p>
                  </a:txBody>
                  <a:tcPr marL="8351" marR="8351" marT="8351" marB="0" anchor="b">
                    <a:lnL>
                      <a:noFill/>
                    </a:lnL>
                    <a:lnR>
                      <a:noFill/>
                    </a:lnR>
                    <a:lnT>
                      <a:noFill/>
                    </a:lnT>
                    <a:lnB>
                      <a:noFill/>
                    </a:lnB>
                    <a:solidFill>
                      <a:srgbClr val="A6A6A6"/>
                    </a:solidFill>
                  </a:tcPr>
                </a:tc>
                <a:tc>
                  <a:txBody>
                    <a:bodyPr/>
                    <a:lstStyle/>
                    <a:p>
                      <a:pPr algn="l" fontAlgn="b"/>
                      <a:r>
                        <a:rPr lang="hr-HR" sz="900" b="0" i="0" u="none" strike="noStrike">
                          <a:effectLst/>
                          <a:latin typeface="Calibri" panose="020F0502020204030204" pitchFamily="34" charset="0"/>
                        </a:rPr>
                        <a:t> </a:t>
                      </a:r>
                    </a:p>
                  </a:txBody>
                  <a:tcPr marL="8351" marR="8351" marT="8351" marB="0" anchor="b">
                    <a:lnL>
                      <a:noFill/>
                    </a:lnL>
                    <a:lnR>
                      <a:noFill/>
                    </a:lnR>
                    <a:lnT>
                      <a:noFill/>
                    </a:lnT>
                    <a:lnB>
                      <a:noFill/>
                    </a:lnB>
                    <a:solidFill>
                      <a:srgbClr val="A6A6A6"/>
                    </a:solidFill>
                  </a:tcPr>
                </a:tc>
                <a:tc>
                  <a:txBody>
                    <a:bodyPr/>
                    <a:lstStyle/>
                    <a:p>
                      <a:pPr algn="l" fontAlgn="b"/>
                      <a:r>
                        <a:rPr lang="hr-HR" sz="900" b="1" i="0" u="none" strike="noStrike" dirty="0">
                          <a:solidFill>
                            <a:srgbClr val="000000"/>
                          </a:solidFill>
                          <a:effectLst/>
                          <a:latin typeface="Calibri" panose="020F0502020204030204" pitchFamily="34" charset="0"/>
                        </a:rPr>
                        <a:t>RASHODI POSLOVANJA</a:t>
                      </a:r>
                    </a:p>
                  </a:txBody>
                  <a:tcPr marL="8351" marR="8351" marT="8351" marB="0" anchor="b">
                    <a:lnL>
                      <a:noFill/>
                    </a:lnL>
                    <a:lnR>
                      <a:noFill/>
                    </a:lnR>
                    <a:lnT>
                      <a:noFill/>
                    </a:lnT>
                    <a:lnB>
                      <a:noFill/>
                    </a:lnB>
                    <a:solidFill>
                      <a:srgbClr val="A6A6A6"/>
                    </a:solidFill>
                  </a:tcPr>
                </a:tc>
                <a:tc>
                  <a:txBody>
                    <a:bodyPr/>
                    <a:lstStyle/>
                    <a:p>
                      <a:pPr algn="r" fontAlgn="b"/>
                      <a:r>
                        <a:rPr lang="hr-HR" sz="900" b="1" i="0" u="none" strike="noStrike">
                          <a:solidFill>
                            <a:srgbClr val="000000"/>
                          </a:solidFill>
                          <a:effectLst/>
                          <a:latin typeface="Calibri" panose="020F0502020204030204" pitchFamily="34" charset="0"/>
                        </a:rPr>
                        <a:t>1.036.284,00</a:t>
                      </a:r>
                    </a:p>
                  </a:txBody>
                  <a:tcPr marL="8351" marR="8351" marT="8351" marB="0" anchor="b">
                    <a:lnL>
                      <a:noFill/>
                    </a:lnL>
                    <a:lnR>
                      <a:noFill/>
                    </a:lnR>
                    <a:lnT>
                      <a:noFill/>
                    </a:lnT>
                    <a:lnB>
                      <a:noFill/>
                    </a:lnB>
                    <a:solidFill>
                      <a:srgbClr val="A6A6A6"/>
                    </a:solidFill>
                  </a:tcPr>
                </a:tc>
                <a:tc>
                  <a:txBody>
                    <a:bodyPr/>
                    <a:lstStyle/>
                    <a:p>
                      <a:pPr algn="r" fontAlgn="b"/>
                      <a:r>
                        <a:rPr lang="hr-HR" sz="900" b="1" i="0" u="none" strike="noStrike">
                          <a:solidFill>
                            <a:srgbClr val="000000"/>
                          </a:solidFill>
                          <a:effectLst/>
                          <a:latin typeface="Calibri" panose="020F0502020204030204" pitchFamily="34" charset="0"/>
                        </a:rPr>
                        <a:t>137.538,52</a:t>
                      </a:r>
                    </a:p>
                  </a:txBody>
                  <a:tcPr marL="8351" marR="8351" marT="8351" marB="0" anchor="b">
                    <a:lnL>
                      <a:noFill/>
                    </a:lnL>
                    <a:lnR w="12700" cap="flat" cmpd="sng" algn="ctr">
                      <a:solidFill>
                        <a:srgbClr val="000000"/>
                      </a:solidFill>
                      <a:prstDash val="solid"/>
                      <a:round/>
                      <a:headEnd type="none" w="med" len="med"/>
                      <a:tailEnd type="none" w="med" len="med"/>
                    </a:lnR>
                    <a:lnT>
                      <a:noFill/>
                    </a:lnT>
                    <a:lnB>
                      <a:noFill/>
                    </a:lnB>
                    <a:solidFill>
                      <a:srgbClr val="A6A6A6"/>
                    </a:solidFill>
                  </a:tcPr>
                </a:tc>
                <a:tc>
                  <a:txBody>
                    <a:bodyPr/>
                    <a:lstStyle/>
                    <a:p>
                      <a:pPr algn="r" fontAlgn="b"/>
                      <a:r>
                        <a:rPr lang="hr-HR" sz="900" b="1" i="0" u="none" strike="noStrike" dirty="0">
                          <a:solidFill>
                            <a:srgbClr val="000000"/>
                          </a:solidFill>
                          <a:effectLst/>
                          <a:latin typeface="Calibri" panose="020F0502020204030204" pitchFamily="34" charset="0"/>
                        </a:rPr>
                        <a:t>137.538,52</a:t>
                      </a:r>
                    </a:p>
                  </a:txBody>
                  <a:tcPr marL="8351" marR="8351" marT="83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A6A6A6"/>
                    </a:solidFill>
                  </a:tcPr>
                </a:tc>
                <a:tc>
                  <a:txBody>
                    <a:bodyPr/>
                    <a:lstStyle/>
                    <a:p>
                      <a:pPr algn="r" fontAlgn="b"/>
                      <a:r>
                        <a:rPr lang="hr-HR" sz="900" b="1" i="0" u="none" strike="noStrike">
                          <a:solidFill>
                            <a:srgbClr val="000000"/>
                          </a:solidFill>
                          <a:effectLst/>
                          <a:latin typeface="Calibri" panose="020F0502020204030204" pitchFamily="34" charset="0"/>
                        </a:rPr>
                        <a:t>137.538,52</a:t>
                      </a:r>
                    </a:p>
                  </a:txBody>
                  <a:tcPr marL="8351" marR="8351" marT="83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A6A6A6"/>
                    </a:solidFill>
                  </a:tcPr>
                </a:tc>
                <a:tc>
                  <a:txBody>
                    <a:bodyPr/>
                    <a:lstStyle/>
                    <a:p>
                      <a:pPr algn="r" fontAlgn="b"/>
                      <a:r>
                        <a:rPr lang="hr-HR" sz="900" b="1" i="0" u="none" strike="noStrike">
                          <a:solidFill>
                            <a:srgbClr val="000000"/>
                          </a:solidFill>
                          <a:effectLst/>
                          <a:latin typeface="Calibri" panose="020F0502020204030204" pitchFamily="34" charset="0"/>
                        </a:rPr>
                        <a:t>137.538,52</a:t>
                      </a:r>
                    </a:p>
                  </a:txBody>
                  <a:tcPr marL="8351" marR="8351" marT="83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A6A6A6"/>
                    </a:solidFill>
                  </a:tcPr>
                </a:tc>
                <a:extLst>
                  <a:ext uri="{0D108BD9-81ED-4DB2-BD59-A6C34878D82A}">
                    <a16:rowId xmlns:a16="http://schemas.microsoft.com/office/drawing/2014/main" val="3965766612"/>
                  </a:ext>
                </a:extLst>
              </a:tr>
              <a:tr h="182404">
                <a:tc>
                  <a:txBody>
                    <a:bodyPr/>
                    <a:lstStyle/>
                    <a:p>
                      <a:pPr algn="ctr" fontAlgn="b"/>
                      <a:r>
                        <a:rPr lang="hr-HR" sz="900" b="1" i="0" u="none" strike="noStrike">
                          <a:solidFill>
                            <a:srgbClr val="000000"/>
                          </a:solidFill>
                          <a:effectLst/>
                          <a:latin typeface="Calibri" panose="020F0502020204030204" pitchFamily="34" charset="0"/>
                        </a:rPr>
                        <a:t>31</a:t>
                      </a:r>
                    </a:p>
                  </a:txBody>
                  <a:tcPr marL="8351" marR="8351" marT="8351" marB="0" anchor="b">
                    <a:lnL>
                      <a:noFill/>
                    </a:lnL>
                    <a:lnR>
                      <a:noFill/>
                    </a:lnR>
                    <a:lnT>
                      <a:noFill/>
                    </a:lnT>
                    <a:lnB>
                      <a:noFill/>
                    </a:lnB>
                    <a:solidFill>
                      <a:srgbClr val="FFFFFF"/>
                    </a:solidFill>
                  </a:tcPr>
                </a:tc>
                <a:tc>
                  <a:txBody>
                    <a:bodyPr/>
                    <a:lstStyle/>
                    <a:p>
                      <a:pPr algn="l" fontAlgn="b"/>
                      <a:r>
                        <a:rPr lang="hr-HR" sz="900" b="0" i="0" u="none" strike="noStrike">
                          <a:effectLst/>
                          <a:latin typeface="Calibri" panose="020F0502020204030204" pitchFamily="34" charset="0"/>
                        </a:rPr>
                        <a:t> </a:t>
                      </a:r>
                    </a:p>
                  </a:txBody>
                  <a:tcPr marL="8351" marR="8351" marT="8351" marB="0" anchor="b">
                    <a:lnL>
                      <a:noFill/>
                    </a:lnL>
                    <a:lnR>
                      <a:noFill/>
                    </a:lnR>
                    <a:lnT>
                      <a:noFill/>
                    </a:lnT>
                    <a:lnB>
                      <a:noFill/>
                    </a:lnB>
                    <a:solidFill>
                      <a:srgbClr val="FFFFFF"/>
                    </a:solidFill>
                  </a:tcPr>
                </a:tc>
                <a:tc>
                  <a:txBody>
                    <a:bodyPr/>
                    <a:lstStyle/>
                    <a:p>
                      <a:pPr algn="l" fontAlgn="b"/>
                      <a:r>
                        <a:rPr lang="hr-HR" sz="900" b="1" i="0" u="none" strike="noStrike" dirty="0">
                          <a:solidFill>
                            <a:srgbClr val="000000"/>
                          </a:solidFill>
                          <a:effectLst/>
                          <a:latin typeface="Calibri" panose="020F0502020204030204" pitchFamily="34" charset="0"/>
                        </a:rPr>
                        <a:t>Rashodi za zaposlene</a:t>
                      </a:r>
                    </a:p>
                  </a:txBody>
                  <a:tcPr marL="8351" marR="8351" marT="8351" marB="0" anchor="b">
                    <a:lnL>
                      <a:noFill/>
                    </a:lnL>
                    <a:lnR>
                      <a:noFill/>
                    </a:lnR>
                    <a:lnT>
                      <a:noFill/>
                    </a:lnT>
                    <a:lnB>
                      <a:noFill/>
                    </a:lnB>
                    <a:solidFill>
                      <a:srgbClr val="FFFFFF"/>
                    </a:solidFill>
                  </a:tcPr>
                </a:tc>
                <a:tc>
                  <a:txBody>
                    <a:bodyPr/>
                    <a:lstStyle/>
                    <a:p>
                      <a:pPr algn="r" fontAlgn="b"/>
                      <a:r>
                        <a:rPr lang="hr-HR" sz="900" b="1" i="0" u="none" strike="noStrike">
                          <a:solidFill>
                            <a:srgbClr val="000000"/>
                          </a:solidFill>
                          <a:effectLst/>
                          <a:latin typeface="Calibri" panose="020F0502020204030204" pitchFamily="34" charset="0"/>
                        </a:rPr>
                        <a:t>4.000,00</a:t>
                      </a:r>
                    </a:p>
                  </a:txBody>
                  <a:tcPr marL="8351" marR="8351" marT="8351" marB="0" anchor="b">
                    <a:lnL>
                      <a:noFill/>
                    </a:lnL>
                    <a:lnR>
                      <a:noFill/>
                    </a:lnR>
                    <a:lnT>
                      <a:noFill/>
                    </a:lnT>
                    <a:lnB>
                      <a:noFill/>
                    </a:lnB>
                    <a:solidFill>
                      <a:srgbClr val="FFFFFF"/>
                    </a:solidFill>
                  </a:tcPr>
                </a:tc>
                <a:tc>
                  <a:txBody>
                    <a:bodyPr/>
                    <a:lstStyle/>
                    <a:p>
                      <a:pPr algn="r" fontAlgn="b"/>
                      <a:r>
                        <a:rPr lang="hr-HR" sz="900" b="1" i="0" u="none" strike="noStrike">
                          <a:solidFill>
                            <a:srgbClr val="000000"/>
                          </a:solidFill>
                          <a:effectLst/>
                          <a:latin typeface="Calibri" panose="020F0502020204030204" pitchFamily="34" charset="0"/>
                        </a:rPr>
                        <a:t>530,89</a:t>
                      </a:r>
                    </a:p>
                  </a:txBody>
                  <a:tcPr marL="8351" marR="8351" marT="8351"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hr-HR" sz="900" b="1" i="0" u="none" strike="noStrike">
                          <a:solidFill>
                            <a:srgbClr val="000000"/>
                          </a:solidFill>
                          <a:effectLst/>
                          <a:latin typeface="Calibri" panose="020F0502020204030204" pitchFamily="34" charset="0"/>
                        </a:rPr>
                        <a:t>530,89</a:t>
                      </a:r>
                    </a:p>
                  </a:txBody>
                  <a:tcPr marL="8351" marR="8351" marT="83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hr-HR" sz="900" b="1" i="0" u="none" strike="noStrike">
                          <a:solidFill>
                            <a:srgbClr val="000000"/>
                          </a:solidFill>
                          <a:effectLst/>
                          <a:latin typeface="Calibri" panose="020F0502020204030204" pitchFamily="34" charset="0"/>
                        </a:rPr>
                        <a:t>530,89</a:t>
                      </a:r>
                    </a:p>
                  </a:txBody>
                  <a:tcPr marL="8351" marR="8351" marT="83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b"/>
                      <a:r>
                        <a:rPr lang="hr-HR" sz="900" b="1" i="0" u="none" strike="noStrike">
                          <a:solidFill>
                            <a:srgbClr val="000000"/>
                          </a:solidFill>
                          <a:effectLst/>
                          <a:latin typeface="Calibri" panose="020F0502020204030204" pitchFamily="34" charset="0"/>
                        </a:rPr>
                        <a:t>530,89</a:t>
                      </a:r>
                    </a:p>
                  </a:txBody>
                  <a:tcPr marL="8351" marR="8351" marT="83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154590780"/>
                  </a:ext>
                </a:extLst>
              </a:tr>
              <a:tr h="182404">
                <a:tc>
                  <a:txBody>
                    <a:bodyPr/>
                    <a:lstStyle/>
                    <a:p>
                      <a:pPr algn="ctr" fontAlgn="b"/>
                      <a:r>
                        <a:rPr lang="hr-HR" sz="900" b="1" i="0" u="none" strike="noStrike">
                          <a:solidFill>
                            <a:srgbClr val="000000"/>
                          </a:solidFill>
                          <a:effectLst/>
                          <a:latin typeface="Calibri" panose="020F0502020204030204" pitchFamily="34" charset="0"/>
                        </a:rPr>
                        <a:t>32</a:t>
                      </a:r>
                    </a:p>
                  </a:txBody>
                  <a:tcPr marL="8351" marR="8351" marT="8351" marB="0" anchor="b">
                    <a:lnL>
                      <a:noFill/>
                    </a:lnL>
                    <a:lnR>
                      <a:noFill/>
                    </a:lnR>
                    <a:lnT>
                      <a:noFill/>
                    </a:lnT>
                    <a:lnB>
                      <a:noFill/>
                    </a:lnB>
                    <a:solidFill>
                      <a:srgbClr val="FFFFFF"/>
                    </a:solidFill>
                  </a:tcPr>
                </a:tc>
                <a:tc>
                  <a:txBody>
                    <a:bodyPr/>
                    <a:lstStyle/>
                    <a:p>
                      <a:pPr algn="l" rtl="0" fontAlgn="t"/>
                      <a:r>
                        <a:rPr lang="hr-HR" sz="900" b="1" i="0" u="none" strike="noStrike">
                          <a:solidFill>
                            <a:srgbClr val="000000"/>
                          </a:solidFill>
                          <a:effectLst/>
                          <a:latin typeface="Calibri" panose="020F0502020204030204" pitchFamily="34" charset="0"/>
                        </a:rPr>
                        <a:t> </a:t>
                      </a:r>
                    </a:p>
                  </a:txBody>
                  <a:tcPr marL="8351" marR="8351" marT="8351" marB="0">
                    <a:lnL>
                      <a:noFill/>
                    </a:lnL>
                    <a:lnR>
                      <a:noFill/>
                    </a:lnR>
                    <a:lnT>
                      <a:noFill/>
                    </a:lnT>
                    <a:lnB>
                      <a:noFill/>
                    </a:lnB>
                    <a:solidFill>
                      <a:srgbClr val="FFFFFF"/>
                    </a:solidFill>
                  </a:tcPr>
                </a:tc>
                <a:tc>
                  <a:txBody>
                    <a:bodyPr/>
                    <a:lstStyle/>
                    <a:p>
                      <a:pPr algn="l" fontAlgn="b"/>
                      <a:r>
                        <a:rPr lang="hr-HR" sz="900" b="1" i="0" u="none" strike="noStrike" dirty="0">
                          <a:solidFill>
                            <a:srgbClr val="000000"/>
                          </a:solidFill>
                          <a:effectLst/>
                          <a:latin typeface="Calibri" panose="020F0502020204030204" pitchFamily="34" charset="0"/>
                        </a:rPr>
                        <a:t>Materijalni rashodi</a:t>
                      </a:r>
                    </a:p>
                  </a:txBody>
                  <a:tcPr marL="8351" marR="8351" marT="8351" marB="0" anchor="b">
                    <a:lnL>
                      <a:noFill/>
                    </a:lnL>
                    <a:lnR>
                      <a:noFill/>
                    </a:lnR>
                    <a:lnT>
                      <a:noFill/>
                    </a:lnT>
                    <a:lnB>
                      <a:noFill/>
                    </a:lnB>
                    <a:solidFill>
                      <a:srgbClr val="FFFFFF"/>
                    </a:solidFill>
                  </a:tcPr>
                </a:tc>
                <a:tc>
                  <a:txBody>
                    <a:bodyPr/>
                    <a:lstStyle/>
                    <a:p>
                      <a:pPr algn="r" rtl="0" fontAlgn="t"/>
                      <a:r>
                        <a:rPr lang="hr-HR" sz="900" b="1" i="0" u="none" strike="noStrike" dirty="0">
                          <a:solidFill>
                            <a:srgbClr val="000000"/>
                          </a:solidFill>
                          <a:effectLst/>
                          <a:latin typeface="Calibri" panose="020F0502020204030204" pitchFamily="34" charset="0"/>
                        </a:rPr>
                        <a:t>1.030.584,00</a:t>
                      </a:r>
                    </a:p>
                  </a:txBody>
                  <a:tcPr marL="8351" marR="8351" marT="8351" marB="0">
                    <a:lnL>
                      <a:noFill/>
                    </a:lnL>
                    <a:lnR>
                      <a:noFill/>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136.782,00</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dirty="0">
                          <a:solidFill>
                            <a:srgbClr val="000000"/>
                          </a:solidFill>
                          <a:effectLst/>
                          <a:latin typeface="Calibri" panose="020F0502020204030204" pitchFamily="34" charset="0"/>
                        </a:rPr>
                        <a:t>136.861,64</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136.861,64</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136.861,64</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4062611313"/>
                  </a:ext>
                </a:extLst>
              </a:tr>
              <a:tr h="182404">
                <a:tc>
                  <a:txBody>
                    <a:bodyPr/>
                    <a:lstStyle/>
                    <a:p>
                      <a:pPr algn="ctr" rtl="0" fontAlgn="t"/>
                      <a:r>
                        <a:rPr lang="hr-HR" sz="900" b="1" i="0" u="none" strike="noStrike">
                          <a:solidFill>
                            <a:srgbClr val="000000"/>
                          </a:solidFill>
                          <a:effectLst/>
                          <a:latin typeface="Calibri" panose="020F0502020204030204" pitchFamily="34" charset="0"/>
                        </a:rPr>
                        <a:t>34</a:t>
                      </a:r>
                    </a:p>
                  </a:txBody>
                  <a:tcPr marL="8351" marR="8351" marT="8351" marB="0">
                    <a:lnL>
                      <a:noFill/>
                    </a:lnL>
                    <a:lnR>
                      <a:noFill/>
                    </a:lnR>
                    <a:lnT>
                      <a:noFill/>
                    </a:lnT>
                    <a:lnB>
                      <a:noFill/>
                    </a:lnB>
                    <a:solidFill>
                      <a:srgbClr val="FFFFFF"/>
                    </a:solidFill>
                  </a:tcPr>
                </a:tc>
                <a:tc>
                  <a:txBody>
                    <a:bodyPr/>
                    <a:lstStyle/>
                    <a:p>
                      <a:pPr algn="l" rtl="0" fontAlgn="t"/>
                      <a:r>
                        <a:rPr lang="hr-HR" sz="900" b="1" i="0" u="none" strike="noStrike">
                          <a:solidFill>
                            <a:srgbClr val="000000"/>
                          </a:solidFill>
                          <a:effectLst/>
                          <a:latin typeface="Calibri" panose="020F0502020204030204" pitchFamily="34" charset="0"/>
                        </a:rPr>
                        <a:t> </a:t>
                      </a:r>
                    </a:p>
                  </a:txBody>
                  <a:tcPr marL="8351" marR="8351" marT="8351" marB="0">
                    <a:lnL>
                      <a:noFill/>
                    </a:lnL>
                    <a:lnR>
                      <a:noFill/>
                    </a:lnR>
                    <a:lnT>
                      <a:noFill/>
                    </a:lnT>
                    <a:lnB>
                      <a:noFill/>
                    </a:lnB>
                    <a:solidFill>
                      <a:srgbClr val="FFFFFF"/>
                    </a:solidFill>
                  </a:tcPr>
                </a:tc>
                <a:tc>
                  <a:txBody>
                    <a:bodyPr/>
                    <a:lstStyle/>
                    <a:p>
                      <a:pPr algn="l" rtl="0" fontAlgn="t"/>
                      <a:r>
                        <a:rPr lang="hr-HR" sz="900" b="1" i="0" u="none" strike="noStrike">
                          <a:solidFill>
                            <a:srgbClr val="000000"/>
                          </a:solidFill>
                          <a:effectLst/>
                          <a:latin typeface="Calibri" panose="020F0502020204030204" pitchFamily="34" charset="0"/>
                        </a:rPr>
                        <a:t>Financijski  rashodi</a:t>
                      </a:r>
                    </a:p>
                  </a:txBody>
                  <a:tcPr marL="8351" marR="8351" marT="8351" marB="0">
                    <a:lnL>
                      <a:noFill/>
                    </a:lnL>
                    <a:lnR>
                      <a:noFill/>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1.700,00</a:t>
                      </a:r>
                    </a:p>
                  </a:txBody>
                  <a:tcPr marL="8351" marR="8351" marT="8351" marB="0">
                    <a:lnL>
                      <a:noFill/>
                    </a:lnL>
                    <a:lnR>
                      <a:noFill/>
                    </a:lnR>
                    <a:lnT>
                      <a:noFill/>
                    </a:lnT>
                    <a:lnB>
                      <a:noFill/>
                    </a:lnB>
                    <a:solidFill>
                      <a:srgbClr val="FFFFFF"/>
                    </a:solidFill>
                  </a:tcPr>
                </a:tc>
                <a:tc>
                  <a:txBody>
                    <a:bodyPr/>
                    <a:lstStyle/>
                    <a:p>
                      <a:pPr algn="r" rtl="0" fontAlgn="t"/>
                      <a:r>
                        <a:rPr lang="hr-HR" sz="900" b="1" i="0" u="none" strike="noStrike" dirty="0">
                          <a:solidFill>
                            <a:srgbClr val="000000"/>
                          </a:solidFill>
                          <a:effectLst/>
                          <a:latin typeface="Calibri" panose="020F0502020204030204" pitchFamily="34" charset="0"/>
                        </a:rPr>
                        <a:t>225,63</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dirty="0">
                          <a:solidFill>
                            <a:srgbClr val="000000"/>
                          </a:solidFill>
                          <a:effectLst/>
                          <a:latin typeface="Calibri" panose="020F0502020204030204" pitchFamily="34" charset="0"/>
                        </a:rPr>
                        <a:t>146,00</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146,00</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146,00</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942837563"/>
                  </a:ext>
                </a:extLst>
              </a:tr>
              <a:tr h="332066">
                <a:tc gridSpan="3">
                  <a:txBody>
                    <a:bodyPr/>
                    <a:lstStyle/>
                    <a:p>
                      <a:pPr algn="l" rtl="0" fontAlgn="t"/>
                      <a:r>
                        <a:rPr lang="hr-HR" sz="900" b="1" i="0" u="none" strike="noStrike">
                          <a:solidFill>
                            <a:srgbClr val="FFFFFF"/>
                          </a:solidFill>
                          <a:effectLst/>
                          <a:latin typeface="Calibri" panose="020F0502020204030204" pitchFamily="34" charset="0"/>
                        </a:rPr>
                        <a:t>Aktivnost A600007 Financiranje iznad minimalnog standarda-srednje školstvo</a:t>
                      </a:r>
                    </a:p>
                  </a:txBody>
                  <a:tcPr marL="8351" marR="8351" marT="8351" marB="0">
                    <a:lnL>
                      <a:noFill/>
                    </a:lnL>
                    <a:lnR>
                      <a:noFill/>
                    </a:lnR>
                    <a:lnT>
                      <a:noFill/>
                    </a:lnT>
                    <a:lnB>
                      <a:noFill/>
                    </a:lnB>
                    <a:solidFill>
                      <a:srgbClr val="6464B2"/>
                    </a:solidFill>
                  </a:tcPr>
                </a:tc>
                <a:tc hMerge="1">
                  <a:txBody>
                    <a:bodyPr/>
                    <a:lstStyle/>
                    <a:p>
                      <a:endParaRPr lang="hr-HR"/>
                    </a:p>
                  </a:txBody>
                  <a:tcPr/>
                </a:tc>
                <a:tc hMerge="1">
                  <a:txBody>
                    <a:bodyPr/>
                    <a:lstStyle/>
                    <a:p>
                      <a:endParaRPr lang="hr-HR"/>
                    </a:p>
                  </a:txBody>
                  <a:tcPr/>
                </a:tc>
                <a:tc>
                  <a:txBody>
                    <a:bodyPr/>
                    <a:lstStyle/>
                    <a:p>
                      <a:pPr algn="r" rtl="0" fontAlgn="t"/>
                      <a:r>
                        <a:rPr lang="hr-HR" sz="900" b="1" i="0" u="none" strike="noStrike">
                          <a:solidFill>
                            <a:srgbClr val="FFFFFF"/>
                          </a:solidFill>
                          <a:effectLst/>
                          <a:latin typeface="Calibri" panose="020F0502020204030204" pitchFamily="34" charset="0"/>
                        </a:rPr>
                        <a:t>12.347.000,00</a:t>
                      </a:r>
                    </a:p>
                  </a:txBody>
                  <a:tcPr marL="8351" marR="8351" marT="8351" marB="0">
                    <a:lnL>
                      <a:noFill/>
                    </a:lnL>
                    <a:lnR>
                      <a:noFill/>
                    </a:lnR>
                    <a:lnT>
                      <a:noFill/>
                    </a:lnT>
                    <a:lnB>
                      <a:noFill/>
                    </a:lnB>
                    <a:solidFill>
                      <a:srgbClr val="6464B2"/>
                    </a:solidFill>
                  </a:tcPr>
                </a:tc>
                <a:tc>
                  <a:txBody>
                    <a:bodyPr/>
                    <a:lstStyle/>
                    <a:p>
                      <a:pPr algn="r" rtl="0" fontAlgn="t"/>
                      <a:r>
                        <a:rPr lang="hr-HR" sz="900" b="1" i="0" u="none" strike="noStrike" dirty="0">
                          <a:solidFill>
                            <a:srgbClr val="FFFFFF"/>
                          </a:solidFill>
                          <a:effectLst/>
                          <a:latin typeface="Calibri" panose="020F0502020204030204" pitchFamily="34" charset="0"/>
                        </a:rPr>
                        <a:t>1.638.728,52</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6464B2"/>
                    </a:solidFill>
                  </a:tcPr>
                </a:tc>
                <a:tc>
                  <a:txBody>
                    <a:bodyPr/>
                    <a:lstStyle/>
                    <a:p>
                      <a:pPr algn="r" rtl="0" fontAlgn="t"/>
                      <a:r>
                        <a:rPr lang="hr-HR" sz="900" b="1" i="0" u="none" strike="noStrike" dirty="0">
                          <a:solidFill>
                            <a:srgbClr val="FFFFFF"/>
                          </a:solidFill>
                          <a:effectLst/>
                          <a:latin typeface="Calibri" panose="020F0502020204030204" pitchFamily="34" charset="0"/>
                        </a:rPr>
                        <a:t>1.664.543,10</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464B2"/>
                    </a:solidFill>
                  </a:tcPr>
                </a:tc>
                <a:tc>
                  <a:txBody>
                    <a:bodyPr/>
                    <a:lstStyle/>
                    <a:p>
                      <a:pPr algn="r" rtl="0" fontAlgn="t"/>
                      <a:r>
                        <a:rPr lang="hr-HR" sz="900" b="1" i="0" u="none" strike="noStrike">
                          <a:solidFill>
                            <a:srgbClr val="FFFFFF"/>
                          </a:solidFill>
                          <a:effectLst/>
                          <a:latin typeface="Calibri" panose="020F0502020204030204" pitchFamily="34" charset="0"/>
                        </a:rPr>
                        <a:t>1.664.543,10</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464B2"/>
                    </a:solidFill>
                  </a:tcPr>
                </a:tc>
                <a:tc>
                  <a:txBody>
                    <a:bodyPr/>
                    <a:lstStyle/>
                    <a:p>
                      <a:pPr algn="r" rtl="0" fontAlgn="t"/>
                      <a:r>
                        <a:rPr lang="hr-HR" sz="900" b="1" i="0" u="none" strike="noStrike">
                          <a:solidFill>
                            <a:srgbClr val="FFFFFF"/>
                          </a:solidFill>
                          <a:effectLst/>
                          <a:latin typeface="Calibri" panose="020F0502020204030204" pitchFamily="34" charset="0"/>
                        </a:rPr>
                        <a:t>1.664.543,10</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6464B2"/>
                    </a:solidFill>
                  </a:tcPr>
                </a:tc>
                <a:extLst>
                  <a:ext uri="{0D108BD9-81ED-4DB2-BD59-A6C34878D82A}">
                    <a16:rowId xmlns:a16="http://schemas.microsoft.com/office/drawing/2014/main" val="50772195"/>
                  </a:ext>
                </a:extLst>
              </a:tr>
              <a:tr h="182404">
                <a:tc gridSpan="3">
                  <a:txBody>
                    <a:bodyPr/>
                    <a:lstStyle/>
                    <a:p>
                      <a:pPr algn="l" rtl="0" fontAlgn="t"/>
                      <a:r>
                        <a:rPr lang="it-IT" sz="900" b="1" i="0" u="none" strike="noStrike">
                          <a:solidFill>
                            <a:srgbClr val="000000"/>
                          </a:solidFill>
                          <a:effectLst/>
                          <a:latin typeface="Calibri" panose="020F0502020204030204" pitchFamily="34" charset="0"/>
                        </a:rPr>
                        <a:t>Izvor  3.1. VLASTITI PRIHODI- PK</a:t>
                      </a:r>
                    </a:p>
                  </a:txBody>
                  <a:tcPr marL="8351" marR="8351" marT="8351" marB="0">
                    <a:lnL>
                      <a:noFill/>
                    </a:lnL>
                    <a:lnR>
                      <a:noFill/>
                    </a:lnR>
                    <a:lnT>
                      <a:noFill/>
                    </a:lnT>
                    <a:lnB>
                      <a:noFill/>
                    </a:lnB>
                    <a:solidFill>
                      <a:srgbClr val="FFFF00"/>
                    </a:solidFill>
                  </a:tcPr>
                </a:tc>
                <a:tc hMerge="1">
                  <a:txBody>
                    <a:bodyPr/>
                    <a:lstStyle/>
                    <a:p>
                      <a:endParaRPr lang="hr-HR"/>
                    </a:p>
                  </a:txBody>
                  <a:tcPr/>
                </a:tc>
                <a:tc hMerge="1">
                  <a:txBody>
                    <a:bodyPr/>
                    <a:lstStyle/>
                    <a:p>
                      <a:endParaRPr lang="hr-HR"/>
                    </a:p>
                  </a:txBody>
                  <a:tcPr/>
                </a:tc>
                <a:tc>
                  <a:txBody>
                    <a:bodyPr/>
                    <a:lstStyle/>
                    <a:p>
                      <a:pPr algn="r" rtl="0" fontAlgn="t"/>
                      <a:r>
                        <a:rPr lang="hr-HR" sz="900" b="1" i="0" u="none" strike="noStrike">
                          <a:solidFill>
                            <a:srgbClr val="000000"/>
                          </a:solidFill>
                          <a:effectLst/>
                          <a:latin typeface="Calibri" panose="020F0502020204030204" pitchFamily="34" charset="0"/>
                        </a:rPr>
                        <a:t>235.000,00</a:t>
                      </a:r>
                    </a:p>
                  </a:txBody>
                  <a:tcPr marL="8351" marR="8351" marT="8351" marB="0">
                    <a:lnL>
                      <a:noFill/>
                    </a:lnL>
                    <a:lnR>
                      <a:noFill/>
                    </a:lnR>
                    <a:lnT>
                      <a:noFill/>
                    </a:lnT>
                    <a:lnB>
                      <a:noFill/>
                    </a:lnB>
                    <a:solidFill>
                      <a:srgbClr val="FFFF00"/>
                    </a:solidFill>
                  </a:tcPr>
                </a:tc>
                <a:tc>
                  <a:txBody>
                    <a:bodyPr/>
                    <a:lstStyle/>
                    <a:p>
                      <a:pPr algn="r" rtl="0" fontAlgn="t"/>
                      <a:r>
                        <a:rPr lang="hr-HR" sz="900" b="1" i="0" u="none" strike="noStrike">
                          <a:solidFill>
                            <a:srgbClr val="000000"/>
                          </a:solidFill>
                          <a:effectLst/>
                          <a:latin typeface="Calibri" panose="020F0502020204030204" pitchFamily="34" charset="0"/>
                        </a:rPr>
                        <a:t>31.189,86</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rtl="0" fontAlgn="t"/>
                      <a:r>
                        <a:rPr lang="hr-HR" sz="900" b="1" i="0" u="none" strike="noStrike" dirty="0">
                          <a:solidFill>
                            <a:srgbClr val="000000"/>
                          </a:solidFill>
                          <a:effectLst/>
                          <a:latin typeface="Calibri" panose="020F0502020204030204" pitchFamily="34" charset="0"/>
                        </a:rPr>
                        <a:t>16.059,46</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rtl="0" fontAlgn="t"/>
                      <a:r>
                        <a:rPr lang="hr-HR" sz="900" b="1" i="0" u="none" strike="noStrike">
                          <a:solidFill>
                            <a:srgbClr val="000000"/>
                          </a:solidFill>
                          <a:effectLst/>
                          <a:latin typeface="Calibri" panose="020F0502020204030204" pitchFamily="34" charset="0"/>
                        </a:rPr>
                        <a:t>16.059,46</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rtl="0" fontAlgn="t"/>
                      <a:r>
                        <a:rPr lang="hr-HR" sz="900" b="1" i="0" u="none" strike="noStrike">
                          <a:solidFill>
                            <a:srgbClr val="000000"/>
                          </a:solidFill>
                          <a:effectLst/>
                          <a:latin typeface="Calibri" panose="020F0502020204030204" pitchFamily="34" charset="0"/>
                        </a:rPr>
                        <a:t>16.059,46</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3918428230"/>
                  </a:ext>
                </a:extLst>
              </a:tr>
              <a:tr h="182404">
                <a:tc>
                  <a:txBody>
                    <a:bodyPr/>
                    <a:lstStyle/>
                    <a:p>
                      <a:pPr algn="ctr" fontAlgn="b"/>
                      <a:r>
                        <a:rPr lang="hr-HR" sz="900" b="1" i="0" u="none" strike="noStrike">
                          <a:solidFill>
                            <a:srgbClr val="000000"/>
                          </a:solidFill>
                          <a:effectLst/>
                          <a:latin typeface="Calibri" panose="020F0502020204030204" pitchFamily="34" charset="0"/>
                        </a:rPr>
                        <a:t>3</a:t>
                      </a:r>
                    </a:p>
                  </a:txBody>
                  <a:tcPr marL="8351" marR="8351" marT="8351" marB="0" anchor="b">
                    <a:lnL>
                      <a:noFill/>
                    </a:lnL>
                    <a:lnR>
                      <a:noFill/>
                    </a:lnR>
                    <a:lnT>
                      <a:noFill/>
                    </a:lnT>
                    <a:lnB>
                      <a:noFill/>
                    </a:lnB>
                    <a:solidFill>
                      <a:srgbClr val="808080"/>
                    </a:solidFill>
                  </a:tcPr>
                </a:tc>
                <a:tc>
                  <a:txBody>
                    <a:bodyPr/>
                    <a:lstStyle/>
                    <a:p>
                      <a:pPr algn="l" fontAlgn="b"/>
                      <a:r>
                        <a:rPr lang="hr-HR" sz="900" b="0" i="0" u="none" strike="noStrike">
                          <a:effectLst/>
                          <a:latin typeface="Calibri" panose="020F0502020204030204" pitchFamily="34" charset="0"/>
                        </a:rPr>
                        <a:t> </a:t>
                      </a:r>
                    </a:p>
                  </a:txBody>
                  <a:tcPr marL="8351" marR="8351" marT="8351" marB="0" anchor="b">
                    <a:lnL>
                      <a:noFill/>
                    </a:lnL>
                    <a:lnR>
                      <a:noFill/>
                    </a:lnR>
                    <a:lnT>
                      <a:noFill/>
                    </a:lnT>
                    <a:lnB>
                      <a:noFill/>
                    </a:lnB>
                    <a:solidFill>
                      <a:srgbClr val="808080"/>
                    </a:solidFill>
                  </a:tcPr>
                </a:tc>
                <a:tc>
                  <a:txBody>
                    <a:bodyPr/>
                    <a:lstStyle/>
                    <a:p>
                      <a:pPr algn="l" fontAlgn="b"/>
                      <a:r>
                        <a:rPr lang="hr-HR" sz="900" b="1" i="0" u="none" strike="noStrike">
                          <a:solidFill>
                            <a:srgbClr val="000000"/>
                          </a:solidFill>
                          <a:effectLst/>
                          <a:latin typeface="Calibri" panose="020F0502020204030204" pitchFamily="34" charset="0"/>
                        </a:rPr>
                        <a:t>RASHODI POSLOVANJA</a:t>
                      </a:r>
                    </a:p>
                  </a:txBody>
                  <a:tcPr marL="8351" marR="8351" marT="8351" marB="0" anchor="b">
                    <a:lnL>
                      <a:noFill/>
                    </a:lnL>
                    <a:lnR>
                      <a:noFill/>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52.200,00</a:t>
                      </a:r>
                    </a:p>
                  </a:txBody>
                  <a:tcPr marL="8351" marR="8351" marT="8351" marB="0">
                    <a:lnL>
                      <a:noFill/>
                    </a:lnL>
                    <a:lnR>
                      <a:noFill/>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6.928,13</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808080"/>
                    </a:solidFill>
                  </a:tcPr>
                </a:tc>
                <a:tc>
                  <a:txBody>
                    <a:bodyPr/>
                    <a:lstStyle/>
                    <a:p>
                      <a:pPr algn="r" rtl="0" fontAlgn="t"/>
                      <a:r>
                        <a:rPr lang="hr-HR" sz="900" b="1" i="0" u="none" strike="noStrike" dirty="0">
                          <a:solidFill>
                            <a:srgbClr val="000000"/>
                          </a:solidFill>
                          <a:effectLst/>
                          <a:latin typeface="Calibri" panose="020F0502020204030204" pitchFamily="34" charset="0"/>
                        </a:rPr>
                        <a:t>8.746,43</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808080"/>
                    </a:solidFill>
                  </a:tcPr>
                </a:tc>
                <a:tc>
                  <a:txBody>
                    <a:bodyPr/>
                    <a:lstStyle/>
                    <a:p>
                      <a:pPr algn="r" rtl="0" fontAlgn="t"/>
                      <a:r>
                        <a:rPr lang="hr-HR" sz="900" b="1" i="0" u="none" strike="noStrike" dirty="0">
                          <a:solidFill>
                            <a:srgbClr val="000000"/>
                          </a:solidFill>
                          <a:effectLst/>
                          <a:latin typeface="Calibri" panose="020F0502020204030204" pitchFamily="34" charset="0"/>
                        </a:rPr>
                        <a:t>8.746,43</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8.746,43</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808080"/>
                    </a:solidFill>
                  </a:tcPr>
                </a:tc>
                <a:extLst>
                  <a:ext uri="{0D108BD9-81ED-4DB2-BD59-A6C34878D82A}">
                    <a16:rowId xmlns:a16="http://schemas.microsoft.com/office/drawing/2014/main" val="3021504243"/>
                  </a:ext>
                </a:extLst>
              </a:tr>
              <a:tr h="182404">
                <a:tc>
                  <a:txBody>
                    <a:bodyPr/>
                    <a:lstStyle/>
                    <a:p>
                      <a:pPr algn="ctr" fontAlgn="b"/>
                      <a:r>
                        <a:rPr lang="hr-HR" sz="900" b="1" i="0" u="none" strike="noStrike">
                          <a:solidFill>
                            <a:srgbClr val="000000"/>
                          </a:solidFill>
                          <a:effectLst/>
                          <a:latin typeface="Calibri" panose="020F0502020204030204" pitchFamily="34" charset="0"/>
                        </a:rPr>
                        <a:t>31</a:t>
                      </a:r>
                    </a:p>
                  </a:txBody>
                  <a:tcPr marL="8351" marR="8351" marT="8351" marB="0" anchor="b">
                    <a:lnL>
                      <a:noFill/>
                    </a:lnL>
                    <a:lnR>
                      <a:noFill/>
                    </a:lnR>
                    <a:lnT>
                      <a:noFill/>
                    </a:lnT>
                    <a:lnB>
                      <a:noFill/>
                    </a:lnB>
                    <a:solidFill>
                      <a:srgbClr val="FFFFFF"/>
                    </a:solidFill>
                  </a:tcPr>
                </a:tc>
                <a:tc>
                  <a:txBody>
                    <a:bodyPr/>
                    <a:lstStyle/>
                    <a:p>
                      <a:pPr algn="l" fontAlgn="b"/>
                      <a:r>
                        <a:rPr lang="hr-HR" sz="900" b="0" i="0" u="none" strike="noStrike">
                          <a:effectLst/>
                          <a:latin typeface="Calibri" panose="020F0502020204030204" pitchFamily="34" charset="0"/>
                        </a:rPr>
                        <a:t> </a:t>
                      </a:r>
                    </a:p>
                  </a:txBody>
                  <a:tcPr marL="8351" marR="8351" marT="8351" marB="0" anchor="b">
                    <a:lnL>
                      <a:noFill/>
                    </a:lnL>
                    <a:lnR>
                      <a:noFill/>
                    </a:lnR>
                    <a:lnT>
                      <a:noFill/>
                    </a:lnT>
                    <a:lnB>
                      <a:noFill/>
                    </a:lnB>
                    <a:solidFill>
                      <a:srgbClr val="FFFFFF"/>
                    </a:solidFill>
                  </a:tcPr>
                </a:tc>
                <a:tc>
                  <a:txBody>
                    <a:bodyPr/>
                    <a:lstStyle/>
                    <a:p>
                      <a:pPr algn="l" fontAlgn="b"/>
                      <a:r>
                        <a:rPr lang="hr-HR" sz="900" b="1" i="0" u="none" strike="noStrike">
                          <a:solidFill>
                            <a:srgbClr val="000000"/>
                          </a:solidFill>
                          <a:effectLst/>
                          <a:latin typeface="Calibri" panose="020F0502020204030204" pitchFamily="34" charset="0"/>
                        </a:rPr>
                        <a:t>Rashodi za zaposlene</a:t>
                      </a:r>
                    </a:p>
                  </a:txBody>
                  <a:tcPr marL="8351" marR="8351" marT="8351" marB="0" anchor="b">
                    <a:lnL>
                      <a:noFill/>
                    </a:lnL>
                    <a:lnR>
                      <a:noFill/>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3.700,00</a:t>
                      </a:r>
                    </a:p>
                  </a:txBody>
                  <a:tcPr marL="8351" marR="8351" marT="8351" marB="0">
                    <a:lnL>
                      <a:noFill/>
                    </a:lnL>
                    <a:lnR>
                      <a:noFill/>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491,07</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dirty="0">
                          <a:solidFill>
                            <a:srgbClr val="000000"/>
                          </a:solidFill>
                          <a:effectLst/>
                          <a:latin typeface="Calibri" panose="020F0502020204030204" pitchFamily="34" charset="0"/>
                        </a:rPr>
                        <a:t>982,15</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dirty="0">
                          <a:solidFill>
                            <a:srgbClr val="000000"/>
                          </a:solidFill>
                          <a:effectLst/>
                          <a:latin typeface="Calibri" panose="020F0502020204030204" pitchFamily="34" charset="0"/>
                        </a:rPr>
                        <a:t>982,15</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982,15</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687832480"/>
                  </a:ext>
                </a:extLst>
              </a:tr>
              <a:tr h="182404">
                <a:tc>
                  <a:txBody>
                    <a:bodyPr/>
                    <a:lstStyle/>
                    <a:p>
                      <a:pPr algn="ctr" fontAlgn="b"/>
                      <a:r>
                        <a:rPr lang="hr-HR" sz="900" b="1" i="0" u="none" strike="noStrike">
                          <a:solidFill>
                            <a:srgbClr val="000000"/>
                          </a:solidFill>
                          <a:effectLst/>
                          <a:latin typeface="Calibri" panose="020F0502020204030204" pitchFamily="34" charset="0"/>
                        </a:rPr>
                        <a:t>32</a:t>
                      </a:r>
                    </a:p>
                  </a:txBody>
                  <a:tcPr marL="8351" marR="8351" marT="8351" marB="0" anchor="b">
                    <a:lnL>
                      <a:noFill/>
                    </a:lnL>
                    <a:lnR>
                      <a:noFill/>
                    </a:lnR>
                    <a:lnT>
                      <a:noFill/>
                    </a:lnT>
                    <a:lnB>
                      <a:noFill/>
                    </a:lnB>
                    <a:solidFill>
                      <a:srgbClr val="FFFFFF"/>
                    </a:solidFill>
                  </a:tcPr>
                </a:tc>
                <a:tc>
                  <a:txBody>
                    <a:bodyPr/>
                    <a:lstStyle/>
                    <a:p>
                      <a:pPr algn="l" rtl="0" fontAlgn="t"/>
                      <a:r>
                        <a:rPr lang="hr-HR" sz="900" b="0" i="0" u="none" strike="noStrike">
                          <a:solidFill>
                            <a:srgbClr val="000000"/>
                          </a:solidFill>
                          <a:effectLst/>
                          <a:latin typeface="Calibri" panose="020F0502020204030204" pitchFamily="34" charset="0"/>
                        </a:rPr>
                        <a:t> </a:t>
                      </a:r>
                    </a:p>
                  </a:txBody>
                  <a:tcPr marL="8351" marR="8351" marT="8351" marB="0">
                    <a:lnL>
                      <a:noFill/>
                    </a:lnL>
                    <a:lnR>
                      <a:noFill/>
                    </a:lnR>
                    <a:lnT>
                      <a:noFill/>
                    </a:lnT>
                    <a:lnB>
                      <a:noFill/>
                    </a:lnB>
                    <a:solidFill>
                      <a:srgbClr val="FFFFFF"/>
                    </a:solidFill>
                  </a:tcPr>
                </a:tc>
                <a:tc>
                  <a:txBody>
                    <a:bodyPr/>
                    <a:lstStyle/>
                    <a:p>
                      <a:pPr algn="l" fontAlgn="b"/>
                      <a:r>
                        <a:rPr lang="hr-HR" sz="900" b="1" i="0" u="none" strike="noStrike">
                          <a:solidFill>
                            <a:srgbClr val="000000"/>
                          </a:solidFill>
                          <a:effectLst/>
                          <a:latin typeface="Calibri" panose="020F0502020204030204" pitchFamily="34" charset="0"/>
                        </a:rPr>
                        <a:t>Materijalni rashodi</a:t>
                      </a:r>
                    </a:p>
                  </a:txBody>
                  <a:tcPr marL="8351" marR="8351" marT="8351" marB="0" anchor="b">
                    <a:lnL>
                      <a:noFill/>
                    </a:lnL>
                    <a:lnR>
                      <a:noFill/>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48.500,00</a:t>
                      </a:r>
                    </a:p>
                  </a:txBody>
                  <a:tcPr marL="8351" marR="8351" marT="8351" marB="0">
                    <a:lnL>
                      <a:noFill/>
                    </a:lnL>
                    <a:lnR>
                      <a:noFill/>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6.437,06</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7.764,28</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0" i="0" u="none" strike="noStrike" dirty="0">
                          <a:solidFill>
                            <a:srgbClr val="000000"/>
                          </a:solidFill>
                          <a:effectLst/>
                          <a:latin typeface="Calibri" panose="020F0502020204030204" pitchFamily="34" charset="0"/>
                        </a:rPr>
                        <a:t>7.764,28</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7.764,28</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632792136"/>
                  </a:ext>
                </a:extLst>
              </a:tr>
              <a:tr h="182404">
                <a:tc>
                  <a:txBody>
                    <a:bodyPr/>
                    <a:lstStyle/>
                    <a:p>
                      <a:pPr algn="ctr" rtl="0" fontAlgn="t"/>
                      <a:r>
                        <a:rPr lang="hr-HR" sz="900" b="1" i="0" u="none" strike="noStrike">
                          <a:solidFill>
                            <a:srgbClr val="000000"/>
                          </a:solidFill>
                          <a:effectLst/>
                          <a:latin typeface="Calibri" panose="020F0502020204030204" pitchFamily="34" charset="0"/>
                        </a:rPr>
                        <a:t>4</a:t>
                      </a:r>
                    </a:p>
                  </a:txBody>
                  <a:tcPr marL="8351" marR="8351" marT="8351" marB="0">
                    <a:lnL>
                      <a:noFill/>
                    </a:lnL>
                    <a:lnR>
                      <a:noFill/>
                    </a:lnR>
                    <a:lnT>
                      <a:noFill/>
                    </a:lnT>
                    <a:lnB>
                      <a:noFill/>
                    </a:lnB>
                    <a:solidFill>
                      <a:srgbClr val="808080"/>
                    </a:solidFill>
                  </a:tcPr>
                </a:tc>
                <a:tc>
                  <a:txBody>
                    <a:bodyPr/>
                    <a:lstStyle/>
                    <a:p>
                      <a:pPr algn="l" rtl="0" fontAlgn="t"/>
                      <a:r>
                        <a:rPr lang="hr-HR" sz="900" b="1" i="0" u="none" strike="noStrike">
                          <a:solidFill>
                            <a:srgbClr val="000000"/>
                          </a:solidFill>
                          <a:effectLst/>
                          <a:latin typeface="Calibri" panose="020F0502020204030204" pitchFamily="34" charset="0"/>
                        </a:rPr>
                        <a:t> </a:t>
                      </a:r>
                    </a:p>
                  </a:txBody>
                  <a:tcPr marL="8351" marR="8351" marT="8351" marB="0">
                    <a:lnL>
                      <a:noFill/>
                    </a:lnL>
                    <a:lnR>
                      <a:noFill/>
                    </a:lnR>
                    <a:lnT>
                      <a:noFill/>
                    </a:lnT>
                    <a:lnB>
                      <a:noFill/>
                    </a:lnB>
                    <a:solidFill>
                      <a:srgbClr val="808080"/>
                    </a:solidFill>
                  </a:tcPr>
                </a:tc>
                <a:tc>
                  <a:txBody>
                    <a:bodyPr/>
                    <a:lstStyle/>
                    <a:p>
                      <a:pPr algn="l" rtl="0" fontAlgn="t"/>
                      <a:r>
                        <a:rPr lang="hr-HR" sz="900" b="1" i="0" u="none" strike="noStrike">
                          <a:solidFill>
                            <a:srgbClr val="000000"/>
                          </a:solidFill>
                          <a:effectLst/>
                          <a:latin typeface="Calibri" panose="020F0502020204030204" pitchFamily="34" charset="0"/>
                        </a:rPr>
                        <a:t>Rashodi za nabavu nefinancijske imovine</a:t>
                      </a:r>
                    </a:p>
                  </a:txBody>
                  <a:tcPr marL="8351" marR="8351" marT="8351" marB="0">
                    <a:lnL>
                      <a:noFill/>
                    </a:lnL>
                    <a:lnR>
                      <a:noFill/>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182.800,00</a:t>
                      </a:r>
                    </a:p>
                  </a:txBody>
                  <a:tcPr marL="8351" marR="8351" marT="8351" marB="0">
                    <a:lnL>
                      <a:noFill/>
                    </a:lnL>
                    <a:lnR>
                      <a:noFill/>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24.261,73</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7.313,03</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808080"/>
                    </a:solidFill>
                  </a:tcPr>
                </a:tc>
                <a:tc>
                  <a:txBody>
                    <a:bodyPr/>
                    <a:lstStyle/>
                    <a:p>
                      <a:pPr algn="r" rtl="0" fontAlgn="t"/>
                      <a:r>
                        <a:rPr lang="hr-HR" sz="900" b="1" i="0" u="none" strike="noStrike" dirty="0">
                          <a:solidFill>
                            <a:srgbClr val="000000"/>
                          </a:solidFill>
                          <a:effectLst/>
                          <a:latin typeface="Calibri" panose="020F0502020204030204" pitchFamily="34" charset="0"/>
                        </a:rPr>
                        <a:t>7.313,03</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7.313,03</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808080"/>
                    </a:solidFill>
                  </a:tcPr>
                </a:tc>
                <a:extLst>
                  <a:ext uri="{0D108BD9-81ED-4DB2-BD59-A6C34878D82A}">
                    <a16:rowId xmlns:a16="http://schemas.microsoft.com/office/drawing/2014/main" val="792824508"/>
                  </a:ext>
                </a:extLst>
              </a:tr>
              <a:tr h="332066">
                <a:tc>
                  <a:txBody>
                    <a:bodyPr/>
                    <a:lstStyle/>
                    <a:p>
                      <a:pPr algn="ctr" rtl="0" fontAlgn="t"/>
                      <a:r>
                        <a:rPr lang="hr-HR" sz="900" b="1" i="0" u="none" strike="noStrike">
                          <a:solidFill>
                            <a:srgbClr val="000000"/>
                          </a:solidFill>
                          <a:effectLst/>
                          <a:latin typeface="Calibri" panose="020F0502020204030204" pitchFamily="34" charset="0"/>
                        </a:rPr>
                        <a:t>42</a:t>
                      </a:r>
                    </a:p>
                  </a:txBody>
                  <a:tcPr marL="8351" marR="8351" marT="8351" marB="0">
                    <a:lnL>
                      <a:noFill/>
                    </a:lnL>
                    <a:lnR>
                      <a:noFill/>
                    </a:lnR>
                    <a:lnT>
                      <a:noFill/>
                    </a:lnT>
                    <a:lnB>
                      <a:noFill/>
                    </a:lnB>
                    <a:solidFill>
                      <a:srgbClr val="FFFFFF"/>
                    </a:solidFill>
                  </a:tcPr>
                </a:tc>
                <a:tc>
                  <a:txBody>
                    <a:bodyPr/>
                    <a:lstStyle/>
                    <a:p>
                      <a:pPr algn="l" rtl="0" fontAlgn="t"/>
                      <a:r>
                        <a:rPr lang="hr-HR" sz="900" b="1" i="0" u="none" strike="noStrike">
                          <a:solidFill>
                            <a:srgbClr val="000000"/>
                          </a:solidFill>
                          <a:effectLst/>
                          <a:latin typeface="Calibri" panose="020F0502020204030204" pitchFamily="34" charset="0"/>
                        </a:rPr>
                        <a:t> </a:t>
                      </a:r>
                    </a:p>
                  </a:txBody>
                  <a:tcPr marL="8351" marR="8351" marT="8351" marB="0">
                    <a:lnL>
                      <a:noFill/>
                    </a:lnL>
                    <a:lnR>
                      <a:noFill/>
                    </a:lnR>
                    <a:lnT>
                      <a:noFill/>
                    </a:lnT>
                    <a:lnB>
                      <a:noFill/>
                    </a:lnB>
                    <a:solidFill>
                      <a:srgbClr val="FFFFFF"/>
                    </a:solidFill>
                  </a:tcPr>
                </a:tc>
                <a:tc>
                  <a:txBody>
                    <a:bodyPr/>
                    <a:lstStyle/>
                    <a:p>
                      <a:pPr algn="l" rtl="0" fontAlgn="t"/>
                      <a:r>
                        <a:rPr lang="hr-HR" sz="900" b="1" i="0" u="none" strike="noStrike">
                          <a:solidFill>
                            <a:srgbClr val="000000"/>
                          </a:solidFill>
                          <a:effectLst/>
                          <a:latin typeface="Calibri" panose="020F0502020204030204" pitchFamily="34" charset="0"/>
                        </a:rPr>
                        <a:t>Rashodi za nabavu proizvedene dugotrajne  imovine</a:t>
                      </a:r>
                    </a:p>
                  </a:txBody>
                  <a:tcPr marL="8351" marR="8351" marT="8351" marB="0">
                    <a:lnL>
                      <a:noFill/>
                    </a:lnL>
                    <a:lnR>
                      <a:noFill/>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162.800,00</a:t>
                      </a:r>
                    </a:p>
                  </a:txBody>
                  <a:tcPr marL="8351" marR="8351" marT="8351" marB="0">
                    <a:lnL>
                      <a:noFill/>
                    </a:lnL>
                    <a:lnR>
                      <a:noFill/>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21.607,27</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6.636,14</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dirty="0">
                          <a:solidFill>
                            <a:srgbClr val="000000"/>
                          </a:solidFill>
                          <a:effectLst/>
                          <a:latin typeface="Calibri" panose="020F0502020204030204" pitchFamily="34" charset="0"/>
                        </a:rPr>
                        <a:t>6.636,14</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6.636,14</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880521372"/>
                  </a:ext>
                </a:extLst>
              </a:tr>
              <a:tr h="182404">
                <a:tc>
                  <a:txBody>
                    <a:bodyPr/>
                    <a:lstStyle/>
                    <a:p>
                      <a:pPr algn="ctr" rtl="0" fontAlgn="t"/>
                      <a:r>
                        <a:rPr lang="hr-HR" sz="900" b="1" i="0" u="none" strike="noStrike">
                          <a:solidFill>
                            <a:srgbClr val="000000"/>
                          </a:solidFill>
                          <a:effectLst/>
                          <a:latin typeface="Calibri" panose="020F0502020204030204" pitchFamily="34" charset="0"/>
                        </a:rPr>
                        <a:t>45</a:t>
                      </a:r>
                    </a:p>
                  </a:txBody>
                  <a:tcPr marL="8351" marR="8351" marT="8351" marB="0">
                    <a:lnL>
                      <a:noFill/>
                    </a:lnL>
                    <a:lnR>
                      <a:noFill/>
                    </a:lnR>
                    <a:lnT>
                      <a:noFill/>
                    </a:lnT>
                    <a:lnB>
                      <a:noFill/>
                    </a:lnB>
                    <a:solidFill>
                      <a:srgbClr val="FFFFFF"/>
                    </a:solidFill>
                  </a:tcPr>
                </a:tc>
                <a:tc>
                  <a:txBody>
                    <a:bodyPr/>
                    <a:lstStyle/>
                    <a:p>
                      <a:pPr algn="l" rtl="0" fontAlgn="t"/>
                      <a:r>
                        <a:rPr lang="hr-HR" sz="900" b="1" i="0" u="none" strike="noStrike">
                          <a:solidFill>
                            <a:srgbClr val="000000"/>
                          </a:solidFill>
                          <a:effectLst/>
                          <a:latin typeface="Calibri" panose="020F0502020204030204" pitchFamily="34" charset="0"/>
                        </a:rPr>
                        <a:t> </a:t>
                      </a:r>
                    </a:p>
                  </a:txBody>
                  <a:tcPr marL="8351" marR="8351" marT="8351" marB="0">
                    <a:lnL>
                      <a:noFill/>
                    </a:lnL>
                    <a:lnR>
                      <a:noFill/>
                    </a:lnR>
                    <a:lnT>
                      <a:noFill/>
                    </a:lnT>
                    <a:lnB>
                      <a:noFill/>
                    </a:lnB>
                    <a:solidFill>
                      <a:srgbClr val="FFFFFF"/>
                    </a:solidFill>
                  </a:tcPr>
                </a:tc>
                <a:tc>
                  <a:txBody>
                    <a:bodyPr/>
                    <a:lstStyle/>
                    <a:p>
                      <a:pPr algn="l" rtl="0" fontAlgn="t"/>
                      <a:r>
                        <a:rPr lang="pl-PL" sz="900" b="1" i="0" u="none" strike="noStrike">
                          <a:solidFill>
                            <a:srgbClr val="000000"/>
                          </a:solidFill>
                          <a:effectLst/>
                          <a:latin typeface="Calibri" panose="020F0502020204030204" pitchFamily="34" charset="0"/>
                        </a:rPr>
                        <a:t>Dodatna ulagajnja na postrojenjima i opremi</a:t>
                      </a:r>
                    </a:p>
                  </a:txBody>
                  <a:tcPr marL="8351" marR="8351" marT="8351" marB="0">
                    <a:lnL>
                      <a:noFill/>
                    </a:lnL>
                    <a:lnR>
                      <a:noFill/>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20.000,00</a:t>
                      </a:r>
                    </a:p>
                  </a:txBody>
                  <a:tcPr marL="8351" marR="8351" marT="8351" marB="0">
                    <a:lnL>
                      <a:noFill/>
                    </a:lnL>
                    <a:lnR>
                      <a:noFill/>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2.654,46</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676,89</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0" i="0" u="none" strike="noStrike" dirty="0">
                          <a:solidFill>
                            <a:srgbClr val="000000"/>
                          </a:solidFill>
                          <a:effectLst/>
                          <a:latin typeface="Calibri" panose="020F0502020204030204" pitchFamily="34" charset="0"/>
                        </a:rPr>
                        <a:t>676,89</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676,89</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3743893162"/>
                  </a:ext>
                </a:extLst>
              </a:tr>
              <a:tr h="182404">
                <a:tc gridSpan="3">
                  <a:txBody>
                    <a:bodyPr/>
                    <a:lstStyle/>
                    <a:p>
                      <a:pPr algn="l" rtl="0" fontAlgn="t"/>
                      <a:r>
                        <a:rPr lang="hr-HR" sz="900" b="1" i="0" u="none" strike="noStrike">
                          <a:solidFill>
                            <a:srgbClr val="000000"/>
                          </a:solidFill>
                          <a:effectLst/>
                          <a:latin typeface="Calibri" panose="020F0502020204030204" pitchFamily="34" charset="0"/>
                        </a:rPr>
                        <a:t>Izvor  5.3. POMOĆI - PK</a:t>
                      </a:r>
                    </a:p>
                  </a:txBody>
                  <a:tcPr marL="8351" marR="8351" marT="8351" marB="0">
                    <a:lnL>
                      <a:noFill/>
                    </a:lnL>
                    <a:lnR>
                      <a:noFill/>
                    </a:lnR>
                    <a:lnT>
                      <a:noFill/>
                    </a:lnT>
                    <a:lnB>
                      <a:noFill/>
                    </a:lnB>
                    <a:solidFill>
                      <a:srgbClr val="FFFF00"/>
                    </a:solidFill>
                  </a:tcPr>
                </a:tc>
                <a:tc hMerge="1">
                  <a:txBody>
                    <a:bodyPr/>
                    <a:lstStyle/>
                    <a:p>
                      <a:endParaRPr lang="hr-HR"/>
                    </a:p>
                  </a:txBody>
                  <a:tcPr/>
                </a:tc>
                <a:tc hMerge="1">
                  <a:txBody>
                    <a:bodyPr/>
                    <a:lstStyle/>
                    <a:p>
                      <a:endParaRPr lang="hr-HR"/>
                    </a:p>
                  </a:txBody>
                  <a:tcPr/>
                </a:tc>
                <a:tc>
                  <a:txBody>
                    <a:bodyPr/>
                    <a:lstStyle/>
                    <a:p>
                      <a:pPr algn="r" rtl="0" fontAlgn="t"/>
                      <a:r>
                        <a:rPr lang="hr-HR" sz="900" b="1" i="0" u="none" strike="noStrike">
                          <a:solidFill>
                            <a:srgbClr val="000000"/>
                          </a:solidFill>
                          <a:effectLst/>
                          <a:latin typeface="Calibri" panose="020F0502020204030204" pitchFamily="34" charset="0"/>
                        </a:rPr>
                        <a:t>12.006.000,00</a:t>
                      </a:r>
                    </a:p>
                  </a:txBody>
                  <a:tcPr marL="8351" marR="8351" marT="8351" marB="0">
                    <a:lnL>
                      <a:noFill/>
                    </a:lnL>
                    <a:lnR>
                      <a:noFill/>
                    </a:lnR>
                    <a:lnT>
                      <a:noFill/>
                    </a:lnT>
                    <a:lnB>
                      <a:noFill/>
                    </a:lnB>
                    <a:solidFill>
                      <a:srgbClr val="FFFF00"/>
                    </a:solidFill>
                  </a:tcPr>
                </a:tc>
                <a:tc>
                  <a:txBody>
                    <a:bodyPr/>
                    <a:lstStyle/>
                    <a:p>
                      <a:pPr algn="r" rtl="0" fontAlgn="t"/>
                      <a:r>
                        <a:rPr lang="hr-HR" sz="900" b="1" i="0" u="none" strike="noStrike">
                          <a:solidFill>
                            <a:srgbClr val="000000"/>
                          </a:solidFill>
                          <a:effectLst/>
                          <a:latin typeface="Calibri" panose="020F0502020204030204" pitchFamily="34" charset="0"/>
                        </a:rPr>
                        <a:t>1.593.470,04</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rtl="0" fontAlgn="t"/>
                      <a:r>
                        <a:rPr lang="hr-HR" sz="900" b="1" i="0" u="none" strike="noStrike">
                          <a:solidFill>
                            <a:srgbClr val="000000"/>
                          </a:solidFill>
                          <a:effectLst/>
                          <a:latin typeface="Calibri" panose="020F0502020204030204" pitchFamily="34" charset="0"/>
                        </a:rPr>
                        <a:t>1.629.703,36</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rtl="0" fontAlgn="t"/>
                      <a:r>
                        <a:rPr lang="hr-HR" sz="900" b="1" i="0" u="none" strike="noStrike" dirty="0">
                          <a:solidFill>
                            <a:srgbClr val="000000"/>
                          </a:solidFill>
                          <a:effectLst/>
                          <a:latin typeface="Calibri" panose="020F0502020204030204" pitchFamily="34" charset="0"/>
                        </a:rPr>
                        <a:t>1.629.703,36</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r" rtl="0" fontAlgn="t"/>
                      <a:r>
                        <a:rPr lang="hr-HR" sz="900" b="1" i="0" u="none" strike="noStrike" dirty="0">
                          <a:solidFill>
                            <a:srgbClr val="000000"/>
                          </a:solidFill>
                          <a:effectLst/>
                          <a:latin typeface="Calibri" panose="020F0502020204030204" pitchFamily="34" charset="0"/>
                        </a:rPr>
                        <a:t>1.629.703,36</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00"/>
                    </a:solidFill>
                  </a:tcPr>
                </a:tc>
                <a:extLst>
                  <a:ext uri="{0D108BD9-81ED-4DB2-BD59-A6C34878D82A}">
                    <a16:rowId xmlns:a16="http://schemas.microsoft.com/office/drawing/2014/main" val="2079317670"/>
                  </a:ext>
                </a:extLst>
              </a:tr>
              <a:tr h="182404">
                <a:tc>
                  <a:txBody>
                    <a:bodyPr/>
                    <a:lstStyle/>
                    <a:p>
                      <a:pPr algn="ctr" fontAlgn="b"/>
                      <a:r>
                        <a:rPr lang="hr-HR" sz="900" b="1" i="0" u="none" strike="noStrike">
                          <a:solidFill>
                            <a:srgbClr val="000000"/>
                          </a:solidFill>
                          <a:effectLst/>
                          <a:latin typeface="Calibri" panose="020F0502020204030204" pitchFamily="34" charset="0"/>
                        </a:rPr>
                        <a:t>3</a:t>
                      </a:r>
                    </a:p>
                  </a:txBody>
                  <a:tcPr marL="8351" marR="8351" marT="8351" marB="0" anchor="b">
                    <a:lnL>
                      <a:noFill/>
                    </a:lnL>
                    <a:lnR>
                      <a:noFill/>
                    </a:lnR>
                    <a:lnT>
                      <a:noFill/>
                    </a:lnT>
                    <a:lnB>
                      <a:noFill/>
                    </a:lnB>
                    <a:solidFill>
                      <a:srgbClr val="808080"/>
                    </a:solidFill>
                  </a:tcPr>
                </a:tc>
                <a:tc>
                  <a:txBody>
                    <a:bodyPr/>
                    <a:lstStyle/>
                    <a:p>
                      <a:pPr algn="l" fontAlgn="b"/>
                      <a:r>
                        <a:rPr lang="hr-HR" sz="900" b="0" i="0" u="none" strike="noStrike">
                          <a:effectLst/>
                          <a:latin typeface="Calibri" panose="020F0502020204030204" pitchFamily="34" charset="0"/>
                        </a:rPr>
                        <a:t> </a:t>
                      </a:r>
                    </a:p>
                  </a:txBody>
                  <a:tcPr marL="8351" marR="8351" marT="8351" marB="0" anchor="b">
                    <a:lnL>
                      <a:noFill/>
                    </a:lnL>
                    <a:lnR>
                      <a:noFill/>
                    </a:lnR>
                    <a:lnT>
                      <a:noFill/>
                    </a:lnT>
                    <a:lnB>
                      <a:noFill/>
                    </a:lnB>
                    <a:solidFill>
                      <a:srgbClr val="808080"/>
                    </a:solidFill>
                  </a:tcPr>
                </a:tc>
                <a:tc>
                  <a:txBody>
                    <a:bodyPr/>
                    <a:lstStyle/>
                    <a:p>
                      <a:pPr algn="l" fontAlgn="b"/>
                      <a:r>
                        <a:rPr lang="hr-HR" sz="900" b="1" i="0" u="none" strike="noStrike">
                          <a:solidFill>
                            <a:srgbClr val="000000"/>
                          </a:solidFill>
                          <a:effectLst/>
                          <a:latin typeface="Calibri" panose="020F0502020204030204" pitchFamily="34" charset="0"/>
                        </a:rPr>
                        <a:t>RASHODI POSLOVANJA</a:t>
                      </a:r>
                    </a:p>
                  </a:txBody>
                  <a:tcPr marL="8351" marR="8351" marT="8351" marB="0" anchor="b">
                    <a:lnL>
                      <a:noFill/>
                    </a:lnL>
                    <a:lnR>
                      <a:noFill/>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11.940.000,00</a:t>
                      </a:r>
                    </a:p>
                  </a:txBody>
                  <a:tcPr marL="8351" marR="8351" marT="8351" marB="0">
                    <a:lnL>
                      <a:noFill/>
                    </a:lnL>
                    <a:lnR>
                      <a:noFill/>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1.584.710,33</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1.622.934,50</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808080"/>
                    </a:solidFill>
                  </a:tcPr>
                </a:tc>
                <a:tc>
                  <a:txBody>
                    <a:bodyPr/>
                    <a:lstStyle/>
                    <a:p>
                      <a:pPr algn="r" rtl="0" fontAlgn="t"/>
                      <a:r>
                        <a:rPr lang="hr-HR" sz="900" b="1" i="0" u="none" strike="noStrike">
                          <a:solidFill>
                            <a:srgbClr val="000000"/>
                          </a:solidFill>
                          <a:effectLst/>
                          <a:latin typeface="Calibri" panose="020F0502020204030204" pitchFamily="34" charset="0"/>
                        </a:rPr>
                        <a:t>1.622.934,50</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808080"/>
                    </a:solidFill>
                  </a:tcPr>
                </a:tc>
                <a:tc>
                  <a:txBody>
                    <a:bodyPr/>
                    <a:lstStyle/>
                    <a:p>
                      <a:pPr algn="r" rtl="0" fontAlgn="t"/>
                      <a:r>
                        <a:rPr lang="hr-HR" sz="900" b="1" i="0" u="none" strike="noStrike" dirty="0">
                          <a:solidFill>
                            <a:srgbClr val="000000"/>
                          </a:solidFill>
                          <a:effectLst/>
                          <a:latin typeface="Calibri" panose="020F0502020204030204" pitchFamily="34" charset="0"/>
                        </a:rPr>
                        <a:t>1.622.934,50</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808080"/>
                    </a:solidFill>
                  </a:tcPr>
                </a:tc>
                <a:extLst>
                  <a:ext uri="{0D108BD9-81ED-4DB2-BD59-A6C34878D82A}">
                    <a16:rowId xmlns:a16="http://schemas.microsoft.com/office/drawing/2014/main" val="145043128"/>
                  </a:ext>
                </a:extLst>
              </a:tr>
              <a:tr h="182404">
                <a:tc>
                  <a:txBody>
                    <a:bodyPr/>
                    <a:lstStyle/>
                    <a:p>
                      <a:pPr algn="ctr" fontAlgn="b"/>
                      <a:r>
                        <a:rPr lang="hr-HR" sz="900" b="1" i="0" u="none" strike="noStrike">
                          <a:solidFill>
                            <a:srgbClr val="000000"/>
                          </a:solidFill>
                          <a:effectLst/>
                          <a:latin typeface="Calibri" panose="020F0502020204030204" pitchFamily="34" charset="0"/>
                        </a:rPr>
                        <a:t>31</a:t>
                      </a:r>
                    </a:p>
                  </a:txBody>
                  <a:tcPr marL="8351" marR="8351" marT="8351" marB="0" anchor="b">
                    <a:lnL>
                      <a:noFill/>
                    </a:lnL>
                    <a:lnR>
                      <a:noFill/>
                    </a:lnR>
                    <a:lnT>
                      <a:noFill/>
                    </a:lnT>
                    <a:lnB>
                      <a:noFill/>
                    </a:lnB>
                    <a:solidFill>
                      <a:srgbClr val="FFFFFF"/>
                    </a:solidFill>
                  </a:tcPr>
                </a:tc>
                <a:tc>
                  <a:txBody>
                    <a:bodyPr/>
                    <a:lstStyle/>
                    <a:p>
                      <a:pPr algn="l" fontAlgn="b"/>
                      <a:r>
                        <a:rPr lang="hr-HR" sz="900" b="0" i="0" u="none" strike="noStrike">
                          <a:effectLst/>
                          <a:latin typeface="Calibri" panose="020F0502020204030204" pitchFamily="34" charset="0"/>
                        </a:rPr>
                        <a:t> </a:t>
                      </a:r>
                    </a:p>
                  </a:txBody>
                  <a:tcPr marL="8351" marR="8351" marT="8351" marB="0" anchor="b">
                    <a:lnL>
                      <a:noFill/>
                    </a:lnL>
                    <a:lnR>
                      <a:noFill/>
                    </a:lnR>
                    <a:lnT>
                      <a:noFill/>
                    </a:lnT>
                    <a:lnB>
                      <a:noFill/>
                    </a:lnB>
                    <a:solidFill>
                      <a:srgbClr val="FFFFFF"/>
                    </a:solidFill>
                  </a:tcPr>
                </a:tc>
                <a:tc>
                  <a:txBody>
                    <a:bodyPr/>
                    <a:lstStyle/>
                    <a:p>
                      <a:pPr algn="l" fontAlgn="b"/>
                      <a:r>
                        <a:rPr lang="hr-HR" sz="900" b="1" i="0" u="none" strike="noStrike">
                          <a:solidFill>
                            <a:srgbClr val="000000"/>
                          </a:solidFill>
                          <a:effectLst/>
                          <a:latin typeface="Calibri" panose="020F0502020204030204" pitchFamily="34" charset="0"/>
                        </a:rPr>
                        <a:t>Rashodi za zaposlene</a:t>
                      </a:r>
                    </a:p>
                  </a:txBody>
                  <a:tcPr marL="8351" marR="8351" marT="8351" marB="0" anchor="b">
                    <a:lnL>
                      <a:noFill/>
                    </a:lnL>
                    <a:lnR>
                      <a:noFill/>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11.726.000,00</a:t>
                      </a:r>
                    </a:p>
                  </a:txBody>
                  <a:tcPr marL="8351" marR="8351" marT="8351" marB="0">
                    <a:lnL>
                      <a:noFill/>
                    </a:lnL>
                    <a:lnR>
                      <a:noFill/>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1.556.307,65</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1.597.186,28</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a:solidFill>
                            <a:srgbClr val="000000"/>
                          </a:solidFill>
                          <a:effectLst/>
                          <a:latin typeface="Calibri" panose="020F0502020204030204" pitchFamily="34" charset="0"/>
                        </a:rPr>
                        <a:t>1.597.186,28</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1" i="0" u="none" strike="noStrike" dirty="0">
                          <a:solidFill>
                            <a:srgbClr val="000000"/>
                          </a:solidFill>
                          <a:effectLst/>
                          <a:latin typeface="Calibri" panose="020F0502020204030204" pitchFamily="34" charset="0"/>
                        </a:rPr>
                        <a:t>1.597.186,28</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2811856803"/>
                  </a:ext>
                </a:extLst>
              </a:tr>
              <a:tr h="182404">
                <a:tc>
                  <a:txBody>
                    <a:bodyPr/>
                    <a:lstStyle/>
                    <a:p>
                      <a:pPr algn="ctr" fontAlgn="b"/>
                      <a:r>
                        <a:rPr lang="hr-HR" sz="900" b="1" i="0" u="none" strike="noStrike">
                          <a:solidFill>
                            <a:srgbClr val="000000"/>
                          </a:solidFill>
                          <a:effectLst/>
                          <a:latin typeface="Calibri" panose="020F0502020204030204" pitchFamily="34" charset="0"/>
                        </a:rPr>
                        <a:t>32</a:t>
                      </a:r>
                    </a:p>
                  </a:txBody>
                  <a:tcPr marL="8351" marR="8351" marT="8351" marB="0" anchor="b">
                    <a:lnL>
                      <a:noFill/>
                    </a:lnL>
                    <a:lnR>
                      <a:noFill/>
                    </a:lnR>
                    <a:lnT>
                      <a:noFill/>
                    </a:lnT>
                    <a:lnB>
                      <a:noFill/>
                    </a:lnB>
                    <a:solidFill>
                      <a:srgbClr val="FFFFFF"/>
                    </a:solidFill>
                  </a:tcPr>
                </a:tc>
                <a:tc>
                  <a:txBody>
                    <a:bodyPr/>
                    <a:lstStyle/>
                    <a:p>
                      <a:pPr algn="l" rtl="0" fontAlgn="t"/>
                      <a:r>
                        <a:rPr lang="hr-HR" sz="900" b="0" i="0" u="none" strike="noStrike">
                          <a:solidFill>
                            <a:srgbClr val="000000"/>
                          </a:solidFill>
                          <a:effectLst/>
                          <a:latin typeface="Calibri" panose="020F0502020204030204" pitchFamily="34" charset="0"/>
                        </a:rPr>
                        <a:t> </a:t>
                      </a:r>
                    </a:p>
                  </a:txBody>
                  <a:tcPr marL="8351" marR="8351" marT="8351" marB="0">
                    <a:lnL>
                      <a:noFill/>
                    </a:lnL>
                    <a:lnR>
                      <a:noFill/>
                    </a:lnR>
                    <a:lnT>
                      <a:noFill/>
                    </a:lnT>
                    <a:lnB>
                      <a:noFill/>
                    </a:lnB>
                    <a:solidFill>
                      <a:srgbClr val="FFFFFF"/>
                    </a:solidFill>
                  </a:tcPr>
                </a:tc>
                <a:tc>
                  <a:txBody>
                    <a:bodyPr/>
                    <a:lstStyle/>
                    <a:p>
                      <a:pPr algn="l" fontAlgn="b"/>
                      <a:r>
                        <a:rPr lang="hr-HR" sz="900" b="1" i="0" u="none" strike="noStrike">
                          <a:solidFill>
                            <a:srgbClr val="000000"/>
                          </a:solidFill>
                          <a:effectLst/>
                          <a:latin typeface="Calibri" panose="020F0502020204030204" pitchFamily="34" charset="0"/>
                        </a:rPr>
                        <a:t>Materijalni rashodi</a:t>
                      </a:r>
                    </a:p>
                  </a:txBody>
                  <a:tcPr marL="8351" marR="8351" marT="8351" marB="0" anchor="b">
                    <a:lnL>
                      <a:noFill/>
                    </a:lnL>
                    <a:lnR>
                      <a:noFill/>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169.000,00</a:t>
                      </a:r>
                    </a:p>
                  </a:txBody>
                  <a:tcPr marL="8351" marR="8351" marT="8351" marB="0">
                    <a:lnL>
                      <a:noFill/>
                    </a:lnL>
                    <a:lnR>
                      <a:noFill/>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22.430,15</a:t>
                      </a:r>
                    </a:p>
                  </a:txBody>
                  <a:tcPr marL="8351" marR="8351" marT="8351" marB="0">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22.430,15</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0" i="0" u="none" strike="noStrike">
                          <a:solidFill>
                            <a:srgbClr val="000000"/>
                          </a:solidFill>
                          <a:effectLst/>
                          <a:latin typeface="Calibri" panose="020F0502020204030204" pitchFamily="34" charset="0"/>
                        </a:rPr>
                        <a:t>22.430,15</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rtl="0" fontAlgn="t"/>
                      <a:r>
                        <a:rPr lang="hr-HR" sz="900" b="0" i="0" u="none" strike="noStrike" dirty="0">
                          <a:solidFill>
                            <a:srgbClr val="000000"/>
                          </a:solidFill>
                          <a:effectLst/>
                          <a:latin typeface="Calibri" panose="020F0502020204030204" pitchFamily="34" charset="0"/>
                        </a:rPr>
                        <a:t>22.430,15</a:t>
                      </a:r>
                    </a:p>
                  </a:txBody>
                  <a:tcPr marL="8351" marR="8351" marT="835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extLst>
                  <a:ext uri="{0D108BD9-81ED-4DB2-BD59-A6C34878D82A}">
                    <a16:rowId xmlns:a16="http://schemas.microsoft.com/office/drawing/2014/main" val="1967351220"/>
                  </a:ext>
                </a:extLst>
              </a:tr>
            </a:tbl>
          </a:graphicData>
        </a:graphic>
      </p:graphicFrame>
      <p:sp>
        <p:nvSpPr>
          <p:cNvPr id="10" name="Rezervirano mjesto teksta 9">
            <a:extLst>
              <a:ext uri="{FF2B5EF4-FFF2-40B4-BE49-F238E27FC236}">
                <a16:creationId xmlns:a16="http://schemas.microsoft.com/office/drawing/2014/main" id="{3B9EDE5B-8D33-C2E9-E36B-90C3AF7C2D26}"/>
              </a:ext>
            </a:extLst>
          </p:cNvPr>
          <p:cNvSpPr>
            <a:spLocks noGrp="1"/>
          </p:cNvSpPr>
          <p:nvPr>
            <p:ph type="body" sz="quarter" idx="3"/>
          </p:nvPr>
        </p:nvSpPr>
        <p:spPr/>
        <p:txBody>
          <a:bodyPr/>
          <a:lstStyle/>
          <a:p>
            <a:endParaRPr lang="hr-HR"/>
          </a:p>
        </p:txBody>
      </p:sp>
      <p:sp>
        <p:nvSpPr>
          <p:cNvPr id="11" name="Rezervirano mjesto sadržaja 10">
            <a:extLst>
              <a:ext uri="{FF2B5EF4-FFF2-40B4-BE49-F238E27FC236}">
                <a16:creationId xmlns:a16="http://schemas.microsoft.com/office/drawing/2014/main" id="{A7043634-EC47-63DB-E39A-7FD4E3C271D2}"/>
              </a:ext>
            </a:extLst>
          </p:cNvPr>
          <p:cNvSpPr>
            <a:spLocks noGrp="1"/>
          </p:cNvSpPr>
          <p:nvPr>
            <p:ph sz="quarter" idx="4"/>
          </p:nvPr>
        </p:nvSpPr>
        <p:spPr>
          <a:xfrm>
            <a:off x="483326" y="2373312"/>
            <a:ext cx="1424378" cy="3951288"/>
          </a:xfrm>
        </p:spPr>
        <p:txBody>
          <a:bodyPr/>
          <a:lstStyle/>
          <a:p>
            <a:endParaRPr lang="hr-HR" dirty="0"/>
          </a:p>
        </p:txBody>
      </p:sp>
      <p:sp>
        <p:nvSpPr>
          <p:cNvPr id="15" name="Pravokutnik: zaobljeni kutovi 14">
            <a:extLst>
              <a:ext uri="{FF2B5EF4-FFF2-40B4-BE49-F238E27FC236}">
                <a16:creationId xmlns:a16="http://schemas.microsoft.com/office/drawing/2014/main" id="{9B36DE1B-F235-E411-D52B-DC7C231CA1E0}"/>
              </a:ext>
            </a:extLst>
          </p:cNvPr>
          <p:cNvSpPr/>
          <p:nvPr/>
        </p:nvSpPr>
        <p:spPr>
          <a:xfrm>
            <a:off x="2036059" y="5022135"/>
            <a:ext cx="5702345" cy="154007"/>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hr-HR"/>
          </a:p>
        </p:txBody>
      </p:sp>
      <p:sp>
        <p:nvSpPr>
          <p:cNvPr id="16" name="Pravokutnik: zaobljeni kutovi 15">
            <a:extLst>
              <a:ext uri="{FF2B5EF4-FFF2-40B4-BE49-F238E27FC236}">
                <a16:creationId xmlns:a16="http://schemas.microsoft.com/office/drawing/2014/main" id="{4A2FAE03-9F15-10FC-A0A3-167FC57CA9DE}"/>
              </a:ext>
            </a:extLst>
          </p:cNvPr>
          <p:cNvSpPr/>
          <p:nvPr/>
        </p:nvSpPr>
        <p:spPr>
          <a:xfrm>
            <a:off x="2036059" y="3811941"/>
            <a:ext cx="5702345" cy="156131"/>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hr-HR"/>
          </a:p>
        </p:txBody>
      </p:sp>
      <p:sp>
        <p:nvSpPr>
          <p:cNvPr id="18" name="Pravokutnik: zaobljeni kutovi 17">
            <a:extLst>
              <a:ext uri="{FF2B5EF4-FFF2-40B4-BE49-F238E27FC236}">
                <a16:creationId xmlns:a16="http://schemas.microsoft.com/office/drawing/2014/main" id="{662857C2-31DA-84F5-B25C-54F801B1471E}"/>
              </a:ext>
            </a:extLst>
          </p:cNvPr>
          <p:cNvSpPr/>
          <p:nvPr/>
        </p:nvSpPr>
        <p:spPr>
          <a:xfrm>
            <a:off x="2036059" y="6449259"/>
            <a:ext cx="5702345" cy="156131"/>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hr-HR"/>
          </a:p>
        </p:txBody>
      </p:sp>
      <p:sp>
        <p:nvSpPr>
          <p:cNvPr id="19" name="Elipsa 18">
            <a:extLst>
              <a:ext uri="{FF2B5EF4-FFF2-40B4-BE49-F238E27FC236}">
                <a16:creationId xmlns:a16="http://schemas.microsoft.com/office/drawing/2014/main" id="{6DD41B4B-ED99-7483-79C2-7ECE967A315C}"/>
              </a:ext>
            </a:extLst>
          </p:cNvPr>
          <p:cNvSpPr/>
          <p:nvPr/>
        </p:nvSpPr>
        <p:spPr>
          <a:xfrm>
            <a:off x="2195736" y="3354951"/>
            <a:ext cx="504056" cy="315121"/>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hr-HR"/>
          </a:p>
        </p:txBody>
      </p:sp>
      <p:sp>
        <p:nvSpPr>
          <p:cNvPr id="20" name="Elipsa 19">
            <a:extLst>
              <a:ext uri="{FF2B5EF4-FFF2-40B4-BE49-F238E27FC236}">
                <a16:creationId xmlns:a16="http://schemas.microsoft.com/office/drawing/2014/main" id="{D1230113-1E18-7873-A720-DD058E17A746}"/>
              </a:ext>
            </a:extLst>
          </p:cNvPr>
          <p:cNvSpPr/>
          <p:nvPr/>
        </p:nvSpPr>
        <p:spPr>
          <a:xfrm>
            <a:off x="2195736" y="4551300"/>
            <a:ext cx="504056" cy="315121"/>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hr-HR"/>
          </a:p>
        </p:txBody>
      </p:sp>
      <p:sp>
        <p:nvSpPr>
          <p:cNvPr id="22" name="Elipsa 21">
            <a:extLst>
              <a:ext uri="{FF2B5EF4-FFF2-40B4-BE49-F238E27FC236}">
                <a16:creationId xmlns:a16="http://schemas.microsoft.com/office/drawing/2014/main" id="{D355AFEC-782D-44D5-CE61-5B2F3ECCDF62}"/>
              </a:ext>
            </a:extLst>
          </p:cNvPr>
          <p:cNvSpPr/>
          <p:nvPr/>
        </p:nvSpPr>
        <p:spPr>
          <a:xfrm>
            <a:off x="2195736" y="6009479"/>
            <a:ext cx="504056" cy="315121"/>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hr-HR"/>
          </a:p>
        </p:txBody>
      </p:sp>
      <p:sp>
        <p:nvSpPr>
          <p:cNvPr id="2" name="Pravokutnik 1">
            <a:extLst>
              <a:ext uri="{FF2B5EF4-FFF2-40B4-BE49-F238E27FC236}">
                <a16:creationId xmlns:a16="http://schemas.microsoft.com/office/drawing/2014/main" id="{488A1B14-0AA0-7316-981F-58674A16C6F4}"/>
              </a:ext>
            </a:extLst>
          </p:cNvPr>
          <p:cNvSpPr/>
          <p:nvPr/>
        </p:nvSpPr>
        <p:spPr>
          <a:xfrm>
            <a:off x="179512" y="1933867"/>
            <a:ext cx="1728192" cy="9141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hr-HR" sz="1200" dirty="0"/>
              <a:t>PRIHODI I RASHODI SE EVIDENTIRAJU PREMA IZVORIMA FINANCIRANJA</a:t>
            </a:r>
          </a:p>
        </p:txBody>
      </p:sp>
      <p:sp>
        <p:nvSpPr>
          <p:cNvPr id="3" name="Pravokutnik 2">
            <a:extLst>
              <a:ext uri="{FF2B5EF4-FFF2-40B4-BE49-F238E27FC236}">
                <a16:creationId xmlns:a16="http://schemas.microsoft.com/office/drawing/2014/main" id="{A244FD21-047C-B6B4-3CB3-6C4CA0EA29F7}"/>
              </a:ext>
            </a:extLst>
          </p:cNvPr>
          <p:cNvSpPr/>
          <p:nvPr/>
        </p:nvSpPr>
        <p:spPr>
          <a:xfrm>
            <a:off x="179512" y="4279339"/>
            <a:ext cx="1728192" cy="134958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hr-HR" sz="1200" dirty="0"/>
              <a:t>PRENESENI REZULTAT IZ PRETHODNIH GODINA I REZULTAT TEKUĆE GODINE MORA BITI ISKAZAN PREMA IZVORIMA FINANCIRANJA</a:t>
            </a:r>
          </a:p>
        </p:txBody>
      </p:sp>
      <p:sp>
        <p:nvSpPr>
          <p:cNvPr id="6" name="Pravokutnik 1">
            <a:extLst>
              <a:ext uri="{FF2B5EF4-FFF2-40B4-BE49-F238E27FC236}">
                <a16:creationId xmlns:a16="http://schemas.microsoft.com/office/drawing/2014/main" id="{3A48951F-DD6D-605F-F9D1-12C61ADD4800}"/>
              </a:ext>
            </a:extLst>
          </p:cNvPr>
          <p:cNvSpPr/>
          <p:nvPr/>
        </p:nvSpPr>
        <p:spPr>
          <a:xfrm>
            <a:off x="179512" y="3126890"/>
            <a:ext cx="1728192" cy="9141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hr-HR" sz="1200" dirty="0"/>
              <a:t>RASHODI ZA ZAPOSLENE PREMA 3 IZVORA FINANCIRANJA – POTREBNA DOBRA PODLOGA</a:t>
            </a:r>
          </a:p>
        </p:txBody>
      </p:sp>
      <p:sp>
        <p:nvSpPr>
          <p:cNvPr id="4" name="Slide Number Placeholder 3">
            <a:extLst>
              <a:ext uri="{FF2B5EF4-FFF2-40B4-BE49-F238E27FC236}">
                <a16:creationId xmlns:a16="http://schemas.microsoft.com/office/drawing/2014/main" id="{7AE2040E-303F-EC6F-536A-901BE62C0416}"/>
              </a:ext>
            </a:extLst>
          </p:cNvPr>
          <p:cNvSpPr>
            <a:spLocks noGrp="1"/>
          </p:cNvSpPr>
          <p:nvPr>
            <p:ph type="sldNum" sz="quarter" idx="12"/>
          </p:nvPr>
        </p:nvSpPr>
        <p:spPr/>
        <p:txBody>
          <a:bodyPr/>
          <a:lstStyle/>
          <a:p>
            <a:fld id="{D2E57653-3E58-4892-A7ED-712530ACC680}" type="slidenum">
              <a:rPr kumimoji="0" lang="en-US" smtClean="0"/>
              <a:pPr/>
              <a:t>8</a:t>
            </a:fld>
            <a:endParaRPr kumimoji="0" lang="en-US" dirty="0"/>
          </a:p>
        </p:txBody>
      </p:sp>
    </p:spTree>
    <p:extLst>
      <p:ext uri="{BB962C8B-B14F-4D97-AF65-F5344CB8AC3E}">
        <p14:creationId xmlns:p14="http://schemas.microsoft.com/office/powerpoint/2010/main" val="144480725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8" grpId="0" animBg="1"/>
      <p:bldP spid="19" grpId="0" animBg="1"/>
      <p:bldP spid="20" grpId="0" animBg="1"/>
      <p:bldP spid="22" grpId="0" animBg="1"/>
      <p:bldP spid="2" grpId="0" animBg="1"/>
      <p:bldP spid="3"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BBE1D-551E-D377-0640-E925988C3007}"/>
              </a:ext>
            </a:extLst>
          </p:cNvPr>
          <p:cNvSpPr>
            <a:spLocks noGrp="1"/>
          </p:cNvSpPr>
          <p:nvPr>
            <p:ph type="title"/>
          </p:nvPr>
        </p:nvSpPr>
        <p:spPr/>
        <p:txBody>
          <a:bodyPr>
            <a:noAutofit/>
          </a:bodyPr>
          <a:lstStyle/>
          <a:p>
            <a:pPr algn="ctr"/>
            <a:r>
              <a:rPr lang="hr-HR" sz="2800" b="1" dirty="0"/>
              <a:t>MODIFICIRANO RAČUNOVODSTVENO NAČELO NASTANKA DOGAĐAJA</a:t>
            </a:r>
          </a:p>
        </p:txBody>
      </p:sp>
      <p:sp>
        <p:nvSpPr>
          <p:cNvPr id="3" name="Text Placeholder 2">
            <a:extLst>
              <a:ext uri="{FF2B5EF4-FFF2-40B4-BE49-F238E27FC236}">
                <a16:creationId xmlns:a16="http://schemas.microsoft.com/office/drawing/2014/main" id="{1AD09686-095C-1993-E721-3343F57B09DE}"/>
              </a:ext>
            </a:extLst>
          </p:cNvPr>
          <p:cNvSpPr>
            <a:spLocks noGrp="1"/>
          </p:cNvSpPr>
          <p:nvPr>
            <p:ph type="body" idx="1"/>
          </p:nvPr>
        </p:nvSpPr>
        <p:spPr/>
        <p:txBody>
          <a:bodyPr>
            <a:normAutofit/>
          </a:bodyPr>
          <a:lstStyle/>
          <a:p>
            <a:r>
              <a:rPr lang="hr-HR" sz="2400" b="1" dirty="0"/>
              <a:t>PRIHODI</a:t>
            </a:r>
          </a:p>
        </p:txBody>
      </p:sp>
      <p:sp>
        <p:nvSpPr>
          <p:cNvPr id="4" name="Content Placeholder 3">
            <a:extLst>
              <a:ext uri="{FF2B5EF4-FFF2-40B4-BE49-F238E27FC236}">
                <a16:creationId xmlns:a16="http://schemas.microsoft.com/office/drawing/2014/main" id="{D89C930D-8FD3-3DF5-38E2-A141F01D33B4}"/>
              </a:ext>
            </a:extLst>
          </p:cNvPr>
          <p:cNvSpPr>
            <a:spLocks noGrp="1"/>
          </p:cNvSpPr>
          <p:nvPr>
            <p:ph sz="half" idx="2"/>
          </p:nvPr>
        </p:nvSpPr>
        <p:spPr/>
        <p:txBody>
          <a:bodyPr/>
          <a:lstStyle/>
          <a:p>
            <a:r>
              <a:rPr lang="hr-HR" dirty="0"/>
              <a:t>Prihodi se priznaju po </a:t>
            </a:r>
            <a:r>
              <a:rPr lang="hr-HR" b="1" dirty="0"/>
              <a:t>novčanom</a:t>
            </a:r>
            <a:r>
              <a:rPr lang="hr-HR" dirty="0"/>
              <a:t> računovodstvenom </a:t>
            </a:r>
            <a:r>
              <a:rPr lang="hr-HR" b="1" dirty="0"/>
              <a:t>načelu</a:t>
            </a:r>
          </a:p>
          <a:p>
            <a:endParaRPr lang="hr-HR" dirty="0"/>
          </a:p>
          <a:p>
            <a:endParaRPr lang="hr-HR" dirty="0"/>
          </a:p>
        </p:txBody>
      </p:sp>
      <p:sp>
        <p:nvSpPr>
          <p:cNvPr id="5" name="Text Placeholder 4">
            <a:extLst>
              <a:ext uri="{FF2B5EF4-FFF2-40B4-BE49-F238E27FC236}">
                <a16:creationId xmlns:a16="http://schemas.microsoft.com/office/drawing/2014/main" id="{120116B2-4A6D-A05B-EBB6-98B2D1323E44}"/>
              </a:ext>
            </a:extLst>
          </p:cNvPr>
          <p:cNvSpPr>
            <a:spLocks noGrp="1"/>
          </p:cNvSpPr>
          <p:nvPr>
            <p:ph type="body" sz="quarter" idx="3"/>
          </p:nvPr>
        </p:nvSpPr>
        <p:spPr/>
        <p:txBody>
          <a:bodyPr>
            <a:normAutofit/>
          </a:bodyPr>
          <a:lstStyle/>
          <a:p>
            <a:r>
              <a:rPr lang="hr-HR" sz="2400" b="1" dirty="0"/>
              <a:t>RASHODI</a:t>
            </a:r>
          </a:p>
        </p:txBody>
      </p:sp>
      <p:sp>
        <p:nvSpPr>
          <p:cNvPr id="6" name="Content Placeholder 5">
            <a:extLst>
              <a:ext uri="{FF2B5EF4-FFF2-40B4-BE49-F238E27FC236}">
                <a16:creationId xmlns:a16="http://schemas.microsoft.com/office/drawing/2014/main" id="{6A6681D7-A41C-1B8D-DC73-B8B70A66DF31}"/>
              </a:ext>
            </a:extLst>
          </p:cNvPr>
          <p:cNvSpPr>
            <a:spLocks noGrp="1"/>
          </p:cNvSpPr>
          <p:nvPr>
            <p:ph sz="quarter" idx="4"/>
          </p:nvPr>
        </p:nvSpPr>
        <p:spPr/>
        <p:txBody>
          <a:bodyPr/>
          <a:lstStyle/>
          <a:p>
            <a:r>
              <a:rPr lang="hr-HR" dirty="0"/>
              <a:t>Rashodi se priznaju po računovodstvenom </a:t>
            </a:r>
            <a:r>
              <a:rPr lang="hr-HR" b="1" dirty="0"/>
              <a:t>načelu</a:t>
            </a:r>
            <a:r>
              <a:rPr lang="hr-HR" dirty="0"/>
              <a:t> </a:t>
            </a:r>
            <a:r>
              <a:rPr lang="hr-HR" b="1" dirty="0"/>
              <a:t>nastanka događaja </a:t>
            </a:r>
          </a:p>
          <a:p>
            <a:pPr lvl="1"/>
            <a:r>
              <a:rPr lang="hr-HR" sz="2400" dirty="0"/>
              <a:t>kada je roba stigla, </a:t>
            </a:r>
          </a:p>
          <a:p>
            <a:pPr lvl="1"/>
            <a:r>
              <a:rPr lang="hr-HR" sz="2400" dirty="0"/>
              <a:t>kada je usluga obavljena </a:t>
            </a:r>
          </a:p>
          <a:p>
            <a:pPr lvl="1"/>
            <a:r>
              <a:rPr lang="hr-HR" sz="2400" dirty="0"/>
              <a:t>kada su izvedeni radovi</a:t>
            </a:r>
          </a:p>
        </p:txBody>
      </p:sp>
      <p:sp>
        <p:nvSpPr>
          <p:cNvPr id="7" name="Slide Number Placeholder 6">
            <a:extLst>
              <a:ext uri="{FF2B5EF4-FFF2-40B4-BE49-F238E27FC236}">
                <a16:creationId xmlns:a16="http://schemas.microsoft.com/office/drawing/2014/main" id="{CFDBD17F-40C0-B34A-D548-CF0B653BC9F2}"/>
              </a:ext>
            </a:extLst>
          </p:cNvPr>
          <p:cNvSpPr>
            <a:spLocks noGrp="1"/>
          </p:cNvSpPr>
          <p:nvPr>
            <p:ph type="sldNum" sz="quarter" idx="12"/>
          </p:nvPr>
        </p:nvSpPr>
        <p:spPr/>
        <p:txBody>
          <a:bodyPr/>
          <a:lstStyle/>
          <a:p>
            <a:fld id="{D2E57653-3E58-4892-A7ED-712530ACC680}" type="slidenum">
              <a:rPr kumimoji="0" lang="en-US" smtClean="0"/>
              <a:pPr/>
              <a:t>9</a:t>
            </a:fld>
            <a:endParaRPr kumimoji="0" lang="en-US" dirty="0"/>
          </a:p>
        </p:txBody>
      </p:sp>
      <p:sp>
        <p:nvSpPr>
          <p:cNvPr id="8" name="Rectangle: Rounded Corners 7">
            <a:extLst>
              <a:ext uri="{FF2B5EF4-FFF2-40B4-BE49-F238E27FC236}">
                <a16:creationId xmlns:a16="http://schemas.microsoft.com/office/drawing/2014/main" id="{79B08204-CC44-2BCE-48BE-57409786329F}"/>
              </a:ext>
            </a:extLst>
          </p:cNvPr>
          <p:cNvSpPr/>
          <p:nvPr/>
        </p:nvSpPr>
        <p:spPr>
          <a:xfrm>
            <a:off x="537608" y="4967119"/>
            <a:ext cx="8003232" cy="55810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hr-HR" sz="2400" b="1" dirty="0">
                <a:solidFill>
                  <a:srgbClr val="002060"/>
                </a:solidFill>
              </a:rPr>
              <a:t>REZULTAT VIŠAK ILI MANJAK PRIHODA</a:t>
            </a:r>
          </a:p>
        </p:txBody>
      </p:sp>
      <p:sp>
        <p:nvSpPr>
          <p:cNvPr id="9" name="Rectangle: Rounded Corners 8">
            <a:extLst>
              <a:ext uri="{FF2B5EF4-FFF2-40B4-BE49-F238E27FC236}">
                <a16:creationId xmlns:a16="http://schemas.microsoft.com/office/drawing/2014/main" id="{2DF95DCF-D68C-1527-17A3-9273EA67CCD8}"/>
              </a:ext>
            </a:extLst>
          </p:cNvPr>
          <p:cNvSpPr/>
          <p:nvPr/>
        </p:nvSpPr>
        <p:spPr>
          <a:xfrm>
            <a:off x="537608" y="5647461"/>
            <a:ext cx="8003232" cy="72479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hr-HR" sz="2400" b="1" dirty="0">
                <a:solidFill>
                  <a:srgbClr val="002060"/>
                </a:solidFill>
              </a:rPr>
              <a:t>REZULTAT NE ODGOVARA  STANJU NOVCA NA RAČUNU I BLAGAJNI</a:t>
            </a:r>
          </a:p>
        </p:txBody>
      </p:sp>
    </p:spTree>
    <p:extLst>
      <p:ext uri="{BB962C8B-B14F-4D97-AF65-F5344CB8AC3E}">
        <p14:creationId xmlns:p14="http://schemas.microsoft.com/office/powerpoint/2010/main" val="407723080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if-mod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Rif-model</Template>
  <TotalTime>2359</TotalTime>
  <Words>2283</Words>
  <Application>Microsoft Office PowerPoint</Application>
  <PresentationFormat>Prikaz na zaslonu (4:3)</PresentationFormat>
  <Paragraphs>536</Paragraphs>
  <Slides>30</Slides>
  <Notes>1</Notes>
  <HiddenSlides>0</HiddenSlides>
  <MMClips>0</MMClips>
  <ScaleCrop>false</ScaleCrop>
  <HeadingPairs>
    <vt:vector size="6" baseType="variant">
      <vt:variant>
        <vt:lpstr>Korišteni fontovi</vt:lpstr>
      </vt:variant>
      <vt:variant>
        <vt:i4>3</vt:i4>
      </vt:variant>
      <vt:variant>
        <vt:lpstr>Tema</vt:lpstr>
      </vt:variant>
      <vt:variant>
        <vt:i4>1</vt:i4>
      </vt:variant>
      <vt:variant>
        <vt:lpstr>Naslovi slajdova</vt:lpstr>
      </vt:variant>
      <vt:variant>
        <vt:i4>30</vt:i4>
      </vt:variant>
    </vt:vector>
  </HeadingPairs>
  <TitlesOfParts>
    <vt:vector size="34" baseType="lpstr">
      <vt:lpstr>Arial</vt:lpstr>
      <vt:lpstr>Calibri</vt:lpstr>
      <vt:lpstr>Times New Roman</vt:lpstr>
      <vt:lpstr>Rif-model</vt:lpstr>
      <vt:lpstr>PowerPoint prezentacija</vt:lpstr>
      <vt:lpstr>ZAKONSKI OKVIR</vt:lpstr>
      <vt:lpstr>ODGOVORNOSTI RAVNATELJA </vt:lpstr>
      <vt:lpstr>PLANIRANJE I IZVRŠENJE FINANCIJSKOG PLANA</vt:lpstr>
      <vt:lpstr>IZVJEŠTAJ O IZVRŠENJU FINANCIJSKOG PLANA</vt:lpstr>
      <vt:lpstr>IZVORI FINANCIRANJA</vt:lpstr>
      <vt:lpstr>FLEKSIBILNOST PRILIKOM PLANIRANJA I IZVRŠENJA NAMJENSKIH PRIHODA –  IF 3 DO IF 7</vt:lpstr>
      <vt:lpstr>RASHODI PREMA IZVORIMA FINANCIRANJA</vt:lpstr>
      <vt:lpstr>MODIFICIRANO RAČUNOVODSTVENO NAČELO NASTANKA DOGAĐAJA</vt:lpstr>
      <vt:lpstr>ODGOVORNOST U PRORAČUNSKOM  RAČUNOVODSTVU</vt:lpstr>
      <vt:lpstr>FINANCIJSKI IZVJEŠTAJI</vt:lpstr>
      <vt:lpstr>POSTUPANJE S PROCEDURAMA  PROCEDURA STVARANJA UGOVORNIH OBVEZA </vt:lpstr>
      <vt:lpstr>PowerPoint prezentacija</vt:lpstr>
      <vt:lpstr>STVARANJE UGOVORNOG ODNOSA</vt:lpstr>
      <vt:lpstr> PROCEDURA ZAPRIMANJA RAČUNA, NJIHOVE PROVJERE I PRAVOVREMENOG PLAĆANJA  </vt:lpstr>
      <vt:lpstr>PowerPoint prezentacija</vt:lpstr>
      <vt:lpstr>PowerPoint prezentacija</vt:lpstr>
      <vt:lpstr>NE ZABORAVITI</vt:lpstr>
      <vt:lpstr> PROCEDURA NAPLATE PRIHODA </vt:lpstr>
      <vt:lpstr>PROCEDURA IZDAVANJA I OBRAČUNAVANJA PUTNIH NALOGA</vt:lpstr>
      <vt:lpstr>PowerPoint prezentacija</vt:lpstr>
      <vt:lpstr>PROCEDURA BLAGAJNIČKOG POSLOVANJA </vt:lpstr>
      <vt:lpstr>JAVNA OBJAVA INFORMACIJA O TROŠENJU SREDSTAVA </vt:lpstr>
      <vt:lpstr>PODACI O TROŠENJU</vt:lpstr>
      <vt:lpstr>SMIJE LI ŠKOLA DAVATI DONACIJE?</vt:lpstr>
      <vt:lpstr>KORIŠTENJE VLASTITIH PRIHODA</vt:lpstr>
      <vt:lpstr>PRIKUPLJANJE SREDSTAVA ZA RAZNE POTREBE</vt:lpstr>
      <vt:lpstr> OVLAŠTENJA ZA RASPOLAGANJE IMOVINOM  </vt:lpstr>
      <vt:lpstr>I JOŠ PUNO TOGA BITNOG ...</vt:lpstr>
      <vt:lpstr>Hvala na pažnji!</vt:lpstr>
    </vt:vector>
  </TitlesOfParts>
  <Company>RIF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xxx</dc:creator>
  <cp:lastModifiedBy>PC</cp:lastModifiedBy>
  <cp:revision>114</cp:revision>
  <dcterms:created xsi:type="dcterms:W3CDTF">2012-09-19T13:04:13Z</dcterms:created>
  <dcterms:modified xsi:type="dcterms:W3CDTF">2023-11-08T22:31:45Z</dcterms:modified>
</cp:coreProperties>
</file>