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37"/>
  </p:notesMasterIdLst>
  <p:sldIdLst>
    <p:sldId id="405" r:id="rId2"/>
    <p:sldId id="498" r:id="rId3"/>
    <p:sldId id="1550" r:id="rId4"/>
    <p:sldId id="1571" r:id="rId5"/>
    <p:sldId id="1552" r:id="rId6"/>
    <p:sldId id="1565" r:id="rId7"/>
    <p:sldId id="1265" r:id="rId8"/>
    <p:sldId id="1262" r:id="rId9"/>
    <p:sldId id="1566" r:id="rId10"/>
    <p:sldId id="1567" r:id="rId11"/>
    <p:sldId id="1569" r:id="rId12"/>
    <p:sldId id="1266" r:id="rId13"/>
    <p:sldId id="1555" r:id="rId14"/>
    <p:sldId id="1191" r:id="rId15"/>
    <p:sldId id="1556" r:id="rId16"/>
    <p:sldId id="1560" r:id="rId17"/>
    <p:sldId id="1541" r:id="rId18"/>
    <p:sldId id="1540" r:id="rId19"/>
    <p:sldId id="1542" r:id="rId20"/>
    <p:sldId id="1088" r:id="rId21"/>
    <p:sldId id="1570" r:id="rId22"/>
    <p:sldId id="1568" r:id="rId23"/>
    <p:sldId id="1557" r:id="rId24"/>
    <p:sldId id="1236" r:id="rId25"/>
    <p:sldId id="1539" r:id="rId26"/>
    <p:sldId id="1573" r:id="rId27"/>
    <p:sldId id="1268" r:id="rId28"/>
    <p:sldId id="1572" r:id="rId29"/>
    <p:sldId id="1561" r:id="rId30"/>
    <p:sldId id="1543" r:id="rId31"/>
    <p:sldId id="1544" r:id="rId32"/>
    <p:sldId id="1545" r:id="rId33"/>
    <p:sldId id="1547" r:id="rId34"/>
    <p:sldId id="1546" r:id="rId35"/>
    <p:sldId id="1554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37" autoAdjust="0"/>
    <p:restoredTop sz="94660"/>
  </p:normalViewPr>
  <p:slideViewPr>
    <p:cSldViewPr>
      <p:cViewPr varScale="1">
        <p:scale>
          <a:sx n="73" d="100"/>
          <a:sy n="73" d="100"/>
        </p:scale>
        <p:origin x="130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-212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5C863-FD37-4BEF-9E46-45CF19D7BC67}" type="datetimeFigureOut">
              <a:rPr lang="hr-HR" smtClean="0"/>
              <a:pPr/>
              <a:t>8.11.2023.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1446C8-9D44-4A8A-977A-DBF996069F29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53318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848600" cy="2462113"/>
          </a:xfrm>
        </p:spPr>
        <p:txBody>
          <a:bodyPr anchor="ctr">
            <a:noAutofit/>
          </a:bodyPr>
          <a:lstStyle>
            <a:lvl1pPr algn="ctr">
              <a:defRPr sz="5400" cap="all" baseline="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7846640" cy="2732112"/>
          </a:xfrm>
        </p:spPr>
        <p:txBody>
          <a:bodyPr/>
          <a:lstStyle>
            <a:lvl1pPr marL="0" indent="0" algn="l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4" name="Slika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888" y="6521440"/>
            <a:ext cx="1414774" cy="327212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08366"/>
            <a:ext cx="827584" cy="749634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357169"/>
            <a:ext cx="1237036" cy="4914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0800000">
            <a:off x="457200" y="1600200"/>
            <a:ext cx="8229600" cy="4636008"/>
          </a:xfrm>
        </p:spPr>
        <p:txBody>
          <a:bodyPr vert="eaVert"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314" y="6504552"/>
            <a:ext cx="1414774" cy="327212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08366"/>
            <a:ext cx="827584" cy="749634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357169"/>
            <a:ext cx="1237036" cy="4914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10800000">
            <a:off x="445305" y="476672"/>
            <a:ext cx="2057400" cy="5759536"/>
          </a:xfrm>
        </p:spPr>
        <p:txBody>
          <a:bodyPr vert="eaVert" anchor="b"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0800000">
            <a:off x="2699792" y="476672"/>
            <a:ext cx="6019800" cy="5759536"/>
          </a:xfrm>
        </p:spPr>
        <p:txBody>
          <a:bodyPr vert="eaVert"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314" y="6504552"/>
            <a:ext cx="1414774" cy="327212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08366"/>
            <a:ext cx="827584" cy="749634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357169"/>
            <a:ext cx="1237036" cy="4914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0" name="Subtitle 2"/>
          <p:cNvSpPr txBox="1">
            <a:spLocks/>
          </p:cNvSpPr>
          <p:nvPr userDrawn="1"/>
        </p:nvSpPr>
        <p:spPr>
          <a:xfrm>
            <a:off x="539550" y="5816750"/>
            <a:ext cx="2253371" cy="4404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hr-HR" dirty="0">
                <a:solidFill>
                  <a:schemeClr val="tx2"/>
                </a:solidFill>
              </a:rPr>
              <a:t>www.rif.hr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100392" y="6492875"/>
            <a:ext cx="1043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 dirty="0"/>
          </a:p>
        </p:txBody>
      </p:sp>
      <p:pic>
        <p:nvPicPr>
          <p:cNvPr id="2" name="Slika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710" y="620688"/>
            <a:ext cx="5753725" cy="2286000"/>
          </a:xfrm>
          <a:prstGeom prst="rect">
            <a:avLst/>
          </a:prstGeom>
        </p:spPr>
      </p:pic>
      <p:pic>
        <p:nvPicPr>
          <p:cNvPr id="3" name="Slika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95" y="3501008"/>
            <a:ext cx="2429083" cy="2200287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1" y="586836"/>
            <a:ext cx="1368152" cy="253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58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314" y="6504552"/>
            <a:ext cx="1414774" cy="327212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08366"/>
            <a:ext cx="827584" cy="749634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357169"/>
            <a:ext cx="1237036" cy="4914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08721"/>
            <a:ext cx="7772400" cy="2448272"/>
          </a:xfrm>
        </p:spPr>
        <p:txBody>
          <a:bodyPr anchor="ctr">
            <a:normAutofit/>
          </a:bodyPr>
          <a:lstStyle>
            <a:lvl1pPr algn="ctr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73016"/>
            <a:ext cx="7772400" cy="2554035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314" y="6504552"/>
            <a:ext cx="1414774" cy="327212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08366"/>
            <a:ext cx="827584" cy="749634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357169"/>
            <a:ext cx="1237036" cy="49148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 sz="2400">
                <a:solidFill>
                  <a:srgbClr val="002060"/>
                </a:solidFill>
              </a:defRPr>
            </a:lvl2pPr>
            <a:lvl3pPr>
              <a:defRPr sz="2000">
                <a:solidFill>
                  <a:srgbClr val="002060"/>
                </a:solidFill>
              </a:defRPr>
            </a:lvl3pPr>
            <a:lvl4pPr>
              <a:defRPr sz="1800">
                <a:solidFill>
                  <a:srgbClr val="002060"/>
                </a:solidFill>
              </a:defRPr>
            </a:lvl4pPr>
            <a:lvl5pPr>
              <a:defRPr sz="1800">
                <a:solidFill>
                  <a:srgbClr val="00206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 sz="2400">
                <a:solidFill>
                  <a:srgbClr val="002060"/>
                </a:solidFill>
              </a:defRPr>
            </a:lvl2pPr>
            <a:lvl3pPr>
              <a:defRPr sz="2000">
                <a:solidFill>
                  <a:srgbClr val="002060"/>
                </a:solidFill>
              </a:defRPr>
            </a:lvl3pPr>
            <a:lvl4pPr>
              <a:defRPr sz="1800">
                <a:solidFill>
                  <a:srgbClr val="002060"/>
                </a:solidFill>
              </a:defRPr>
            </a:lvl4pPr>
            <a:lvl5pPr>
              <a:defRPr sz="1800">
                <a:solidFill>
                  <a:srgbClr val="00206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10" name="Slika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314" y="6504552"/>
            <a:ext cx="1414774" cy="327212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08366"/>
            <a:ext cx="827584" cy="749634"/>
          </a:xfrm>
          <a:prstGeom prst="rect">
            <a:avLst/>
          </a:prstGeom>
        </p:spPr>
      </p:pic>
      <p:pic>
        <p:nvPicPr>
          <p:cNvPr id="13" name="Slika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357169"/>
            <a:ext cx="1237036" cy="4914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11" name="Slika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314" y="6504552"/>
            <a:ext cx="1414774" cy="327212"/>
          </a:xfrm>
          <a:prstGeom prst="rect">
            <a:avLst/>
          </a:prstGeom>
        </p:spPr>
      </p:pic>
      <p:pic>
        <p:nvPicPr>
          <p:cNvPr id="13" name="Slika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08366"/>
            <a:ext cx="827584" cy="749634"/>
          </a:xfrm>
          <a:prstGeom prst="rect">
            <a:avLst/>
          </a:prstGeom>
        </p:spPr>
      </p:pic>
      <p:pic>
        <p:nvPicPr>
          <p:cNvPr id="14" name="Slika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357169"/>
            <a:ext cx="1237036" cy="4914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314" y="6504552"/>
            <a:ext cx="1414774" cy="327212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08366"/>
            <a:ext cx="827584" cy="749634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357169"/>
            <a:ext cx="1237036" cy="4914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7" name="Slika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314" y="6504552"/>
            <a:ext cx="1414774" cy="327212"/>
          </a:xfrm>
          <a:prstGeom prst="rect">
            <a:avLst/>
          </a:prstGeom>
        </p:spPr>
      </p:pic>
      <p:pic>
        <p:nvPicPr>
          <p:cNvPr id="8" name="Slika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08366"/>
            <a:ext cx="827584" cy="749634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357169"/>
            <a:ext cx="1237036" cy="4914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  <a:lvl2pPr>
              <a:defRPr sz="2800">
                <a:solidFill>
                  <a:srgbClr val="002060"/>
                </a:solidFill>
              </a:defRPr>
            </a:lvl2pPr>
            <a:lvl3pPr>
              <a:defRPr sz="2400">
                <a:solidFill>
                  <a:srgbClr val="002060"/>
                </a:solidFill>
              </a:defRPr>
            </a:lvl3pPr>
            <a:lvl4pPr>
              <a:defRPr sz="2000">
                <a:solidFill>
                  <a:srgbClr val="002060"/>
                </a:solidFill>
              </a:defRPr>
            </a:lvl4pPr>
            <a:lvl5pPr>
              <a:defRPr sz="2000">
                <a:solidFill>
                  <a:srgbClr val="002060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solidFill>
                  <a:srgbClr val="00206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314" y="6504552"/>
            <a:ext cx="1414774" cy="327212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08366"/>
            <a:ext cx="827584" cy="749634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357169"/>
            <a:ext cx="1237036" cy="4914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solidFill>
                  <a:srgbClr val="00206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10" name="Slika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314" y="6504552"/>
            <a:ext cx="1414774" cy="327212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357169"/>
            <a:ext cx="1237036" cy="491484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08366"/>
            <a:ext cx="827584" cy="7496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dirty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7544" y="18288"/>
            <a:ext cx="7776864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6416" y="18288"/>
            <a:ext cx="72008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FFFF"/>
                </a:solidFill>
              </a:defRPr>
            </a:lvl1pPr>
          </a:lstStyle>
          <a:p>
            <a:fld id="{D2E57653-3E58-4892-A7ED-712530ACC6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100392" y="6492875"/>
            <a:ext cx="1043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</p:sldLayoutIdLst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7904" y="3356992"/>
            <a:ext cx="496855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 i="0" dirty="0">
                <a:solidFill>
                  <a:srgbClr val="002060"/>
                </a:solidFill>
                <a:effectLst/>
              </a:rPr>
              <a:t>NAJČEŠĆE NEPRAVILNOSTI U FINANCIJSKIM PLANOVIMA ŠKOLSKIH USTANOVA</a:t>
            </a:r>
            <a:endParaRPr lang="hr-HR" sz="28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hr-HR" sz="2800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hr-HR" sz="2000" dirty="0">
                <a:solidFill>
                  <a:srgbClr val="002060"/>
                </a:solidFill>
              </a:rPr>
              <a:t>mr. </a:t>
            </a:r>
            <a:r>
              <a:rPr lang="hr-HR" sz="2000" dirty="0" err="1">
                <a:solidFill>
                  <a:srgbClr val="002060"/>
                </a:solidFill>
              </a:rPr>
              <a:t>sc</a:t>
            </a:r>
            <a:r>
              <a:rPr lang="hr-HR" sz="2000" dirty="0">
                <a:solidFill>
                  <a:srgbClr val="002060"/>
                </a:solidFill>
              </a:rPr>
              <a:t>. Jasna Nikić</a:t>
            </a:r>
          </a:p>
          <a:p>
            <a:pPr algn="ctr">
              <a:defRPr/>
            </a:pPr>
            <a:r>
              <a:rPr lang="hr-HR" sz="2000" dirty="0">
                <a:solidFill>
                  <a:srgbClr val="002060"/>
                </a:solidFill>
              </a:rPr>
              <a:t>savjetnica-urednica</a:t>
            </a:r>
          </a:p>
          <a:p>
            <a:pPr algn="ctr">
              <a:defRPr/>
            </a:pPr>
            <a:endParaRPr lang="hr-HR" b="1" dirty="0">
              <a:solidFill>
                <a:srgbClr val="00206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BD77C6-97E6-CC85-2D2C-88F6C7D038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4526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extLst>
    <p:ext uri="{E180D4A7-C9FB-4DFB-919C-405C955672EB}">
      <p14:showEvtLst xmlns:p14="http://schemas.microsoft.com/office/powerpoint/2010/main">
        <p14:playEvt time="0" objId="5"/>
        <p14:pauseEvt time="4398" objId="5"/>
        <p14:seekEvt time="4398" objId="5" seek="4330"/>
        <p14:resumeEvt time="4398" objId="5"/>
        <p14:stopEvt time="6871" objId="5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5A0E5-1178-EDDD-70EB-CC94FE904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/>
              <a:t>PLAN RASHODA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CEB71C-A61F-843B-4397-2098841238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F41F04-F579-678D-1061-478625F46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31" y="1789323"/>
            <a:ext cx="9143999" cy="4498553"/>
          </a:xfrm>
          <a:prstGeom prst="rect">
            <a:avLst/>
          </a:prstGeom>
        </p:spPr>
      </p:pic>
      <p:sp>
        <p:nvSpPr>
          <p:cNvPr id="6" name="Pravokutnik 7">
            <a:extLst>
              <a:ext uri="{FF2B5EF4-FFF2-40B4-BE49-F238E27FC236}">
                <a16:creationId xmlns:a16="http://schemas.microsoft.com/office/drawing/2014/main" id="{69E38D56-A9DC-37DF-DD65-5A4F31AB00E3}"/>
              </a:ext>
            </a:extLst>
          </p:cNvPr>
          <p:cNvSpPr/>
          <p:nvPr/>
        </p:nvSpPr>
        <p:spPr>
          <a:xfrm>
            <a:off x="6876257" y="3710353"/>
            <a:ext cx="2016372" cy="101479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200" dirty="0"/>
              <a:t>Rashodi na 2 razini, negdje na 3, 4 i poneki i na 5 razini računskog plana</a:t>
            </a:r>
          </a:p>
          <a:p>
            <a:pPr algn="ctr"/>
            <a:r>
              <a:rPr lang="hr-HR" sz="1200" dirty="0"/>
              <a:t>Ponegdje nema konta rashoda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35BBDBA-C044-731A-87F3-8E37BBD63831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1691680" y="4217749"/>
            <a:ext cx="5184577" cy="11554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D10DF9F-32BB-50D3-8C3C-6A970604A681}"/>
              </a:ext>
            </a:extLst>
          </p:cNvPr>
          <p:cNvCxnSpPr>
            <a:cxnSpLocks/>
          </p:cNvCxnSpPr>
          <p:nvPr/>
        </p:nvCxnSpPr>
        <p:spPr>
          <a:xfrm flipH="1">
            <a:off x="683568" y="4221088"/>
            <a:ext cx="61926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D26904F-1B41-3887-F6A0-F8B1A361FEFC}"/>
              </a:ext>
            </a:extLst>
          </p:cNvPr>
          <p:cNvCxnSpPr/>
          <p:nvPr/>
        </p:nvCxnSpPr>
        <p:spPr>
          <a:xfrm flipH="1">
            <a:off x="683568" y="4217749"/>
            <a:ext cx="6048672" cy="3633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7766FB-7610-9A3D-FB09-21BDCDD25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10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14672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BEA1D-FCC4-A374-26E8-3128F4009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255" y="549533"/>
            <a:ext cx="4600981" cy="259668"/>
          </a:xfrm>
        </p:spPr>
        <p:txBody>
          <a:bodyPr>
            <a:normAutofit fontScale="90000"/>
          </a:bodyPr>
          <a:lstStyle/>
          <a:p>
            <a:r>
              <a:rPr lang="hr-HR" dirty="0"/>
              <a:t>FINANCIJSKI PLAN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20BC84-750C-61B4-C99C-516EF90691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DDD181-0B4B-7053-FA42-143B802BBE2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45478F-9DF4-5110-E57A-D5C3B4915B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75ADF6-EDB0-639F-327B-3FF3EC44D32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4D68D9-403C-D036-76E1-4173CEF52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3496"/>
            <a:ext cx="9144000" cy="588450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4617501-43B8-9E65-92A9-431B3D20EEF0}"/>
              </a:ext>
            </a:extLst>
          </p:cNvPr>
          <p:cNvSpPr/>
          <p:nvPr/>
        </p:nvSpPr>
        <p:spPr>
          <a:xfrm>
            <a:off x="0" y="1052736"/>
            <a:ext cx="1187624" cy="623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054" name="Picture 6" descr="Image result for tužan smajlić">
            <a:extLst>
              <a:ext uri="{FF2B5EF4-FFF2-40B4-BE49-F238E27FC236}">
                <a16:creationId xmlns:a16="http://schemas.microsoft.com/office/drawing/2014/main" id="{85843732-0547-202F-A365-75F46E39E2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567" y="47740"/>
            <a:ext cx="1733178" cy="1733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610E63-43FB-A1B5-4016-63AF2BD53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11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348176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>
            <a:extLst>
              <a:ext uri="{FF2B5EF4-FFF2-40B4-BE49-F238E27FC236}">
                <a16:creationId xmlns:a16="http://schemas.microsoft.com/office/drawing/2014/main" id="{5BE7C382-67D4-96E7-3D6F-777CE6FA7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b="1" dirty="0"/>
              <a:t>NEPRAVILNOST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4B301D-299E-4406-B09B-E4E47E8DACA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hr-HR" sz="2400" dirty="0">
                <a:solidFill>
                  <a:srgbClr val="002060"/>
                </a:solidFill>
              </a:rPr>
              <a:t>Ovo su najčešće dijelovi tablice iz aplikacije proračuna osnivača</a:t>
            </a:r>
          </a:p>
          <a:p>
            <a:r>
              <a:rPr lang="hr-HR" sz="2400" dirty="0"/>
              <a:t>Školska ustanova ih popunjava radi</a:t>
            </a:r>
            <a:r>
              <a:rPr lang="hr-HR" sz="2400" dirty="0">
                <a:solidFill>
                  <a:srgbClr val="002060"/>
                </a:solidFill>
              </a:rPr>
              <a:t> izrade proračuna osnivača koji sadrži financijske planove škola</a:t>
            </a:r>
          </a:p>
          <a:p>
            <a:r>
              <a:rPr lang="hr-HR" sz="2400" dirty="0"/>
              <a:t>ALI TO NIJE FINANCIJSKI PLAN ŠKOLE</a:t>
            </a:r>
          </a:p>
        </p:txBody>
      </p:sp>
      <p:sp>
        <p:nvSpPr>
          <p:cNvPr id="5" name="Rezervirano mjesto sadržaja 4">
            <a:extLst>
              <a:ext uri="{FF2B5EF4-FFF2-40B4-BE49-F238E27FC236}">
                <a16:creationId xmlns:a16="http://schemas.microsoft.com/office/drawing/2014/main" id="{B7CB6B95-1933-4F47-214F-EA2AA5F9120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hr-HR" sz="2400" dirty="0">
                <a:solidFill>
                  <a:srgbClr val="002060"/>
                </a:solidFill>
              </a:rPr>
              <a:t>FINANCIJSKI PLAN ŠKOLE MORA SADRŽAVATI SVE DIJELOVE NAVEDENE ZAKONOM O PRORAČUNU</a:t>
            </a:r>
          </a:p>
          <a:p>
            <a:r>
              <a:rPr lang="hr-HR" sz="2400" dirty="0"/>
              <a:t>Najčešće nema rashoda prema funkcijskoj klasifikaciji</a:t>
            </a:r>
          </a:p>
          <a:p>
            <a:r>
              <a:rPr lang="hr-HR" sz="2400" dirty="0">
                <a:solidFill>
                  <a:srgbClr val="002060"/>
                </a:solidFill>
              </a:rPr>
              <a:t>Obrazloženje financijskog plana - najčešće ga nema</a:t>
            </a:r>
          </a:p>
          <a:p>
            <a:r>
              <a:rPr lang="hr-HR" sz="2400" b="1" dirty="0">
                <a:solidFill>
                  <a:srgbClr val="FF0000"/>
                </a:solidFill>
              </a:rPr>
              <a:t>ŠKOLSKI ODBOR NE BI TREBAO USVOJITI OVAKAV FINANCIJSKI PLAN!!!</a:t>
            </a:r>
          </a:p>
          <a:p>
            <a:endParaRPr lang="hr-HR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87E35F-B120-BD42-014C-EF78EE3BE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12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48154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>
            <a:extLst>
              <a:ext uri="{FF2B5EF4-FFF2-40B4-BE49-F238E27FC236}">
                <a16:creationId xmlns:a16="http://schemas.microsoft.com/office/drawing/2014/main" id="{8C6FB222-EE03-5FCB-E287-124829AF06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sz="3200" b="1" dirty="0"/>
              <a:t>2. nepravilnost</a:t>
            </a:r>
          </a:p>
        </p:txBody>
      </p:sp>
      <p:sp>
        <p:nvSpPr>
          <p:cNvPr id="6" name="Podnaslov 5">
            <a:extLst>
              <a:ext uri="{FF2B5EF4-FFF2-40B4-BE49-F238E27FC236}">
                <a16:creationId xmlns:a16="http://schemas.microsoft.com/office/drawing/2014/main" id="{AB395D36-149D-90F8-D97B-B2F8B39996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2800" b="1" dirty="0"/>
              <a:t>UKLJUČIVANJE PRENESENOG/PROCIJENJENOG VIŠKA ILI MANJKA PRIHODA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BB4A71-1D4F-249F-9E07-ADB73412E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13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1569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B92344C-15FE-E8E3-2281-035E57D02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r-HR" sz="2800" b="1" dirty="0"/>
              <a:t>NAČELO URAVNOTEŽENOSTI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7B0C81F3-35FE-6384-0F85-782762A3C99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obveza  uključivanja prenesenih sredstva iz prethodne godine</a:t>
            </a:r>
          </a:p>
          <a:p>
            <a:r>
              <a:rPr lang="hr-HR" sz="2400" dirty="0"/>
              <a:t>čl. 34. Zakona o proračunu obvezni dio financijskog plana</a:t>
            </a:r>
          </a:p>
          <a:p>
            <a:endParaRPr lang="hr-HR" sz="2000" dirty="0"/>
          </a:p>
          <a:p>
            <a:endParaRPr lang="hr-HR" sz="2000" dirty="0"/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7804045-2582-8BFF-BC89-214A77650F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0" y="1340768"/>
            <a:ext cx="4392488" cy="5050888"/>
          </a:xfrm>
        </p:spPr>
        <p:txBody>
          <a:bodyPr>
            <a:noAutofit/>
          </a:bodyPr>
          <a:lstStyle/>
          <a:p>
            <a:r>
              <a:rPr lang="hr-HR" sz="2400" dirty="0"/>
              <a:t>Ako ukupni prihodi i primici nisu jednaki ukupnim rashodima i izdacima, </a:t>
            </a:r>
            <a:r>
              <a:rPr lang="hr-HR" sz="2400" dirty="0">
                <a:ea typeface="Times New Roman" panose="02020603050405020304" pitchFamily="18" charset="0"/>
              </a:rPr>
              <a:t>financijski plan se </a:t>
            </a:r>
            <a:r>
              <a:rPr lang="hr-HR" sz="2400" dirty="0"/>
              <a:t> uravnotežuje se </a:t>
            </a:r>
            <a:r>
              <a:rPr lang="hr-HR" sz="2400" b="1" dirty="0"/>
              <a:t>prenesenim viškom/manjkom prihoda nad rashodima (podskupina 922)</a:t>
            </a:r>
          </a:p>
          <a:p>
            <a:r>
              <a:rPr lang="hr-HR" sz="2400" b="1" dirty="0">
                <a:effectLst/>
                <a:ea typeface="Times New Roman" panose="02020603050405020304" pitchFamily="18" charset="0"/>
              </a:rPr>
              <a:t>Višegodišnji plan uravnoteženja </a:t>
            </a:r>
          </a:p>
          <a:p>
            <a:pPr lvl="1"/>
            <a:r>
              <a:rPr lang="hr-HR" sz="2200" b="1" dirty="0"/>
              <a:t>Višak</a:t>
            </a:r>
            <a:r>
              <a:rPr lang="hr-HR" sz="2200" dirty="0"/>
              <a:t> koji se </a:t>
            </a:r>
            <a:r>
              <a:rPr lang="hr-HR" sz="2200" b="1" dirty="0"/>
              <a:t>ne može </a:t>
            </a:r>
            <a:r>
              <a:rPr lang="hr-HR" sz="2200" dirty="0"/>
              <a:t>potrošiti u jednoj godini nego se raspoređuje na više godina </a:t>
            </a:r>
          </a:p>
          <a:p>
            <a:pPr lvl="1"/>
            <a:r>
              <a:rPr lang="hr-HR" sz="2200" b="1" dirty="0"/>
              <a:t>Manjak </a:t>
            </a:r>
            <a:r>
              <a:rPr lang="hr-HR" sz="2200" dirty="0"/>
              <a:t>koji je toliko velik da se </a:t>
            </a:r>
            <a:r>
              <a:rPr lang="hr-HR" sz="2200" b="1" dirty="0"/>
              <a:t>ne može pokriti u jednoj godini</a:t>
            </a:r>
            <a:r>
              <a:rPr lang="hr-HR" sz="2200" dirty="0"/>
              <a:t> već se pokriva u više godina </a:t>
            </a:r>
          </a:p>
          <a:p>
            <a:pPr marL="0" indent="0">
              <a:buNone/>
            </a:pPr>
            <a:endParaRPr lang="hr-HR" sz="2200" b="1" dirty="0"/>
          </a:p>
          <a:p>
            <a:endParaRPr lang="hr-HR" sz="2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7DFCC1-525C-FF9E-0CD0-0EA2EEB60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14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238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A0C7081-630F-EDDB-DC64-B17AF9472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519" y="620688"/>
            <a:ext cx="8229600" cy="456391"/>
          </a:xfrm>
        </p:spPr>
        <p:txBody>
          <a:bodyPr>
            <a:noAutofit/>
          </a:bodyPr>
          <a:lstStyle/>
          <a:p>
            <a:r>
              <a:rPr lang="hr-HR" sz="2800" b="1" dirty="0"/>
              <a:t>NEPRAVILNOST - NEMA PRENESENOG  VIŠKA/MANJKA PRIHODA</a:t>
            </a:r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id="{72C826D6-9F6B-921B-AE67-0F78D57708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8886814"/>
              </p:ext>
            </p:extLst>
          </p:nvPr>
        </p:nvGraphicFramePr>
        <p:xfrm>
          <a:off x="395536" y="1362679"/>
          <a:ext cx="8291264" cy="5495321"/>
        </p:xfrm>
        <a:graphic>
          <a:graphicData uri="http://schemas.openxmlformats.org/drawingml/2006/table">
            <a:tbl>
              <a:tblPr/>
              <a:tblGrid>
                <a:gridCol w="223413">
                  <a:extLst>
                    <a:ext uri="{9D8B030D-6E8A-4147-A177-3AD203B41FA5}">
                      <a16:colId xmlns:a16="http://schemas.microsoft.com/office/drawing/2014/main" val="1241780943"/>
                    </a:ext>
                  </a:extLst>
                </a:gridCol>
                <a:gridCol w="223413">
                  <a:extLst>
                    <a:ext uri="{9D8B030D-6E8A-4147-A177-3AD203B41FA5}">
                      <a16:colId xmlns:a16="http://schemas.microsoft.com/office/drawing/2014/main" val="3706474542"/>
                    </a:ext>
                  </a:extLst>
                </a:gridCol>
                <a:gridCol w="39730">
                  <a:extLst>
                    <a:ext uri="{9D8B030D-6E8A-4147-A177-3AD203B41FA5}">
                      <a16:colId xmlns:a16="http://schemas.microsoft.com/office/drawing/2014/main" val="1578387758"/>
                    </a:ext>
                  </a:extLst>
                </a:gridCol>
                <a:gridCol w="351927">
                  <a:extLst>
                    <a:ext uri="{9D8B030D-6E8A-4147-A177-3AD203B41FA5}">
                      <a16:colId xmlns:a16="http://schemas.microsoft.com/office/drawing/2014/main" val="1015947715"/>
                    </a:ext>
                  </a:extLst>
                </a:gridCol>
                <a:gridCol w="271980">
                  <a:extLst>
                    <a:ext uri="{9D8B030D-6E8A-4147-A177-3AD203B41FA5}">
                      <a16:colId xmlns:a16="http://schemas.microsoft.com/office/drawing/2014/main" val="938996121"/>
                    </a:ext>
                  </a:extLst>
                </a:gridCol>
                <a:gridCol w="2282704">
                  <a:extLst>
                    <a:ext uri="{9D8B030D-6E8A-4147-A177-3AD203B41FA5}">
                      <a16:colId xmlns:a16="http://schemas.microsoft.com/office/drawing/2014/main" val="2106434379"/>
                    </a:ext>
                  </a:extLst>
                </a:gridCol>
                <a:gridCol w="777089">
                  <a:extLst>
                    <a:ext uri="{9D8B030D-6E8A-4147-A177-3AD203B41FA5}">
                      <a16:colId xmlns:a16="http://schemas.microsoft.com/office/drawing/2014/main" val="2553479938"/>
                    </a:ext>
                  </a:extLst>
                </a:gridCol>
                <a:gridCol w="883939">
                  <a:extLst>
                    <a:ext uri="{9D8B030D-6E8A-4147-A177-3AD203B41FA5}">
                      <a16:colId xmlns:a16="http://schemas.microsoft.com/office/drawing/2014/main" val="3872737419"/>
                    </a:ext>
                  </a:extLst>
                </a:gridCol>
                <a:gridCol w="854800">
                  <a:extLst>
                    <a:ext uri="{9D8B030D-6E8A-4147-A177-3AD203B41FA5}">
                      <a16:colId xmlns:a16="http://schemas.microsoft.com/office/drawing/2014/main" val="1841792044"/>
                    </a:ext>
                  </a:extLst>
                </a:gridCol>
                <a:gridCol w="779519">
                  <a:extLst>
                    <a:ext uri="{9D8B030D-6E8A-4147-A177-3AD203B41FA5}">
                      <a16:colId xmlns:a16="http://schemas.microsoft.com/office/drawing/2014/main" val="58827282"/>
                    </a:ext>
                  </a:extLst>
                </a:gridCol>
                <a:gridCol w="767378">
                  <a:extLst>
                    <a:ext uri="{9D8B030D-6E8A-4147-A177-3AD203B41FA5}">
                      <a16:colId xmlns:a16="http://schemas.microsoft.com/office/drawing/2014/main" val="3111530330"/>
                    </a:ext>
                  </a:extLst>
                </a:gridCol>
                <a:gridCol w="835372">
                  <a:extLst>
                    <a:ext uri="{9D8B030D-6E8A-4147-A177-3AD203B41FA5}">
                      <a16:colId xmlns:a16="http://schemas.microsoft.com/office/drawing/2014/main" val="3906172394"/>
                    </a:ext>
                  </a:extLst>
                </a:gridCol>
              </a:tblGrid>
              <a:tr h="91375"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296740"/>
                  </a:ext>
                </a:extLst>
              </a:tr>
              <a:tr h="343998"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                 PRIJEDLOG FINANCIJSKOG PLANA </a:t>
                      </a:r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0000"/>
                          </a:highlight>
                          <a:latin typeface="+mn-lt"/>
                        </a:rPr>
                        <a:t>OŠ NOVSKA </a:t>
                      </a:r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2023. I                                                                                                                                               PROJEKCIJA PLANA ZA  2024. I 2025. GODINU</a:t>
                      </a:r>
                    </a:p>
                  </a:txBody>
                  <a:tcPr marL="4793" marR="4793" marT="47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992056"/>
                  </a:ext>
                </a:extLst>
              </a:tr>
              <a:tr h="188124"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OPĆI DIO</a:t>
                      </a:r>
                    </a:p>
                  </a:txBody>
                  <a:tcPr marL="4793" marR="4793" marT="47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937736"/>
                  </a:ext>
                </a:extLst>
              </a:tr>
              <a:tr h="134374">
                <a:tc>
                  <a:txBody>
                    <a:bodyPr/>
                    <a:lstStyle/>
                    <a:p>
                      <a:pPr algn="l" fontAlgn="b"/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801083"/>
                  </a:ext>
                </a:extLst>
              </a:tr>
              <a:tr h="198874">
                <a:tc gridSpan="6">
                  <a:txBody>
                    <a:bodyPr/>
                    <a:lstStyle/>
                    <a:p>
                      <a:pPr algn="l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plana za 2023.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plana</a:t>
                      </a:r>
                      <a:b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2024.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plana </a:t>
                      </a:r>
                      <a:b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2025.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plana za 2023. (EUR)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plana</a:t>
                      </a:r>
                      <a:b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2024. EUR)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plana </a:t>
                      </a:r>
                      <a:b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2025. (EUR)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227346"/>
                  </a:ext>
                </a:extLst>
              </a:tr>
              <a:tr h="198874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PRIHODI UKUPNO</a:t>
                      </a:r>
                    </a:p>
                  </a:txBody>
                  <a:tcPr marL="4793" marR="4793" marT="4793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26.669.154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26.669.154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26.669.154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3.539.605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3.539.605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3.539.605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361038"/>
                  </a:ext>
                </a:extLst>
              </a:tr>
              <a:tr h="161249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PRIHODI POSLOVANJA</a:t>
                      </a:r>
                    </a:p>
                  </a:txBody>
                  <a:tcPr marL="4793" marR="4793" marT="4793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26.664.154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26.664.154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26.664.154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3.538.941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3.538.941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3.538.941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92929"/>
                  </a:ext>
                </a:extLst>
              </a:tr>
              <a:tr h="161249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PRIHODI OD NEFINANCIJSKE IMOVINE</a:t>
                      </a:r>
                    </a:p>
                  </a:txBody>
                  <a:tcPr marL="4793" marR="4793" marT="4793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5.000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5.000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5.000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664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664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664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192831"/>
                  </a:ext>
                </a:extLst>
              </a:tr>
              <a:tr h="32634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RASHODI UKUPNO</a:t>
                      </a:r>
                      <a:endParaRPr lang="hr-HR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hr-HR" sz="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hr-HR" sz="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hr-HR" sz="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hr-HR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26.669.154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26.669.154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26.669.154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3.539.605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3.539.605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3.539.605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630836"/>
                  </a:ext>
                </a:extLst>
              </a:tr>
              <a:tr h="161249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RASHODI  POSLOVANJA</a:t>
                      </a:r>
                    </a:p>
                  </a:txBody>
                  <a:tcPr marL="4793" marR="4793" marT="4793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25.656.000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25.656.000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25.656.000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3.405.136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3.405.136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3.405.136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61572"/>
                  </a:ext>
                </a:extLst>
              </a:tr>
              <a:tr h="161249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RASHODI ZA NEFINANCIJSKU IMOVINU</a:t>
                      </a:r>
                    </a:p>
                  </a:txBody>
                  <a:tcPr marL="4793" marR="4793" marT="4793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1.013.154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1.013.154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1.013.154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134.469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134.469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134.469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3092557"/>
                  </a:ext>
                </a:extLst>
              </a:tr>
              <a:tr h="161249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RAZLIKA - VIŠAK / MANJAK</a:t>
                      </a:r>
                    </a:p>
                  </a:txBody>
                  <a:tcPr marL="4793" marR="4793" marT="4793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406581"/>
                  </a:ext>
                </a:extLst>
              </a:tr>
              <a:tr h="182749">
                <a:tc gridSpan="9">
                  <a:txBody>
                    <a:bodyPr/>
                    <a:lstStyle/>
                    <a:p>
                      <a:pPr algn="ctr" fontAlgn="ctr"/>
                      <a:endParaRPr lang="hr-HR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4016192"/>
                  </a:ext>
                </a:extLst>
              </a:tr>
              <a:tr h="198874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Prijedlog plana </a:t>
                      </a:r>
                      <a:b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2023.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plana</a:t>
                      </a:r>
                      <a:b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2024.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plana </a:t>
                      </a:r>
                      <a:b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2025.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Prijedlog plana </a:t>
                      </a:r>
                      <a:b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2023. (EUR)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plana</a:t>
                      </a:r>
                      <a:b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2024. (EUR)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plana </a:t>
                      </a:r>
                      <a:b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2025. (EUR)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7461911"/>
                  </a:ext>
                </a:extLst>
              </a:tr>
              <a:tr h="161249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UKUPAN DONOS VIŠKA/MANJKA IZ PRETHODNE(IH) GODINA</a:t>
                      </a:r>
                    </a:p>
                  </a:txBody>
                  <a:tcPr marL="4793" marR="4793" marT="4793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4083682"/>
                  </a:ext>
                </a:extLst>
              </a:tr>
              <a:tr h="176265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VIŠAK/MANJAK IZ PRETHODNE(IH) GODINE KOJI ĆE SE POKRITI/RASPOREDITI</a:t>
                      </a:r>
                    </a:p>
                  </a:txBody>
                  <a:tcPr marL="4793" marR="4793" marT="4793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42599"/>
                  </a:ext>
                </a:extLst>
              </a:tr>
              <a:tr h="182749">
                <a:tc gridSpan="9">
                  <a:txBody>
                    <a:bodyPr/>
                    <a:lstStyle/>
                    <a:p>
                      <a:pPr algn="ctr" fontAlgn="ctr"/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750614"/>
                  </a:ext>
                </a:extLst>
              </a:tr>
              <a:tr h="198874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Prijedlog plana </a:t>
                      </a:r>
                      <a:b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2022.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plana</a:t>
                      </a:r>
                      <a:b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2023.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plana </a:t>
                      </a:r>
                      <a:b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2024.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Prijedlog plana </a:t>
                      </a:r>
                      <a:b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2022. (EUR)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plana</a:t>
                      </a:r>
                      <a:b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2023. (EUR)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plana </a:t>
                      </a:r>
                      <a:b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2024. (EUR)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217438"/>
                  </a:ext>
                </a:extLst>
              </a:tr>
              <a:tr h="161249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PRIMICI OD FINANCIJSKE IMOVINE I ZADUŽIVANJA</a:t>
                      </a:r>
                    </a:p>
                  </a:txBody>
                  <a:tcPr marL="4793" marR="4793" marT="4793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5930854"/>
                  </a:ext>
                </a:extLst>
              </a:tr>
              <a:tr h="161249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IZDACI ZA FINANCIJSKU IMOVINU I OTPLATE ZAJMOVA</a:t>
                      </a:r>
                    </a:p>
                  </a:txBody>
                  <a:tcPr marL="4793" marR="4793" marT="4793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111926"/>
                  </a:ext>
                </a:extLst>
              </a:tr>
              <a:tr h="161249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NETO FINANCIRANJE</a:t>
                      </a:r>
                    </a:p>
                  </a:txBody>
                  <a:tcPr marL="4793" marR="4793" marT="4793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7032248"/>
                  </a:ext>
                </a:extLst>
              </a:tr>
              <a:tr h="12577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793" marR="4793" marT="47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198828"/>
                  </a:ext>
                </a:extLst>
              </a:tr>
              <a:tr h="161249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VIŠAK / MANJAK + NETO FINANCIRANJE</a:t>
                      </a:r>
                    </a:p>
                  </a:txBody>
                  <a:tcPr marL="4793" marR="4793" marT="4793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793" marR="4793" marT="47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3810878"/>
                  </a:ext>
                </a:extLst>
              </a:tr>
              <a:tr h="134374">
                <a:tc>
                  <a:txBody>
                    <a:bodyPr/>
                    <a:lstStyle/>
                    <a:p>
                      <a:pPr algn="l" fontAlgn="b"/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hr-HR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93" marR="4793" marT="4793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568488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DAD577-A95B-B489-D5CD-3B0167AEC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15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44016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A813D-2FB2-759C-D623-25D7632F4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b="1" dirty="0"/>
              <a:t>REZULTAT NA 922 U BILANCI STANJA – PODATAK ZA PRENESENI REZULTAT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7C461DC-0EF1-A2DC-3CCD-CF6D818E93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498022"/>
              </p:ext>
            </p:extLst>
          </p:nvPr>
        </p:nvGraphicFramePr>
        <p:xfrm>
          <a:off x="323528" y="1605116"/>
          <a:ext cx="8229600" cy="1387563"/>
        </p:xfrm>
        <a:graphic>
          <a:graphicData uri="http://schemas.openxmlformats.org/drawingml/2006/table">
            <a:tbl>
              <a:tblPr/>
              <a:tblGrid>
                <a:gridCol w="843739">
                  <a:extLst>
                    <a:ext uri="{9D8B030D-6E8A-4147-A177-3AD203B41FA5}">
                      <a16:colId xmlns:a16="http://schemas.microsoft.com/office/drawing/2014/main" val="2356104121"/>
                    </a:ext>
                  </a:extLst>
                </a:gridCol>
                <a:gridCol w="4017203">
                  <a:extLst>
                    <a:ext uri="{9D8B030D-6E8A-4147-A177-3AD203B41FA5}">
                      <a16:colId xmlns:a16="http://schemas.microsoft.com/office/drawing/2014/main" val="2126872596"/>
                    </a:ext>
                  </a:extLst>
                </a:gridCol>
                <a:gridCol w="843739">
                  <a:extLst>
                    <a:ext uri="{9D8B030D-6E8A-4147-A177-3AD203B41FA5}">
                      <a16:colId xmlns:a16="http://schemas.microsoft.com/office/drawing/2014/main" val="2857704350"/>
                    </a:ext>
                  </a:extLst>
                </a:gridCol>
                <a:gridCol w="972818">
                  <a:extLst>
                    <a:ext uri="{9D8B030D-6E8A-4147-A177-3AD203B41FA5}">
                      <a16:colId xmlns:a16="http://schemas.microsoft.com/office/drawing/2014/main" val="512921632"/>
                    </a:ext>
                  </a:extLst>
                </a:gridCol>
                <a:gridCol w="972818">
                  <a:extLst>
                    <a:ext uri="{9D8B030D-6E8A-4147-A177-3AD203B41FA5}">
                      <a16:colId xmlns:a16="http://schemas.microsoft.com/office/drawing/2014/main" val="3491448293"/>
                    </a:ext>
                  </a:extLst>
                </a:gridCol>
                <a:gridCol w="579283">
                  <a:extLst>
                    <a:ext uri="{9D8B030D-6E8A-4147-A177-3AD203B41FA5}">
                      <a16:colId xmlns:a16="http://schemas.microsoft.com/office/drawing/2014/main" val="3559149974"/>
                    </a:ext>
                  </a:extLst>
                </a:gridCol>
              </a:tblGrid>
              <a:tr h="631398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hr-H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BILANCA</a:t>
                      </a:r>
                    </a:p>
                  </a:txBody>
                  <a:tcPr marL="9452" marR="9452" marT="945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5463533"/>
                  </a:ext>
                </a:extLst>
              </a:tr>
              <a:tr h="604932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Račun iz Rač. plana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Opis stavke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Šifra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Stanje 1. siječnja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Stanje 31. prosinca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Indeks</a:t>
                      </a:r>
                      <a:b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(5/4)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2908456"/>
                  </a:ext>
                </a:extLst>
              </a:tr>
              <a:tr h="151233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900" b="1" i="0" u="none" strike="noStrike">
                          <a:solidFill>
                            <a:srgbClr val="00008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900" b="1" i="0" u="none" strike="noStrike">
                          <a:solidFill>
                            <a:srgbClr val="00008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900" b="1" i="0" u="none" strike="noStrike">
                          <a:solidFill>
                            <a:srgbClr val="00008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900" b="1" i="0" u="none" strike="noStrike">
                          <a:solidFill>
                            <a:srgbClr val="00008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900" b="1" i="0" u="none" strike="noStrike">
                          <a:solidFill>
                            <a:srgbClr val="00008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900" b="1" i="0" u="none" strike="noStrike" dirty="0">
                          <a:solidFill>
                            <a:srgbClr val="00008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0879340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13E0430-A52B-A797-5BE0-993EE3B455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519034"/>
              </p:ext>
            </p:extLst>
          </p:nvPr>
        </p:nvGraphicFramePr>
        <p:xfrm>
          <a:off x="323528" y="2974024"/>
          <a:ext cx="8229601" cy="2278863"/>
        </p:xfrm>
        <a:graphic>
          <a:graphicData uri="http://schemas.openxmlformats.org/drawingml/2006/table">
            <a:tbl>
              <a:tblPr/>
              <a:tblGrid>
                <a:gridCol w="843739">
                  <a:extLst>
                    <a:ext uri="{9D8B030D-6E8A-4147-A177-3AD203B41FA5}">
                      <a16:colId xmlns:a16="http://schemas.microsoft.com/office/drawing/2014/main" val="3402357781"/>
                    </a:ext>
                  </a:extLst>
                </a:gridCol>
                <a:gridCol w="4017204">
                  <a:extLst>
                    <a:ext uri="{9D8B030D-6E8A-4147-A177-3AD203B41FA5}">
                      <a16:colId xmlns:a16="http://schemas.microsoft.com/office/drawing/2014/main" val="2464654975"/>
                    </a:ext>
                  </a:extLst>
                </a:gridCol>
                <a:gridCol w="843739">
                  <a:extLst>
                    <a:ext uri="{9D8B030D-6E8A-4147-A177-3AD203B41FA5}">
                      <a16:colId xmlns:a16="http://schemas.microsoft.com/office/drawing/2014/main" val="1198188070"/>
                    </a:ext>
                  </a:extLst>
                </a:gridCol>
                <a:gridCol w="972818">
                  <a:extLst>
                    <a:ext uri="{9D8B030D-6E8A-4147-A177-3AD203B41FA5}">
                      <a16:colId xmlns:a16="http://schemas.microsoft.com/office/drawing/2014/main" val="37559782"/>
                    </a:ext>
                  </a:extLst>
                </a:gridCol>
                <a:gridCol w="972818">
                  <a:extLst>
                    <a:ext uri="{9D8B030D-6E8A-4147-A177-3AD203B41FA5}">
                      <a16:colId xmlns:a16="http://schemas.microsoft.com/office/drawing/2014/main" val="2294668951"/>
                    </a:ext>
                  </a:extLst>
                </a:gridCol>
                <a:gridCol w="579283">
                  <a:extLst>
                    <a:ext uri="{9D8B030D-6E8A-4147-A177-3AD203B41FA5}">
                      <a16:colId xmlns:a16="http://schemas.microsoft.com/office/drawing/2014/main" val="2891866730"/>
                    </a:ext>
                  </a:extLst>
                </a:gridCol>
              </a:tblGrid>
              <a:tr h="25320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922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Višak/manjak prihoda (šifre 9221-9222)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922</a:t>
                      </a:r>
                    </a:p>
                  </a:txBody>
                  <a:tcPr marL="9452" marR="9452" marT="9452" marB="0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1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838.347,00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1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601.482,96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71,7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9134001"/>
                  </a:ext>
                </a:extLst>
              </a:tr>
              <a:tr h="25320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9221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Višak prihoda (šifre 92211 do 92213)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9221</a:t>
                      </a:r>
                    </a:p>
                  </a:txBody>
                  <a:tcPr marL="9452" marR="9452" marT="9452" marB="0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1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838.347,00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1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601.482,96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71,7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857067"/>
                  </a:ext>
                </a:extLst>
              </a:tr>
              <a:tr h="25320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92211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Višak prihoda poslovanja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92211</a:t>
                      </a:r>
                    </a:p>
                  </a:txBody>
                  <a:tcPr marL="9452" marR="9452" marT="9452" marB="0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838.347,00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601.482,96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71,7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6101541"/>
                  </a:ext>
                </a:extLst>
              </a:tr>
              <a:tr h="25320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92212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Višak prihoda od nefinancijske imovine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92212</a:t>
                      </a:r>
                    </a:p>
                  </a:txBody>
                  <a:tcPr marL="9452" marR="9452" marT="9452" marB="0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5303627"/>
                  </a:ext>
                </a:extLst>
              </a:tr>
              <a:tr h="25320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92213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n-NO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Višak primitaka od financijske imovine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92213</a:t>
                      </a:r>
                    </a:p>
                  </a:txBody>
                  <a:tcPr marL="9452" marR="9452" marT="9452" marB="0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4083673"/>
                  </a:ext>
                </a:extLst>
              </a:tr>
              <a:tr h="25320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9222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Manjak prihoda (šifre 92221 do 92223)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9222</a:t>
                      </a:r>
                    </a:p>
                  </a:txBody>
                  <a:tcPr marL="9452" marR="9452" marT="9452" marB="0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1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9410380"/>
                  </a:ext>
                </a:extLst>
              </a:tr>
              <a:tr h="25320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92221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Manjak prihoda poslovanja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92221</a:t>
                      </a:r>
                    </a:p>
                  </a:txBody>
                  <a:tcPr marL="9452" marR="9452" marT="9452" marB="0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4600669"/>
                  </a:ext>
                </a:extLst>
              </a:tr>
              <a:tr h="25320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92222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Manjak prihoda od nefinancijske imovine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92222</a:t>
                      </a:r>
                    </a:p>
                  </a:txBody>
                  <a:tcPr marL="9452" marR="9452" marT="9452" marB="0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8631005"/>
                  </a:ext>
                </a:extLst>
              </a:tr>
              <a:tr h="25320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92223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Manjak primitaka od financijske imovine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92223</a:t>
                      </a:r>
                    </a:p>
                  </a:txBody>
                  <a:tcPr marL="9452" marR="9452" marT="9452" marB="0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452" marR="9452" marT="9452" marB="0" anchor="ctr">
                    <a:lnL w="635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4299462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351FCF16-942F-B084-43C8-926658708E7E}"/>
              </a:ext>
            </a:extLst>
          </p:cNvPr>
          <p:cNvSpPr/>
          <p:nvPr/>
        </p:nvSpPr>
        <p:spPr>
          <a:xfrm>
            <a:off x="323528" y="2974024"/>
            <a:ext cx="8229600" cy="23895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574F26-8D40-6AC6-03DC-C6C4CB685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16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29865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677DE50-D2AB-73BE-C3EA-FBA4E5070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b="1" dirty="0"/>
              <a:t>DOBRO - KORIŠTENJE PRENESENOG VIŠKA PRIHODA U SAŽETKU</a:t>
            </a:r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id="{3E2DFAE3-56DB-0D5C-54FF-525BE291FF1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8302361"/>
              </p:ext>
            </p:extLst>
          </p:nvPr>
        </p:nvGraphicFramePr>
        <p:xfrm>
          <a:off x="2452469" y="1536286"/>
          <a:ext cx="6673459" cy="4564234"/>
        </p:xfrm>
        <a:graphic>
          <a:graphicData uri="http://schemas.openxmlformats.org/drawingml/2006/table">
            <a:tbl>
              <a:tblPr/>
              <a:tblGrid>
                <a:gridCol w="2028962">
                  <a:extLst>
                    <a:ext uri="{9D8B030D-6E8A-4147-A177-3AD203B41FA5}">
                      <a16:colId xmlns:a16="http://schemas.microsoft.com/office/drawing/2014/main" val="2736761390"/>
                    </a:ext>
                  </a:extLst>
                </a:gridCol>
                <a:gridCol w="769274">
                  <a:extLst>
                    <a:ext uri="{9D8B030D-6E8A-4147-A177-3AD203B41FA5}">
                      <a16:colId xmlns:a16="http://schemas.microsoft.com/office/drawing/2014/main" val="1558087604"/>
                    </a:ext>
                  </a:extLst>
                </a:gridCol>
                <a:gridCol w="782096">
                  <a:extLst>
                    <a:ext uri="{9D8B030D-6E8A-4147-A177-3AD203B41FA5}">
                      <a16:colId xmlns:a16="http://schemas.microsoft.com/office/drawing/2014/main" val="1988506770"/>
                    </a:ext>
                  </a:extLst>
                </a:gridCol>
                <a:gridCol w="756454">
                  <a:extLst>
                    <a:ext uri="{9D8B030D-6E8A-4147-A177-3AD203B41FA5}">
                      <a16:colId xmlns:a16="http://schemas.microsoft.com/office/drawing/2014/main" val="3905365169"/>
                    </a:ext>
                  </a:extLst>
                </a:gridCol>
                <a:gridCol w="782096">
                  <a:extLst>
                    <a:ext uri="{9D8B030D-6E8A-4147-A177-3AD203B41FA5}">
                      <a16:colId xmlns:a16="http://schemas.microsoft.com/office/drawing/2014/main" val="3163117277"/>
                    </a:ext>
                  </a:extLst>
                </a:gridCol>
                <a:gridCol w="798123">
                  <a:extLst>
                    <a:ext uri="{9D8B030D-6E8A-4147-A177-3AD203B41FA5}">
                      <a16:colId xmlns:a16="http://schemas.microsoft.com/office/drawing/2014/main" val="1512742090"/>
                    </a:ext>
                  </a:extLst>
                </a:gridCol>
                <a:gridCol w="756454">
                  <a:extLst>
                    <a:ext uri="{9D8B030D-6E8A-4147-A177-3AD203B41FA5}">
                      <a16:colId xmlns:a16="http://schemas.microsoft.com/office/drawing/2014/main" val="102944574"/>
                    </a:ext>
                  </a:extLst>
                </a:gridCol>
              </a:tblGrid>
              <a:tr h="191317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1.1. A. SAŽETAK RAČUNA PRIHODA I RASHODA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7330534"/>
                  </a:ext>
                </a:extLst>
              </a:tr>
              <a:tr h="405143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A. RAČUN PRIHODA I RASHODA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FINANCIJSKI PLAN 2023.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2024.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2025.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08333"/>
                  </a:ext>
                </a:extLst>
              </a:tr>
              <a:tr h="258841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NAZIV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367617"/>
                  </a:ext>
                </a:extLst>
              </a:tr>
              <a:tr h="155305"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704158"/>
                  </a:ext>
                </a:extLst>
              </a:tr>
              <a:tr h="236333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PRIHODI UKUPNO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13.386.784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1.776.731,57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13.577.784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1.802.081,62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13.577.784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1.802.081,62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0102493"/>
                  </a:ext>
                </a:extLst>
              </a:tr>
              <a:tr h="247587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i="0" u="none" strike="noStrike">
                          <a:effectLst/>
                          <a:latin typeface="+mn-lt"/>
                        </a:rPr>
                        <a:t>PRIHODI POSLOVANJA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13.386.784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1.776.731,57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13.577.784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1.802.081,62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13.577.784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1.802.081,62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1378879"/>
                  </a:ext>
                </a:extLst>
              </a:tr>
              <a:tr h="258841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1" i="0" u="none" strike="noStrike">
                          <a:effectLst/>
                          <a:latin typeface="+mn-lt"/>
                        </a:rPr>
                        <a:t>PRIHODI OD PRODAJE NEF. IMOVINE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2847194"/>
                  </a:ext>
                </a:extLst>
              </a:tr>
              <a:tr h="236333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RASHODI UKUPNO</a:t>
                      </a:r>
                      <a:r>
                        <a:rPr lang="hr-HR" sz="1000" b="0" i="0" u="none" strike="noStrike" dirty="0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13.577.784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1.802.081,62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13.577.784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1.802.081,62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13.577.784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1.802.081,62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057142"/>
                  </a:ext>
                </a:extLst>
              </a:tr>
              <a:tr h="258841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i="0" u="none" strike="noStrike">
                          <a:effectLst/>
                          <a:latin typeface="+mn-lt"/>
                        </a:rPr>
                        <a:t>RASHODI  POSLOVANJA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13.463.684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1.786.937,95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13.463.684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1.786.937,95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13.463.684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1.786.937,95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6521055"/>
                  </a:ext>
                </a:extLst>
              </a:tr>
              <a:tr h="225079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RASHODI ZA NEFINANC. IMOVINU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114.100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15.143,67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114.100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15.143,67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114.100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15.143,67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4721482"/>
                  </a:ext>
                </a:extLst>
              </a:tr>
              <a:tr h="236333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RAZLIKA - VIŠAK / MANJAK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-191.000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-25.350,06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9355901"/>
                  </a:ext>
                </a:extLst>
              </a:tr>
              <a:tr h="292603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1.3. C. PRENESENI REZULTAT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761367"/>
                  </a:ext>
                </a:extLst>
              </a:tr>
              <a:tr h="213825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B. RAČUN FINANCIRANJA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FINANCIJSKI PLAN 2023.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2024.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2025.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68132"/>
                  </a:ext>
                </a:extLst>
              </a:tr>
              <a:tr h="236333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NAZIV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836695"/>
                  </a:ext>
                </a:extLst>
              </a:tr>
              <a:tr h="155305"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7238507"/>
                  </a:ext>
                </a:extLst>
              </a:tr>
              <a:tr h="299355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UKUPAN DONOS VIŠKA IZ PRETHODNE(IH) GODINA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191.000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25.350,06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5003531"/>
                  </a:ext>
                </a:extLst>
              </a:tr>
              <a:tr h="299355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VIŠAK IZ PRETH. GODINE KOJI ĆE SE RASPOREDITI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191.000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25.350,06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5675902"/>
                  </a:ext>
                </a:extLst>
              </a:tr>
              <a:tr h="225079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i="0" u="none" strike="noStrike">
                          <a:effectLst/>
                          <a:latin typeface="+mn-lt"/>
                        </a:rPr>
                        <a:t>VIŠAK / MANJAK + NETO FINANCIRANJE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698897"/>
                  </a:ext>
                </a:extLst>
              </a:tr>
            </a:tbl>
          </a:graphicData>
        </a:graphic>
      </p:graphicFrame>
      <p:sp>
        <p:nvSpPr>
          <p:cNvPr id="5" name="Pravokutnik: zaobljeni kutovi 4">
            <a:extLst>
              <a:ext uri="{FF2B5EF4-FFF2-40B4-BE49-F238E27FC236}">
                <a16:creationId xmlns:a16="http://schemas.microsoft.com/office/drawing/2014/main" id="{87C53100-8F3B-3042-6FB1-5107B36FF0D0}"/>
              </a:ext>
            </a:extLst>
          </p:cNvPr>
          <p:cNvSpPr/>
          <p:nvPr/>
        </p:nvSpPr>
        <p:spPr>
          <a:xfrm>
            <a:off x="2460224" y="5233862"/>
            <a:ext cx="3881215" cy="268550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Pravokutnik: zaobljeni kutovi 5">
            <a:extLst>
              <a:ext uri="{FF2B5EF4-FFF2-40B4-BE49-F238E27FC236}">
                <a16:creationId xmlns:a16="http://schemas.microsoft.com/office/drawing/2014/main" id="{21108B18-7E62-5EC4-2981-A51E608718A3}"/>
              </a:ext>
            </a:extLst>
          </p:cNvPr>
          <p:cNvSpPr/>
          <p:nvPr/>
        </p:nvSpPr>
        <p:spPr>
          <a:xfrm>
            <a:off x="2460224" y="5537959"/>
            <a:ext cx="3881215" cy="231925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Elipsa 6">
            <a:extLst>
              <a:ext uri="{FF2B5EF4-FFF2-40B4-BE49-F238E27FC236}">
                <a16:creationId xmlns:a16="http://schemas.microsoft.com/office/drawing/2014/main" id="{00A4B242-AEDC-1B34-F94B-29A0A60FF931}"/>
              </a:ext>
            </a:extLst>
          </p:cNvPr>
          <p:cNvSpPr/>
          <p:nvPr/>
        </p:nvSpPr>
        <p:spPr>
          <a:xfrm>
            <a:off x="5359667" y="4012849"/>
            <a:ext cx="859065" cy="296066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Elipsa 7">
            <a:extLst>
              <a:ext uri="{FF2B5EF4-FFF2-40B4-BE49-F238E27FC236}">
                <a16:creationId xmlns:a16="http://schemas.microsoft.com/office/drawing/2014/main" id="{C4F5FB5A-E20D-C0FF-551F-FF280FD8CC79}"/>
              </a:ext>
            </a:extLst>
          </p:cNvPr>
          <p:cNvSpPr/>
          <p:nvPr/>
        </p:nvSpPr>
        <p:spPr>
          <a:xfrm>
            <a:off x="5220072" y="5508555"/>
            <a:ext cx="998660" cy="2967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" name="TekstniOkvir 1">
            <a:extLst>
              <a:ext uri="{FF2B5EF4-FFF2-40B4-BE49-F238E27FC236}">
                <a16:creationId xmlns:a16="http://schemas.microsoft.com/office/drawing/2014/main" id="{AA3A9A69-8CD5-ACFC-F040-F7B161ECE202}"/>
              </a:ext>
            </a:extLst>
          </p:cNvPr>
          <p:cNvSpPr txBox="1"/>
          <p:nvPr/>
        </p:nvSpPr>
        <p:spPr>
          <a:xfrm>
            <a:off x="58782" y="4725145"/>
            <a:ext cx="1776914" cy="576063"/>
          </a:xfrm>
          <a:prstGeom prst="rect">
            <a:avLst/>
          </a:prstGeom>
          <a:noFill/>
          <a:ln w="3172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algn="ctr"/>
            <a:r>
              <a:rPr lang="hr-HR" sz="12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Ukupan višak/manjak iz bilance – rezultat na 922 + procjena za 2023.</a:t>
            </a:r>
            <a:endParaRPr lang="hr-HR" sz="1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TekstniOkvir 1">
            <a:extLst>
              <a:ext uri="{FF2B5EF4-FFF2-40B4-BE49-F238E27FC236}">
                <a16:creationId xmlns:a16="http://schemas.microsoft.com/office/drawing/2014/main" id="{6F7BF1B5-51CC-BBB4-19ED-7673C13DB012}"/>
              </a:ext>
            </a:extLst>
          </p:cNvPr>
          <p:cNvSpPr txBox="1"/>
          <p:nvPr/>
        </p:nvSpPr>
        <p:spPr>
          <a:xfrm>
            <a:off x="58782" y="5562748"/>
            <a:ext cx="1776914" cy="818579"/>
          </a:xfrm>
          <a:prstGeom prst="rect">
            <a:avLst/>
          </a:prstGeom>
          <a:noFill/>
          <a:ln w="3172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algn="ctr"/>
            <a:r>
              <a:rPr lang="hr-HR" sz="1200" b="1" kern="15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Dio ili ukupan višak koji će se potrošiti </a:t>
            </a:r>
          </a:p>
          <a:p>
            <a:pPr algn="ctr"/>
            <a:r>
              <a:rPr lang="hr-HR" sz="12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Svrha trošenja u drugom dijelu plana</a:t>
            </a:r>
            <a:endParaRPr lang="hr-HR" sz="1200" b="1" kern="150" dirty="0">
              <a:solidFill>
                <a:srgbClr val="00206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hr-HR" sz="1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1" name="Ravni poveznik sa strelicom 10">
            <a:extLst>
              <a:ext uri="{FF2B5EF4-FFF2-40B4-BE49-F238E27FC236}">
                <a16:creationId xmlns:a16="http://schemas.microsoft.com/office/drawing/2014/main" id="{7F9AC0C8-1284-52F2-32EB-EA283C190E05}"/>
              </a:ext>
            </a:extLst>
          </p:cNvPr>
          <p:cNvCxnSpPr>
            <a:stCxn id="3" idx="3"/>
          </p:cNvCxnSpPr>
          <p:nvPr/>
        </p:nvCxnSpPr>
        <p:spPr>
          <a:xfrm>
            <a:off x="1835696" y="5013177"/>
            <a:ext cx="966866" cy="360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avni poveznik sa strelicom 12">
            <a:extLst>
              <a:ext uri="{FF2B5EF4-FFF2-40B4-BE49-F238E27FC236}">
                <a16:creationId xmlns:a16="http://schemas.microsoft.com/office/drawing/2014/main" id="{503908A5-B579-DEEB-42FC-95EF039B3C6F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1835696" y="5733256"/>
            <a:ext cx="966866" cy="238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niOkvir 1">
            <a:extLst>
              <a:ext uri="{FF2B5EF4-FFF2-40B4-BE49-F238E27FC236}">
                <a16:creationId xmlns:a16="http://schemas.microsoft.com/office/drawing/2014/main" id="{AC5DA887-2BF8-3F93-2CC4-9019C1AF6DB4}"/>
              </a:ext>
            </a:extLst>
          </p:cNvPr>
          <p:cNvSpPr txBox="1"/>
          <p:nvPr/>
        </p:nvSpPr>
        <p:spPr>
          <a:xfrm>
            <a:off x="58782" y="3318315"/>
            <a:ext cx="1776914" cy="990600"/>
          </a:xfrm>
          <a:prstGeom prst="rect">
            <a:avLst/>
          </a:prstGeom>
          <a:noFill/>
          <a:ln w="3172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algn="ctr"/>
            <a:r>
              <a:rPr lang="hr-HR" sz="12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Iznos 25.350,06 je razlika prihoda i rashoda</a:t>
            </a:r>
          </a:p>
          <a:p>
            <a:pPr algn="ctr"/>
            <a:r>
              <a:rPr lang="hr-HR" sz="1200" b="1" kern="15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Planirano je više rashoda, a financirati će se iz prenesenih viškova </a:t>
            </a:r>
          </a:p>
          <a:p>
            <a:pPr algn="ctr"/>
            <a:endParaRPr lang="hr-HR" sz="1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6" name="Ravni poveznik sa strelicom 15">
            <a:extLst>
              <a:ext uri="{FF2B5EF4-FFF2-40B4-BE49-F238E27FC236}">
                <a16:creationId xmlns:a16="http://schemas.microsoft.com/office/drawing/2014/main" id="{47A11A47-FA0E-C8CE-7B9B-6895C5C71292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1835696" y="3813615"/>
            <a:ext cx="1080120" cy="316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kstniOkvir 1">
            <a:extLst>
              <a:ext uri="{FF2B5EF4-FFF2-40B4-BE49-F238E27FC236}">
                <a16:creationId xmlns:a16="http://schemas.microsoft.com/office/drawing/2014/main" id="{3C9D4D23-366A-22C7-6B1B-E1D56954DED9}"/>
              </a:ext>
            </a:extLst>
          </p:cNvPr>
          <p:cNvSpPr txBox="1"/>
          <p:nvPr/>
        </p:nvSpPr>
        <p:spPr>
          <a:xfrm>
            <a:off x="3491880" y="6162604"/>
            <a:ext cx="4649758" cy="578763"/>
          </a:xfrm>
          <a:prstGeom prst="rect">
            <a:avLst/>
          </a:prstGeom>
          <a:solidFill>
            <a:schemeClr val="bg1"/>
          </a:solidFill>
          <a:ln w="3172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algn="ctr"/>
            <a:r>
              <a:rPr lang="hr-HR" sz="1200" b="1" kern="15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FINANCIJSKI PLAN MORA BITI URAVNOTEŽEN</a:t>
            </a:r>
          </a:p>
          <a:p>
            <a:pPr algn="ctr"/>
            <a:r>
              <a:rPr lang="hr-HR" sz="12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UKUPNI PRIHODI + VIŠAK KOJI ĆE SE KORISTITI = UKUPNI RASHODI</a:t>
            </a:r>
            <a:endParaRPr lang="hr-HR" sz="1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TekstniOkvir 1">
            <a:extLst>
              <a:ext uri="{FF2B5EF4-FFF2-40B4-BE49-F238E27FC236}">
                <a16:creationId xmlns:a16="http://schemas.microsoft.com/office/drawing/2014/main" id="{B75FB008-260A-0330-D832-913646C8EA55}"/>
              </a:ext>
            </a:extLst>
          </p:cNvPr>
          <p:cNvSpPr txBox="1"/>
          <p:nvPr/>
        </p:nvSpPr>
        <p:spPr>
          <a:xfrm>
            <a:off x="56196" y="2313851"/>
            <a:ext cx="1776914" cy="244437"/>
          </a:xfrm>
          <a:prstGeom prst="rect">
            <a:avLst/>
          </a:prstGeom>
          <a:noFill/>
          <a:ln w="3172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algn="ctr"/>
            <a:r>
              <a:rPr lang="hr-HR" sz="12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Ukupni prihodi</a:t>
            </a:r>
            <a:endParaRPr lang="hr-HR" sz="1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TekstniOkvir 1">
            <a:extLst>
              <a:ext uri="{FF2B5EF4-FFF2-40B4-BE49-F238E27FC236}">
                <a16:creationId xmlns:a16="http://schemas.microsoft.com/office/drawing/2014/main" id="{FCD8AD17-0405-B63F-5A33-D29732079612}"/>
              </a:ext>
            </a:extLst>
          </p:cNvPr>
          <p:cNvSpPr txBox="1"/>
          <p:nvPr/>
        </p:nvSpPr>
        <p:spPr>
          <a:xfrm>
            <a:off x="51026" y="2856444"/>
            <a:ext cx="1776914" cy="244437"/>
          </a:xfrm>
          <a:prstGeom prst="rect">
            <a:avLst/>
          </a:prstGeom>
          <a:noFill/>
          <a:ln w="3172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algn="ctr"/>
            <a:r>
              <a:rPr lang="hr-HR" sz="12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Ukupni rashodi</a:t>
            </a:r>
            <a:endParaRPr lang="hr-HR" sz="1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2" name="Ravni poveznik sa strelicom 21">
            <a:extLst>
              <a:ext uri="{FF2B5EF4-FFF2-40B4-BE49-F238E27FC236}">
                <a16:creationId xmlns:a16="http://schemas.microsoft.com/office/drawing/2014/main" id="{D659783A-C09B-7EED-0448-11D7FFC9F8A6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1833110" y="2436070"/>
            <a:ext cx="969452" cy="281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avni poveznik sa strelicom 23">
            <a:extLst>
              <a:ext uri="{FF2B5EF4-FFF2-40B4-BE49-F238E27FC236}">
                <a16:creationId xmlns:a16="http://schemas.microsoft.com/office/drawing/2014/main" id="{3DEA1AB0-52A9-C35A-8E6F-B708ABA98840}"/>
              </a:ext>
            </a:extLst>
          </p:cNvPr>
          <p:cNvCxnSpPr>
            <a:cxnSpLocks/>
            <a:stCxn id="21" idx="3"/>
          </p:cNvCxnSpPr>
          <p:nvPr/>
        </p:nvCxnSpPr>
        <p:spPr>
          <a:xfrm>
            <a:off x="1827940" y="2978663"/>
            <a:ext cx="974622" cy="4152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01566CA-19A6-A631-67BE-7E011BBC10D2}"/>
              </a:ext>
            </a:extLst>
          </p:cNvPr>
          <p:cNvSpPr/>
          <p:nvPr/>
        </p:nvSpPr>
        <p:spPr>
          <a:xfrm>
            <a:off x="5220071" y="3318315"/>
            <a:ext cx="859065" cy="26855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057F1A1-C509-540B-BD15-9950868F5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17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8734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5" grpId="0" animBg="1"/>
      <p:bldP spid="20" grpId="0" animBg="1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FDAE235-7F18-173C-B156-829FEBF6A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b="1" dirty="0"/>
              <a:t>PRENESENI REZULTAT PO IZVORIMA FINANCIRANJA</a:t>
            </a:r>
          </a:p>
        </p:txBody>
      </p:sp>
      <p:graphicFrame>
        <p:nvGraphicFramePr>
          <p:cNvPr id="5" name="Rezervirano mjesto sadržaja 4">
            <a:extLst>
              <a:ext uri="{FF2B5EF4-FFF2-40B4-BE49-F238E27FC236}">
                <a16:creationId xmlns:a16="http://schemas.microsoft.com/office/drawing/2014/main" id="{C24050BC-F77A-06FB-1E62-3824DD9CBC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6266040"/>
              </p:ext>
            </p:extLst>
          </p:nvPr>
        </p:nvGraphicFramePr>
        <p:xfrm>
          <a:off x="2411760" y="1955304"/>
          <a:ext cx="6400802" cy="3833294"/>
        </p:xfrm>
        <a:graphic>
          <a:graphicData uri="http://schemas.openxmlformats.org/drawingml/2006/table">
            <a:tbl>
              <a:tblPr/>
              <a:tblGrid>
                <a:gridCol w="595423">
                  <a:extLst>
                    <a:ext uri="{9D8B030D-6E8A-4147-A177-3AD203B41FA5}">
                      <a16:colId xmlns:a16="http://schemas.microsoft.com/office/drawing/2014/main" val="2889484638"/>
                    </a:ext>
                  </a:extLst>
                </a:gridCol>
                <a:gridCol w="280199">
                  <a:extLst>
                    <a:ext uri="{9D8B030D-6E8A-4147-A177-3AD203B41FA5}">
                      <a16:colId xmlns:a16="http://schemas.microsoft.com/office/drawing/2014/main" val="3622528576"/>
                    </a:ext>
                  </a:extLst>
                </a:gridCol>
                <a:gridCol w="1742489">
                  <a:extLst>
                    <a:ext uri="{9D8B030D-6E8A-4147-A177-3AD203B41FA5}">
                      <a16:colId xmlns:a16="http://schemas.microsoft.com/office/drawing/2014/main" val="1451746103"/>
                    </a:ext>
                  </a:extLst>
                </a:gridCol>
                <a:gridCol w="659636">
                  <a:extLst>
                    <a:ext uri="{9D8B030D-6E8A-4147-A177-3AD203B41FA5}">
                      <a16:colId xmlns:a16="http://schemas.microsoft.com/office/drawing/2014/main" val="2030773497"/>
                    </a:ext>
                  </a:extLst>
                </a:gridCol>
                <a:gridCol w="659636">
                  <a:extLst>
                    <a:ext uri="{9D8B030D-6E8A-4147-A177-3AD203B41FA5}">
                      <a16:colId xmlns:a16="http://schemas.microsoft.com/office/drawing/2014/main" val="1633176850"/>
                    </a:ext>
                  </a:extLst>
                </a:gridCol>
                <a:gridCol w="840598">
                  <a:extLst>
                    <a:ext uri="{9D8B030D-6E8A-4147-A177-3AD203B41FA5}">
                      <a16:colId xmlns:a16="http://schemas.microsoft.com/office/drawing/2014/main" val="761403442"/>
                    </a:ext>
                  </a:extLst>
                </a:gridCol>
                <a:gridCol w="840598">
                  <a:extLst>
                    <a:ext uri="{9D8B030D-6E8A-4147-A177-3AD203B41FA5}">
                      <a16:colId xmlns:a16="http://schemas.microsoft.com/office/drawing/2014/main" val="3385428699"/>
                    </a:ext>
                  </a:extLst>
                </a:gridCol>
                <a:gridCol w="782223">
                  <a:extLst>
                    <a:ext uri="{9D8B030D-6E8A-4147-A177-3AD203B41FA5}">
                      <a16:colId xmlns:a16="http://schemas.microsoft.com/office/drawing/2014/main" val="2078494676"/>
                    </a:ext>
                  </a:extLst>
                </a:gridCol>
              </a:tblGrid>
              <a:tr h="189941">
                <a:tc gridSpan="8">
                  <a:txBody>
                    <a:bodyPr/>
                    <a:lstStyle/>
                    <a:p>
                      <a:pPr algn="ctr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C. PRENESENI REZULTAT - URAVNOTEŽENJE FINANCIJSKOG PLANA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5091067"/>
                  </a:ext>
                </a:extLst>
              </a:tr>
              <a:tr h="448252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Izvor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PRENESENI REZULTAT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PLAN ZA 2022.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FINANCIJSKI PLAN 2023.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</a:t>
                      </a:r>
                    </a:p>
                    <a:p>
                      <a:pPr algn="ct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2024.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</a:t>
                      </a:r>
                    </a:p>
                    <a:p>
                      <a:pPr algn="ctr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2025.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4542408"/>
                  </a:ext>
                </a:extLst>
              </a:tr>
              <a:tr h="179389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EUR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EUR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9317275"/>
                  </a:ext>
                </a:extLst>
              </a:tr>
              <a:tr h="179389"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0" i="0" u="none" strike="noStrike" dirty="0"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0" i="0" u="none" strike="noStrike"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0" i="0" u="none" strike="noStrike"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000" b="0" i="0" u="none" strike="noStrike"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92383"/>
                  </a:ext>
                </a:extLst>
              </a:tr>
              <a:tr h="179389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UKUPNI REZULTAT - VIŠAK PRIHODA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374.500,00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49.704,69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25.350,06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1" i="0" u="none" strike="noStrike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1" i="0" u="none" strike="noStrike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868174"/>
                  </a:ext>
                </a:extLst>
              </a:tr>
              <a:tr h="179389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PRENESENI REZULTAT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effectLst/>
                          <a:latin typeface="+mn-lt"/>
                        </a:rPr>
                        <a:t>374.500,00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effectLst/>
                          <a:latin typeface="+mn-lt"/>
                        </a:rPr>
                        <a:t>49.704,69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25.350,06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1" i="0" u="none" strike="noStrike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1" i="0" u="none" strike="noStrike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512487"/>
                  </a:ext>
                </a:extLst>
              </a:tr>
              <a:tr h="179389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REZULTAT TEKUĆE GODINE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hr-HR" sz="1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hr-HR" sz="10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hr-HR" sz="10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1" i="0" u="none" strike="noStrike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1" i="0" u="none" strike="noStrike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0753989"/>
                  </a:ext>
                </a:extLst>
              </a:tr>
              <a:tr h="179389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Višak prihoda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170.000,00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effectLst/>
                          <a:latin typeface="+mn-lt"/>
                        </a:rPr>
                        <a:t>22.562,88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11.945,05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0204210"/>
                  </a:ext>
                </a:extLst>
              </a:tr>
              <a:tr h="179389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5.3.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POMOĆI - PK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170.000,00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effectLst/>
                          <a:latin typeface="+mn-lt"/>
                        </a:rPr>
                        <a:t>22.562,88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11.945,05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3006467"/>
                  </a:ext>
                </a:extLst>
              </a:tr>
              <a:tr h="179389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Višak prihoda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effectLst/>
                          <a:latin typeface="+mn-lt"/>
                        </a:rPr>
                        <a:t>796,34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796,34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415393"/>
                  </a:ext>
                </a:extLst>
              </a:tr>
              <a:tr h="179389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4.2.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PRIHODI ZA POSEBNE NAMJENE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effectLst/>
                          <a:latin typeface="+mn-lt"/>
                        </a:rPr>
                        <a:t>796,34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796,34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386008"/>
                  </a:ext>
                </a:extLst>
              </a:tr>
              <a:tr h="179389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Višak prihoda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157.000,00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effectLst/>
                          <a:latin typeface="+mn-lt"/>
                        </a:rPr>
                        <a:t>20.837,48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5.972,53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5290047"/>
                  </a:ext>
                </a:extLst>
              </a:tr>
              <a:tr h="179389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3.1.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VLASTITI PRIHODI - PK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157.000,00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effectLst/>
                          <a:latin typeface="+mn-lt"/>
                        </a:rPr>
                        <a:t>20.837,48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5.972,53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2485331"/>
                  </a:ext>
                </a:extLst>
              </a:tr>
              <a:tr h="179389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Višak prihoda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41.500,00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effectLst/>
                          <a:latin typeface="+mn-lt"/>
                        </a:rPr>
                        <a:t>5.508,00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6.636,14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0894089"/>
                  </a:ext>
                </a:extLst>
              </a:tr>
              <a:tr h="179389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6.2.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DONACIJE   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41.500,00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effectLst/>
                          <a:latin typeface="+mn-lt"/>
                        </a:rPr>
                        <a:t>5.508,00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6.636,14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0288712"/>
                  </a:ext>
                </a:extLst>
              </a:tr>
              <a:tr h="179389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Višak prihoda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4951291"/>
                  </a:ext>
                </a:extLst>
              </a:tr>
              <a:tr h="179389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5.2.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OPĆI PRIHODI I PRIMICI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5081111"/>
                  </a:ext>
                </a:extLst>
              </a:tr>
              <a:tr h="179389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Manjak prihoda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8300874"/>
                  </a:ext>
                </a:extLst>
              </a:tr>
              <a:tr h="189941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5.1.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POMOĆI - BPŽ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 dirty="0"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161044"/>
                  </a:ext>
                </a:extLst>
              </a:tr>
            </a:tbl>
          </a:graphicData>
        </a:graphic>
      </p:graphicFrame>
      <p:sp>
        <p:nvSpPr>
          <p:cNvPr id="6" name="Pravokutnik: zaobljeni kutovi 5">
            <a:extLst>
              <a:ext uri="{FF2B5EF4-FFF2-40B4-BE49-F238E27FC236}">
                <a16:creationId xmlns:a16="http://schemas.microsoft.com/office/drawing/2014/main" id="{49F4BBCD-C13E-E113-6BC2-161631D4CF0F}"/>
              </a:ext>
            </a:extLst>
          </p:cNvPr>
          <p:cNvSpPr/>
          <p:nvPr/>
        </p:nvSpPr>
        <p:spPr>
          <a:xfrm>
            <a:off x="6348671" y="3252192"/>
            <a:ext cx="864096" cy="248816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Pravokutnik: zaobljeni kutovi 6">
            <a:extLst>
              <a:ext uri="{FF2B5EF4-FFF2-40B4-BE49-F238E27FC236}">
                <a16:creationId xmlns:a16="http://schemas.microsoft.com/office/drawing/2014/main" id="{244FF37C-836D-4F44-56F6-62ADAEF7CA78}"/>
              </a:ext>
            </a:extLst>
          </p:cNvPr>
          <p:cNvSpPr/>
          <p:nvPr/>
        </p:nvSpPr>
        <p:spPr>
          <a:xfrm>
            <a:off x="6348671" y="3645024"/>
            <a:ext cx="864096" cy="1440160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" name="TekstniOkvir 1">
            <a:extLst>
              <a:ext uri="{FF2B5EF4-FFF2-40B4-BE49-F238E27FC236}">
                <a16:creationId xmlns:a16="http://schemas.microsoft.com/office/drawing/2014/main" id="{6C307144-FD34-55EF-C94D-FD07E272DBAA}"/>
              </a:ext>
            </a:extLst>
          </p:cNvPr>
          <p:cNvSpPr txBox="1"/>
          <p:nvPr/>
        </p:nvSpPr>
        <p:spPr>
          <a:xfrm>
            <a:off x="58782" y="3318315"/>
            <a:ext cx="2133546" cy="686749"/>
          </a:xfrm>
          <a:prstGeom prst="rect">
            <a:avLst/>
          </a:prstGeom>
          <a:noFill/>
          <a:ln w="3172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algn="ctr"/>
            <a:r>
              <a:rPr lang="hr-HR" sz="14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Iznos 25.350,06 je ukupni višak prihoda koji će se potrošiti</a:t>
            </a:r>
          </a:p>
          <a:p>
            <a:pPr algn="ctr"/>
            <a:endParaRPr lang="hr-HR" sz="1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kstniOkvir 1">
            <a:extLst>
              <a:ext uri="{FF2B5EF4-FFF2-40B4-BE49-F238E27FC236}">
                <a16:creationId xmlns:a16="http://schemas.microsoft.com/office/drawing/2014/main" id="{8DD00745-E564-35EF-D9F2-1BBB10C225F0}"/>
              </a:ext>
            </a:extLst>
          </p:cNvPr>
          <p:cNvSpPr txBox="1"/>
          <p:nvPr/>
        </p:nvSpPr>
        <p:spPr>
          <a:xfrm>
            <a:off x="62190" y="4149080"/>
            <a:ext cx="2133546" cy="1152128"/>
          </a:xfrm>
          <a:prstGeom prst="rect">
            <a:avLst/>
          </a:prstGeom>
          <a:noFill/>
          <a:ln w="3172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algn="ctr"/>
            <a:r>
              <a:rPr lang="hr-HR" sz="14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Rezultat na 922 se iskazuje po IF</a:t>
            </a:r>
          </a:p>
          <a:p>
            <a:pPr algn="ctr"/>
            <a:r>
              <a:rPr lang="hr-HR" sz="14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Navodi se potrošnja po IF, ali u koje svrhe – ovdje se ne vidi</a:t>
            </a:r>
          </a:p>
          <a:p>
            <a:pPr algn="ctr"/>
            <a:endParaRPr lang="hr-HR" sz="1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8485854-E732-BE74-90FC-637DC0CEB704}"/>
              </a:ext>
            </a:extLst>
          </p:cNvPr>
          <p:cNvCxnSpPr>
            <a:cxnSpLocks/>
            <a:stCxn id="3" idx="3"/>
            <a:endCxn id="6" idx="1"/>
          </p:cNvCxnSpPr>
          <p:nvPr/>
        </p:nvCxnSpPr>
        <p:spPr>
          <a:xfrm flipV="1">
            <a:off x="2192328" y="3376600"/>
            <a:ext cx="4156343" cy="28509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3C08A83-A744-ADC2-C870-BCF220D67860}"/>
              </a:ext>
            </a:extLst>
          </p:cNvPr>
          <p:cNvCxnSpPr>
            <a:cxnSpLocks/>
            <a:stCxn id="4" idx="3"/>
          </p:cNvCxnSpPr>
          <p:nvPr/>
        </p:nvCxnSpPr>
        <p:spPr>
          <a:xfrm flipV="1">
            <a:off x="2195736" y="4581128"/>
            <a:ext cx="4152935" cy="1440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niOkvir 1">
            <a:extLst>
              <a:ext uri="{FF2B5EF4-FFF2-40B4-BE49-F238E27FC236}">
                <a16:creationId xmlns:a16="http://schemas.microsoft.com/office/drawing/2014/main" id="{270598ED-8783-2471-A2B7-0F06B4E5471B}"/>
              </a:ext>
            </a:extLst>
          </p:cNvPr>
          <p:cNvSpPr txBox="1"/>
          <p:nvPr/>
        </p:nvSpPr>
        <p:spPr>
          <a:xfrm>
            <a:off x="58782" y="5445224"/>
            <a:ext cx="2133546" cy="686749"/>
          </a:xfrm>
          <a:prstGeom prst="rect">
            <a:avLst/>
          </a:prstGeom>
          <a:noFill/>
          <a:ln w="3172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algn="ctr"/>
            <a:r>
              <a:rPr lang="hr-HR" sz="14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Potrebna je ekonomska klasifikacija po IF i programska - aktivnosti</a:t>
            </a:r>
          </a:p>
          <a:p>
            <a:pPr algn="ctr"/>
            <a:endParaRPr lang="hr-HR" sz="1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F7E7E2C-9738-D59D-B4AF-1DC22B37EA6E}"/>
              </a:ext>
            </a:extLst>
          </p:cNvPr>
          <p:cNvSpPr/>
          <p:nvPr/>
        </p:nvSpPr>
        <p:spPr>
          <a:xfrm>
            <a:off x="2915816" y="3782550"/>
            <a:ext cx="360040" cy="28509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1C7053F-D5CE-D128-112B-FE9BB2B4BA92}"/>
              </a:ext>
            </a:extLst>
          </p:cNvPr>
          <p:cNvSpPr/>
          <p:nvPr/>
        </p:nvSpPr>
        <p:spPr>
          <a:xfrm>
            <a:off x="2915816" y="4121157"/>
            <a:ext cx="360040" cy="28509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81D8389-0BEA-DB1D-CE0B-2A6564E37AF5}"/>
              </a:ext>
            </a:extLst>
          </p:cNvPr>
          <p:cNvSpPr/>
          <p:nvPr/>
        </p:nvSpPr>
        <p:spPr>
          <a:xfrm>
            <a:off x="2946741" y="4445547"/>
            <a:ext cx="360040" cy="28509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5EADF4D-9F84-4415-1928-F67ED9F44E55}"/>
              </a:ext>
            </a:extLst>
          </p:cNvPr>
          <p:cNvSpPr/>
          <p:nvPr/>
        </p:nvSpPr>
        <p:spPr>
          <a:xfrm>
            <a:off x="2917530" y="4803744"/>
            <a:ext cx="360040" cy="28509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B958AF3-8789-29D1-89C5-D5CDA05C8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18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6234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3" grpId="0" animBg="1"/>
      <p:bldP spid="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>
            <a:extLst>
              <a:ext uri="{FF2B5EF4-FFF2-40B4-BE49-F238E27FC236}">
                <a16:creationId xmlns:a16="http://schemas.microsoft.com/office/drawing/2014/main" id="{8EF8FA3C-4235-DBB1-1A30-3B74D4F2C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533400"/>
            <a:ext cx="8856984" cy="295278"/>
          </a:xfrm>
        </p:spPr>
        <p:txBody>
          <a:bodyPr>
            <a:noAutofit/>
          </a:bodyPr>
          <a:lstStyle/>
          <a:p>
            <a:r>
              <a:rPr lang="hr-HR" sz="2800" b="1" dirty="0"/>
              <a:t>NEPRAVILNOST -  NIJE PRIKAZAN PRENESENI VIŠAK PO IF</a:t>
            </a:r>
          </a:p>
        </p:txBody>
      </p:sp>
      <p:sp>
        <p:nvSpPr>
          <p:cNvPr id="8" name="Rezervirano mjesto teksta 7">
            <a:extLst>
              <a:ext uri="{FF2B5EF4-FFF2-40B4-BE49-F238E27FC236}">
                <a16:creationId xmlns:a16="http://schemas.microsoft.com/office/drawing/2014/main" id="{D3DF1814-73EA-69FF-AB6F-2EBB202C71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id="{B5EF4F09-E206-8BCD-FA5E-3144F8300508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62959058"/>
              </p:ext>
            </p:extLst>
          </p:nvPr>
        </p:nvGraphicFramePr>
        <p:xfrm>
          <a:off x="2022491" y="980728"/>
          <a:ext cx="7086113" cy="5862939"/>
        </p:xfrm>
        <a:graphic>
          <a:graphicData uri="http://schemas.openxmlformats.org/drawingml/2006/table">
            <a:tbl>
              <a:tblPr/>
              <a:tblGrid>
                <a:gridCol w="324221">
                  <a:extLst>
                    <a:ext uri="{9D8B030D-6E8A-4147-A177-3AD203B41FA5}">
                      <a16:colId xmlns:a16="http://schemas.microsoft.com/office/drawing/2014/main" val="961231866"/>
                    </a:ext>
                  </a:extLst>
                </a:gridCol>
                <a:gridCol w="411511">
                  <a:extLst>
                    <a:ext uri="{9D8B030D-6E8A-4147-A177-3AD203B41FA5}">
                      <a16:colId xmlns:a16="http://schemas.microsoft.com/office/drawing/2014/main" val="2221038308"/>
                    </a:ext>
                  </a:extLst>
                </a:gridCol>
                <a:gridCol w="2618718">
                  <a:extLst>
                    <a:ext uri="{9D8B030D-6E8A-4147-A177-3AD203B41FA5}">
                      <a16:colId xmlns:a16="http://schemas.microsoft.com/office/drawing/2014/main" val="3788075291"/>
                    </a:ext>
                  </a:extLst>
                </a:gridCol>
                <a:gridCol w="701440">
                  <a:extLst>
                    <a:ext uri="{9D8B030D-6E8A-4147-A177-3AD203B41FA5}">
                      <a16:colId xmlns:a16="http://schemas.microsoft.com/office/drawing/2014/main" val="813644867"/>
                    </a:ext>
                  </a:extLst>
                </a:gridCol>
                <a:gridCol w="710795">
                  <a:extLst>
                    <a:ext uri="{9D8B030D-6E8A-4147-A177-3AD203B41FA5}">
                      <a16:colId xmlns:a16="http://schemas.microsoft.com/office/drawing/2014/main" val="427473474"/>
                    </a:ext>
                  </a:extLst>
                </a:gridCol>
                <a:gridCol w="773142">
                  <a:extLst>
                    <a:ext uri="{9D8B030D-6E8A-4147-A177-3AD203B41FA5}">
                      <a16:colId xmlns:a16="http://schemas.microsoft.com/office/drawing/2014/main" val="858075534"/>
                    </a:ext>
                  </a:extLst>
                </a:gridCol>
                <a:gridCol w="760672">
                  <a:extLst>
                    <a:ext uri="{9D8B030D-6E8A-4147-A177-3AD203B41FA5}">
                      <a16:colId xmlns:a16="http://schemas.microsoft.com/office/drawing/2014/main" val="885199691"/>
                    </a:ext>
                  </a:extLst>
                </a:gridCol>
                <a:gridCol w="785614">
                  <a:extLst>
                    <a:ext uri="{9D8B030D-6E8A-4147-A177-3AD203B41FA5}">
                      <a16:colId xmlns:a16="http://schemas.microsoft.com/office/drawing/2014/main" val="2613854097"/>
                    </a:ext>
                  </a:extLst>
                </a:gridCol>
              </a:tblGrid>
              <a:tr h="163557">
                <a:tc gridSpan="3">
                  <a:txBody>
                    <a:bodyPr/>
                    <a:lstStyle/>
                    <a:p>
                      <a:pPr algn="l" rtl="0" fontAlgn="t"/>
                      <a:r>
                        <a:rPr lang="pl-PL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Program 6000 Odgoj i obrazovanje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050A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13.383.284,00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050A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1.776.267,04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050A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1.802.081,62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050A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1.802.081,62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050A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1.802.081,62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050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6859490"/>
                  </a:ext>
                </a:extLst>
              </a:tr>
              <a:tr h="163557">
                <a:tc gridSpan="3"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Aktivnost A600004 Srednje školstvo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64B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1.036.284,00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64B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137.538,52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64B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137.538,52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64B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137.538,52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64B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137.538,52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64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357804"/>
                  </a:ext>
                </a:extLst>
              </a:tr>
              <a:tr h="163557">
                <a:tc gridSpan="3"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Izvor  5.2. DECENTRALIZIRANA SREDSTVA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1.036.284,00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137.538,52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137.538,52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137.538,52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137.538,52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4115322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RASHODI POSLOVANJA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1.036.284,00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137.538,52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137.538,52</a:t>
                      </a:r>
                    </a:p>
                  </a:txBody>
                  <a:tcPr marL="8024" marR="8024" marT="8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137.538,52</a:t>
                      </a:r>
                    </a:p>
                  </a:txBody>
                  <a:tcPr marL="8024" marR="8024" marT="8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137.538,52</a:t>
                      </a:r>
                    </a:p>
                  </a:txBody>
                  <a:tcPr marL="8024" marR="8024" marT="8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1184678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Rashodi za zaposlene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4.000,00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530,89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530,89</a:t>
                      </a:r>
                    </a:p>
                  </a:txBody>
                  <a:tcPr marL="8024" marR="8024" marT="8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530,89</a:t>
                      </a:r>
                    </a:p>
                  </a:txBody>
                  <a:tcPr marL="8024" marR="8024" marT="8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530,89</a:t>
                      </a:r>
                    </a:p>
                  </a:txBody>
                  <a:tcPr marL="8024" marR="8024" marT="8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0716129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Materijalni rashodi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1.030.584,00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136.782,00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136.861,64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136.861,64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136.861,64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8435940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Financijski  rashodi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225,63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146,00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146,00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146,00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05700"/>
                  </a:ext>
                </a:extLst>
              </a:tr>
              <a:tr h="302001">
                <a:tc gridSpan="3"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Aktivnost A600007 Financiranje iznad minimalnog standarda-srednje školstvo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64B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12.347.000,00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64B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1.638.728,52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64B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1.664.543,10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64B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1.664.543,10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64B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1.664.543,10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64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9943624"/>
                  </a:ext>
                </a:extLst>
              </a:tr>
              <a:tr h="163557">
                <a:tc gridSpan="3">
                  <a:txBody>
                    <a:bodyPr/>
                    <a:lstStyle/>
                    <a:p>
                      <a:pPr algn="l" rtl="0" fontAlgn="t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Izvor  3.1. VLASTITI PRIHODI- PK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235.000,00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31.189,86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16.059,46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16.059,46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16.059,46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504495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RASHODI POSLOVANJA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52.200,00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6.928,13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8.746,43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8.746,43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8.746,43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113446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Rashodi za zaposlene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491,07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982,15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982,15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982,15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1980556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Materijalni rashodi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48.500,00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6.437,06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7.764,28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7.764,28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7.764,28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5165971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Rashodi za nabavu nefinancijske imovine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182.800,00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24.261,73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7.313,03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7.313,03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7.313,03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032038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Rashodi za nabavu proizvedene dugotrajne  imovine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162.800,00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21.607,27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6.636,14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6.636,14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6.636,14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8818799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Dodatna ulagajnja na postrojenjima i opremi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2.654,46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676,89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676,89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676,89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5099971"/>
                  </a:ext>
                </a:extLst>
              </a:tr>
              <a:tr h="163557">
                <a:tc gridSpan="3">
                  <a:txBody>
                    <a:bodyPr/>
                    <a:lstStyle/>
                    <a:p>
                      <a:pPr algn="l" rtl="0" fontAlgn="t"/>
                      <a:r>
                        <a:rPr lang="pl-PL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Izvor  4.2. PRIHODI ZA POSEBNE NAMJENE - PK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24.500,00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3.251,71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4.180,77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4.180,77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4.180,77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4641411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RASHODI POSLOVANJA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22.500,00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2.986,26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3.915,32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3.915,32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3.915,32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4017681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Rashodi za zaposlene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1950555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Materijalni rashodi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22.500,00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2.986,26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3.915,32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3.915,32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3.915,32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2984410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Rashodi za nabavu nefinancijske imovine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265,45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265,45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265,45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265,45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6591166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Rashodi za nabavu proizvedene dugotrajne  imovine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265,45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265,45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265,45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265,45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9736908"/>
                  </a:ext>
                </a:extLst>
              </a:tr>
              <a:tr h="163557">
                <a:tc gridSpan="3"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Izvor  5.3. POMOĆI - PK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12.006.000,00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1.593.470,04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1.629.703,36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1.629.703,36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1.629.703,36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8173285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RASHODI POSLOVANJA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11.940.000,00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1.584.710,33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1.622.934,50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1.622.934,50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1.622.934,50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9499556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Rashodi za zaposlene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11.726.000,00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1.556.307,65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1.597.186,28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1.597.186,28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1.597.186,28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833683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Materijalni rashodi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169.000,00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22.430,15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22.430,15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22.430,15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22.430,15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908584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Financijski  rashodi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45.000,00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5.972,53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3.318,07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3.318,07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3.318,07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4625712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Pomoći dane u inozemstvo i unutar općeg proračuna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686452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Rashodi za nabavu nefinancijske imovine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66.000,00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8.759,71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6.768,86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6.768,86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6.768,86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787974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Rashodi za nabavu neproizvedene dugotrajne imovine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4977797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Rashodi za nabavu proizvedene dugotrajne  imovine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66.000,00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8.759,71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6.768,86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6.768,86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6.768,86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4745163"/>
                  </a:ext>
                </a:extLst>
              </a:tr>
              <a:tr h="163557">
                <a:tc gridSpan="3"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Izvor  6.2. DONACIJE - PK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81.500,00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10.816,91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14.599,51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14.599,51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14.599,51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098094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RASHODI POSLOVANJA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75.500,00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10.020,57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13.803,17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13.803,17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13.803,17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309328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Materijalni rashodi</a:t>
                      </a:r>
                    </a:p>
                  </a:txBody>
                  <a:tcPr marL="8024" marR="8024" marT="8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75.500,00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10.020,57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13.803,17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13.803,17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13.803,17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5973090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Rashodi za nabavu nefinancijske imovine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6.000,00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796,34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796,34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796,34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796,34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969401"/>
                  </a:ext>
                </a:extLst>
              </a:tr>
              <a:tr h="163557">
                <a:tc>
                  <a:txBody>
                    <a:bodyPr/>
                    <a:lstStyle/>
                    <a:p>
                      <a:pPr algn="ct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Rashodi za nabavu proizvedene dugotrajne  imovine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8024" marR="8024" marT="8024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8024" marR="8024" marT="80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7139072"/>
                  </a:ext>
                </a:extLst>
              </a:tr>
            </a:tbl>
          </a:graphicData>
        </a:graphic>
      </p:graphicFrame>
      <p:sp>
        <p:nvSpPr>
          <p:cNvPr id="9" name="Rezervirano mjesto teksta 8">
            <a:extLst>
              <a:ext uri="{FF2B5EF4-FFF2-40B4-BE49-F238E27FC236}">
                <a16:creationId xmlns:a16="http://schemas.microsoft.com/office/drawing/2014/main" id="{BDDB0861-2BF9-F042-FF61-6D640D5FC8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0" name="Rezervirano mjesto sadržaja 9">
            <a:extLst>
              <a:ext uri="{FF2B5EF4-FFF2-40B4-BE49-F238E27FC236}">
                <a16:creationId xmlns:a16="http://schemas.microsoft.com/office/drawing/2014/main" id="{FD84B7BA-B3F2-8F3C-A493-4B4D2890C47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2" name="TekstniOkvir 1">
            <a:extLst>
              <a:ext uri="{FF2B5EF4-FFF2-40B4-BE49-F238E27FC236}">
                <a16:creationId xmlns:a16="http://schemas.microsoft.com/office/drawing/2014/main" id="{33FC5BA8-246E-ADD0-DB9F-E8F3F6D74DDC}"/>
              </a:ext>
            </a:extLst>
          </p:cNvPr>
          <p:cNvSpPr txBox="1"/>
          <p:nvPr/>
        </p:nvSpPr>
        <p:spPr>
          <a:xfrm>
            <a:off x="241911" y="3100642"/>
            <a:ext cx="1538497" cy="1695799"/>
          </a:xfrm>
          <a:prstGeom prst="rect">
            <a:avLst/>
          </a:prstGeom>
          <a:noFill/>
          <a:ln w="3172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algn="ctr"/>
            <a:r>
              <a:rPr lang="hr-HR" sz="14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Nije naveden preneseni višak prihoda po IF</a:t>
            </a:r>
          </a:p>
          <a:p>
            <a:pPr algn="ctr"/>
            <a:r>
              <a:rPr lang="hr-HR" sz="14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Navedeni su samo redovni izvori financiranja</a:t>
            </a:r>
          </a:p>
          <a:p>
            <a:pPr algn="ctr"/>
            <a:r>
              <a:rPr lang="hr-HR" sz="14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NIJE DOBRO</a:t>
            </a:r>
          </a:p>
          <a:p>
            <a:pPr algn="ctr"/>
            <a:endParaRPr lang="hr-HR" sz="1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kstniOkvir 1">
            <a:extLst>
              <a:ext uri="{FF2B5EF4-FFF2-40B4-BE49-F238E27FC236}">
                <a16:creationId xmlns:a16="http://schemas.microsoft.com/office/drawing/2014/main" id="{5E6EED58-5CBB-8D7E-9EEC-B342675CBC0B}"/>
              </a:ext>
            </a:extLst>
          </p:cNvPr>
          <p:cNvSpPr txBox="1"/>
          <p:nvPr/>
        </p:nvSpPr>
        <p:spPr>
          <a:xfrm>
            <a:off x="241911" y="4955168"/>
            <a:ext cx="1538497" cy="1399407"/>
          </a:xfrm>
          <a:prstGeom prst="rect">
            <a:avLst/>
          </a:prstGeom>
          <a:noFill/>
          <a:ln w="3172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algn="ctr"/>
            <a:r>
              <a:rPr lang="hr-HR" sz="14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Korištenje viška navedeno je u sažetku i općem dijelu, ali u posebnom dijelu nije</a:t>
            </a:r>
          </a:p>
          <a:p>
            <a:pPr algn="ctr"/>
            <a:endParaRPr lang="hr-HR" sz="1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E07702A-404D-7327-EE74-66056E5E549D}"/>
              </a:ext>
            </a:extLst>
          </p:cNvPr>
          <p:cNvSpPr/>
          <p:nvPr/>
        </p:nvSpPr>
        <p:spPr>
          <a:xfrm>
            <a:off x="6746012" y="917486"/>
            <a:ext cx="859065" cy="26855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TekstniOkvir 1">
            <a:extLst>
              <a:ext uri="{FF2B5EF4-FFF2-40B4-BE49-F238E27FC236}">
                <a16:creationId xmlns:a16="http://schemas.microsoft.com/office/drawing/2014/main" id="{0743026B-33B5-4EFE-2308-529C411B9294}"/>
              </a:ext>
            </a:extLst>
          </p:cNvPr>
          <p:cNvSpPr txBox="1"/>
          <p:nvPr/>
        </p:nvSpPr>
        <p:spPr>
          <a:xfrm>
            <a:off x="251519" y="917486"/>
            <a:ext cx="1538497" cy="1335434"/>
          </a:xfrm>
          <a:prstGeom prst="rect">
            <a:avLst/>
          </a:prstGeom>
          <a:noFill/>
          <a:ln w="3172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algn="ctr"/>
            <a:r>
              <a:rPr lang="hr-HR" sz="1400" b="1" kern="15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 iznosu 1,8 mil € planirani su rashodi koji  će se financirati  iz prenesenih viškova </a:t>
            </a:r>
          </a:p>
          <a:p>
            <a:pPr algn="ctr"/>
            <a:endParaRPr lang="hr-HR" sz="1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TekstniOkvir 1">
            <a:extLst>
              <a:ext uri="{FF2B5EF4-FFF2-40B4-BE49-F238E27FC236}">
                <a16:creationId xmlns:a16="http://schemas.microsoft.com/office/drawing/2014/main" id="{666C8240-AA58-0B16-ADAD-BD6BCB4A25B6}"/>
              </a:ext>
            </a:extLst>
          </p:cNvPr>
          <p:cNvSpPr txBox="1"/>
          <p:nvPr/>
        </p:nvSpPr>
        <p:spPr>
          <a:xfrm>
            <a:off x="251518" y="2411646"/>
            <a:ext cx="1538497" cy="536945"/>
          </a:xfrm>
          <a:prstGeom prst="rect">
            <a:avLst/>
          </a:prstGeom>
          <a:noFill/>
          <a:ln w="3172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algn="ctr"/>
            <a:r>
              <a:rPr lang="hr-HR" sz="14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 vide se takvi rashodi</a:t>
            </a:r>
          </a:p>
          <a:p>
            <a:pPr algn="ctr"/>
            <a:endParaRPr lang="hr-HR" sz="1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4FE2ABE-F681-E961-3B38-89503E04A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19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3122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C00C4B-AC09-4843-9C8D-8D528DAFC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39762"/>
          </a:xfrm>
        </p:spPr>
        <p:txBody>
          <a:bodyPr>
            <a:normAutofit/>
          </a:bodyPr>
          <a:lstStyle/>
          <a:p>
            <a:r>
              <a:rPr lang="hr-HR" sz="2800" b="1" dirty="0"/>
              <a:t>FINANCIJSKI PLAN ŠKOLSKIH USTANOVA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36BC51-CAC8-415A-A8F2-6AC64CE122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0578" y="2045110"/>
            <a:ext cx="3731382" cy="4344578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hr-HR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sastoji se od plana za proračunsku godinu i projekcija za sljedeće dvije godine, a  sadrži</a:t>
            </a:r>
          </a:p>
          <a:p>
            <a:pPr marL="548640" lvl="2" algn="just">
              <a:spcBef>
                <a:spcPts val="0"/>
              </a:spcBef>
            </a:pPr>
            <a:r>
              <a:rPr lang="hr-HR" sz="24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opći dio</a:t>
            </a:r>
          </a:p>
          <a:p>
            <a:pPr marL="548640" lvl="2" algn="just">
              <a:spcBef>
                <a:spcPts val="0"/>
              </a:spcBef>
            </a:pPr>
            <a:r>
              <a:rPr lang="hr-HR" sz="24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posebni dio i </a:t>
            </a:r>
          </a:p>
          <a:p>
            <a:pPr marL="548640" lvl="2" algn="just">
              <a:spcBef>
                <a:spcPts val="0"/>
              </a:spcBef>
            </a:pPr>
            <a:r>
              <a:rPr lang="hr-HR" sz="24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obrazloženje financijskog plana</a:t>
            </a:r>
            <a:endParaRPr lang="hr-HR" sz="2400" b="1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65760" lvl="2" indent="0" algn="just">
              <a:spcBef>
                <a:spcPts val="0"/>
              </a:spcBef>
              <a:buNone/>
            </a:pPr>
            <a:endParaRPr lang="hr-HR" sz="2400" b="1" dirty="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E28B2-26D5-40A0-A878-4E9E0FB050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57511" y="1395848"/>
            <a:ext cx="3931920" cy="639762"/>
          </a:xfrm>
        </p:spPr>
        <p:txBody>
          <a:bodyPr>
            <a:normAutofit fontScale="92500" lnSpcReduction="20000"/>
          </a:bodyPr>
          <a:lstStyle/>
          <a:p>
            <a:endParaRPr lang="hr-HR" dirty="0"/>
          </a:p>
          <a:p>
            <a:r>
              <a:rPr lang="hr-HR" sz="2200" b="1" dirty="0"/>
              <a:t>OPĆI DIO </a:t>
            </a:r>
          </a:p>
          <a:p>
            <a:endParaRPr lang="hr-HR" b="1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BDA64E7-634A-4E6E-BBA8-A59912CF15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72000" y="1916832"/>
            <a:ext cx="4572000" cy="4922880"/>
          </a:xfrm>
          <a:solidFill>
            <a:schemeClr val="bg1"/>
          </a:solidFill>
        </p:spPr>
        <p:txBody>
          <a:bodyPr>
            <a:normAutofit fontScale="25000" lnSpcReduction="20000"/>
          </a:bodyPr>
          <a:lstStyle/>
          <a:p>
            <a:r>
              <a:rPr lang="hr-HR" sz="8000" b="1" dirty="0"/>
              <a:t>Sažetak računa prihoda i rashoda i računa financiranja – </a:t>
            </a:r>
            <a:r>
              <a:rPr lang="hr-HR" sz="8000" dirty="0"/>
              <a:t>na razini razreda ekonomske klasifikacije</a:t>
            </a:r>
          </a:p>
          <a:p>
            <a:r>
              <a:rPr lang="hr-HR" sz="8000" b="1" dirty="0"/>
              <a:t>Račun prihoda i rashoda </a:t>
            </a:r>
            <a:r>
              <a:rPr lang="hr-HR" sz="8000" dirty="0"/>
              <a:t>sastoji se od:</a:t>
            </a:r>
          </a:p>
          <a:p>
            <a:pPr lvl="1"/>
            <a:r>
              <a:rPr lang="hr-HR" sz="8000" dirty="0"/>
              <a:t>prihodi i rashodi prema ekonomskoj klasifikaciji</a:t>
            </a:r>
          </a:p>
          <a:p>
            <a:pPr lvl="1"/>
            <a:r>
              <a:rPr lang="hr-HR" sz="8000" dirty="0"/>
              <a:t>prihodi i rashodi prema izvorima financiranja</a:t>
            </a:r>
          </a:p>
          <a:p>
            <a:pPr lvl="1"/>
            <a:r>
              <a:rPr lang="hr-HR" sz="8000" dirty="0"/>
              <a:t>rashodi prema funkcijskoj klasifikaciji</a:t>
            </a:r>
          </a:p>
          <a:p>
            <a:r>
              <a:rPr lang="hr-HR" sz="8000" b="1" dirty="0"/>
              <a:t>Račun financiranja </a:t>
            </a:r>
          </a:p>
          <a:p>
            <a:pPr lvl="1"/>
            <a:r>
              <a:rPr lang="hr-HR" sz="8000" dirty="0"/>
              <a:t>primici i izdaci prema ekonomskoj klasifikaciji</a:t>
            </a:r>
          </a:p>
          <a:p>
            <a:pPr lvl="1"/>
            <a:r>
              <a:rPr lang="hr-HR" sz="8000" dirty="0"/>
              <a:t>primici i izdaci prema izvorima financiranja</a:t>
            </a:r>
          </a:p>
          <a:p>
            <a:r>
              <a:rPr lang="hr-HR" sz="80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Preneseni višak ili preneseni manjak prihoda </a:t>
            </a:r>
            <a:endParaRPr lang="hr-HR" sz="80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hr-HR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D7BD50-C06A-4689-9986-DDB51E008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2</a:t>
            </a:fld>
            <a:endParaRPr kumimoji="0" lang="en-US" dirty="0"/>
          </a:p>
        </p:txBody>
      </p:sp>
      <p:sp>
        <p:nvSpPr>
          <p:cNvPr id="9" name="Rezervirano mjesto teksta 8">
            <a:extLst>
              <a:ext uri="{FF2B5EF4-FFF2-40B4-BE49-F238E27FC236}">
                <a16:creationId xmlns:a16="http://schemas.microsoft.com/office/drawing/2014/main" id="{64904549-22C5-C7C6-27CA-883C506365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9512" y="1405348"/>
            <a:ext cx="4392488" cy="639762"/>
          </a:xfrm>
        </p:spPr>
        <p:txBody>
          <a:bodyPr>
            <a:normAutofit/>
          </a:bodyPr>
          <a:lstStyle/>
          <a:p>
            <a:r>
              <a:rPr lang="hr-HR" sz="2200" b="1" dirty="0"/>
              <a:t>SADRŽAJ FINANCIJSKOG PLANA</a:t>
            </a:r>
          </a:p>
        </p:txBody>
      </p:sp>
    </p:spTree>
    <p:extLst>
      <p:ext uri="{BB962C8B-B14F-4D97-AF65-F5344CB8AC3E}">
        <p14:creationId xmlns:p14="http://schemas.microsoft.com/office/powerpoint/2010/main" val="1246090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093E74C-9659-4A89-99A3-B831DE2D5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z="2800" b="1" i="0" u="none" strike="noStrike" kern="1200" cap="none" spc="-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+mj-cs"/>
              </a:rPr>
              <a:t>VIŠEGODIŠNJI PLAN URAVNOTEŽENJA</a:t>
            </a:r>
            <a:endParaRPr lang="hr-HR" dirty="0"/>
          </a:p>
        </p:txBody>
      </p:sp>
      <p:sp>
        <p:nvSpPr>
          <p:cNvPr id="5" name="Rezervirano mjesto sadržaja 4">
            <a:extLst>
              <a:ext uri="{FF2B5EF4-FFF2-40B4-BE49-F238E27FC236}">
                <a16:creationId xmlns:a16="http://schemas.microsoft.com/office/drawing/2014/main" id="{6C51723E-61DF-4E73-AFDC-B1C1D71EF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76428"/>
          </a:xfrm>
        </p:spPr>
        <p:txBody>
          <a:bodyPr>
            <a:normAutofit/>
          </a:bodyPr>
          <a:lstStyle/>
          <a:p>
            <a:r>
              <a:rPr lang="hr-HR" sz="2000" b="1" dirty="0">
                <a:solidFill>
                  <a:srgbClr val="FF0000"/>
                </a:solidFill>
              </a:rPr>
              <a:t>NE DONOSI SE PLAN URAVNOTEŽENJA</a:t>
            </a:r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r>
              <a:rPr lang="hr-HR" sz="2000" b="1" dirty="0">
                <a:solidFill>
                  <a:srgbClr val="FF0000"/>
                </a:solidFill>
              </a:rPr>
              <a:t>DONOSI SE PLAN URAVNOTEŽENJA</a:t>
            </a:r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</p:txBody>
      </p:sp>
      <p:graphicFrame>
        <p:nvGraphicFramePr>
          <p:cNvPr id="11" name="Tablica 10">
            <a:extLst>
              <a:ext uri="{FF2B5EF4-FFF2-40B4-BE49-F238E27FC236}">
                <a16:creationId xmlns:a16="http://schemas.microsoft.com/office/drawing/2014/main" id="{98D21F30-CB66-0FF3-5DE0-F1D6C4693A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345625"/>
              </p:ext>
            </p:extLst>
          </p:nvPr>
        </p:nvGraphicFramePr>
        <p:xfrm>
          <a:off x="440785" y="4796468"/>
          <a:ext cx="8274675" cy="1280160"/>
        </p:xfrm>
        <a:graphic>
          <a:graphicData uri="http://schemas.openxmlformats.org/drawingml/2006/table">
            <a:tbl>
              <a:tblPr firstRow="1" firstCol="1" bandRow="1"/>
              <a:tblGrid>
                <a:gridCol w="4303890">
                  <a:extLst>
                    <a:ext uri="{9D8B030D-6E8A-4147-A177-3AD203B41FA5}">
                      <a16:colId xmlns:a16="http://schemas.microsoft.com/office/drawing/2014/main" val="1208177732"/>
                    </a:ext>
                  </a:extLst>
                </a:gridCol>
                <a:gridCol w="1323595">
                  <a:extLst>
                    <a:ext uri="{9D8B030D-6E8A-4147-A177-3AD203B41FA5}">
                      <a16:colId xmlns:a16="http://schemas.microsoft.com/office/drawing/2014/main" val="210318027"/>
                    </a:ext>
                  </a:extLst>
                </a:gridCol>
                <a:gridCol w="1323595">
                  <a:extLst>
                    <a:ext uri="{9D8B030D-6E8A-4147-A177-3AD203B41FA5}">
                      <a16:colId xmlns:a16="http://schemas.microsoft.com/office/drawing/2014/main" val="2945668508"/>
                    </a:ext>
                  </a:extLst>
                </a:gridCol>
                <a:gridCol w="1323595">
                  <a:extLst>
                    <a:ext uri="{9D8B030D-6E8A-4147-A177-3AD203B41FA5}">
                      <a16:colId xmlns:a16="http://schemas.microsoft.com/office/drawing/2014/main" val="1819290280"/>
                    </a:ext>
                  </a:extLst>
                </a:gridCol>
              </a:tblGrid>
              <a:tr h="360680">
                <a:tc>
                  <a:txBody>
                    <a:bodyPr/>
                    <a:lstStyle/>
                    <a:p>
                      <a:pPr algn="ctr" fontAlgn="auto"/>
                      <a:r>
                        <a:rPr lang="hr-HR" sz="14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VIŠKOVI/MANJKOVI</a:t>
                      </a:r>
                      <a:endParaRPr lang="hr-HR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hr-HR" sz="1400" b="1" i="0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Prijedlog plana za 2023.</a:t>
                      </a:r>
                      <a:endParaRPr lang="hr-HR" sz="1400" i="0" dirty="0">
                        <a:solidFill>
                          <a:srgbClr val="00206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hr-HR" sz="1400" b="1" i="0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Procjena za 2024.</a:t>
                      </a:r>
                      <a:endParaRPr lang="hr-HR" sz="1400" i="0" dirty="0">
                        <a:solidFill>
                          <a:srgbClr val="00206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hr-HR" sz="1400" b="1" i="0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Procjena  za 2025.</a:t>
                      </a:r>
                      <a:endParaRPr lang="hr-HR" sz="1400" i="0" dirty="0">
                        <a:solidFill>
                          <a:srgbClr val="00206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9629827"/>
                  </a:ext>
                </a:extLst>
              </a:tr>
              <a:tr h="412115">
                <a:tc>
                  <a:txBody>
                    <a:bodyPr/>
                    <a:lstStyle/>
                    <a:p>
                      <a:pPr fontAlgn="auto"/>
                      <a:r>
                        <a:rPr lang="hr-HR" sz="14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UKUPAN DONOS VIŠKA / MANJKA IZ PRETHODNE(IH) GODINE</a:t>
                      </a:r>
                      <a:endParaRPr lang="hr-HR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hr-HR" sz="1400" b="1" i="0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16.025,48</a:t>
                      </a: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hr-HR" sz="1400" i="0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6.400,00</a:t>
                      </a: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hr-HR" sz="1400" i="0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2.400,00</a:t>
                      </a: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8893520"/>
                  </a:ext>
                </a:extLst>
              </a:tr>
              <a:tr h="412115">
                <a:tc>
                  <a:txBody>
                    <a:bodyPr/>
                    <a:lstStyle/>
                    <a:p>
                      <a:pPr fontAlgn="auto"/>
                      <a:r>
                        <a:rPr lang="hr-HR" sz="14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VIŠAK / MANJAK IZ PRETHODNE(IH) GODINE KOJI ĆE SE RASPOREDITI / POKRITI</a:t>
                      </a:r>
                      <a:endParaRPr lang="hr-HR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hr-HR" sz="1400" b="1" i="0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9.625,48</a:t>
                      </a: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hr-HR" sz="1400" b="1" i="0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4.000,00</a:t>
                      </a: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hr-HR" sz="1400" b="1" i="0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2.400,00</a:t>
                      </a: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0911625"/>
                  </a:ext>
                </a:extLst>
              </a:tr>
            </a:tbl>
          </a:graphicData>
        </a:graphic>
      </p:graphicFrame>
      <p:graphicFrame>
        <p:nvGraphicFramePr>
          <p:cNvPr id="3" name="Tablica 10">
            <a:extLst>
              <a:ext uri="{FF2B5EF4-FFF2-40B4-BE49-F238E27FC236}">
                <a16:creationId xmlns:a16="http://schemas.microsoft.com/office/drawing/2014/main" id="{4139881D-A78D-6405-FA5F-CFE5981DA2A2}"/>
              </a:ext>
            </a:extLst>
          </p:cNvPr>
          <p:cNvGraphicFramePr>
            <a:graphicFrameLocks noGrp="1"/>
          </p:cNvGraphicFramePr>
          <p:nvPr/>
        </p:nvGraphicFramePr>
        <p:xfrm>
          <a:off x="412125" y="2093670"/>
          <a:ext cx="8274675" cy="1402080"/>
        </p:xfrm>
        <a:graphic>
          <a:graphicData uri="http://schemas.openxmlformats.org/drawingml/2006/table">
            <a:tbl>
              <a:tblPr firstRow="1" firstCol="1" bandRow="1"/>
              <a:tblGrid>
                <a:gridCol w="4375899">
                  <a:extLst>
                    <a:ext uri="{9D8B030D-6E8A-4147-A177-3AD203B41FA5}">
                      <a16:colId xmlns:a16="http://schemas.microsoft.com/office/drawing/2014/main" val="1208177732"/>
                    </a:ext>
                  </a:extLst>
                </a:gridCol>
                <a:gridCol w="1299592">
                  <a:extLst>
                    <a:ext uri="{9D8B030D-6E8A-4147-A177-3AD203B41FA5}">
                      <a16:colId xmlns:a16="http://schemas.microsoft.com/office/drawing/2014/main" val="210318027"/>
                    </a:ext>
                  </a:extLst>
                </a:gridCol>
                <a:gridCol w="1299592">
                  <a:extLst>
                    <a:ext uri="{9D8B030D-6E8A-4147-A177-3AD203B41FA5}">
                      <a16:colId xmlns:a16="http://schemas.microsoft.com/office/drawing/2014/main" val="2945668508"/>
                    </a:ext>
                  </a:extLst>
                </a:gridCol>
                <a:gridCol w="1299592">
                  <a:extLst>
                    <a:ext uri="{9D8B030D-6E8A-4147-A177-3AD203B41FA5}">
                      <a16:colId xmlns:a16="http://schemas.microsoft.com/office/drawing/2014/main" val="1819290280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 fontAlgn="auto"/>
                      <a:r>
                        <a:rPr lang="hr-HR" sz="14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VIŠKOVI/MANJKOVI</a:t>
                      </a:r>
                      <a:endParaRPr lang="hr-HR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hr-HR" sz="14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Prijedlog plana za 2023.</a:t>
                      </a:r>
                      <a:endParaRPr lang="hr-HR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hr-HR" sz="14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Procjena za 2024.</a:t>
                      </a:r>
                      <a:endParaRPr lang="hr-HR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hr-HR" sz="14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Procjena  za 2025.</a:t>
                      </a:r>
                      <a:endParaRPr lang="hr-HR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96298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fontAlgn="auto"/>
                      <a:r>
                        <a:rPr lang="hr-HR" sz="14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UKUPAN DONOS VIŠKA / MANJKA IZ PRETHODNE(IH) GODINE</a:t>
                      </a:r>
                      <a:endParaRPr lang="hr-HR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hr-HR" sz="1400" b="1" i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16.025,48</a:t>
                      </a:r>
                      <a:endParaRPr lang="hr-HR" sz="1600" i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hr-HR" sz="14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hr-HR" sz="14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889352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fontAlgn="auto"/>
                      <a:r>
                        <a:rPr lang="hr-HR" sz="14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VIŠAK / MANJAK IZ PRETHODNE(IH) GODINE KOJI ĆE SE RASPOREDITI / POKRITI</a:t>
                      </a:r>
                      <a:endParaRPr lang="hr-HR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hr-HR" sz="1400" b="1" i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16.025,48</a:t>
                      </a:r>
                      <a:endParaRPr lang="hr-HR" sz="1600" i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hr-HR" sz="14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r>
                        <a:rPr lang="hr-HR" sz="14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0911625"/>
                  </a:ext>
                </a:extLst>
              </a:tr>
            </a:tbl>
          </a:graphicData>
        </a:graphic>
      </p:graphicFrame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B2FEF48-FD5D-801B-91C8-001CA282EB8E}"/>
              </a:ext>
            </a:extLst>
          </p:cNvPr>
          <p:cNvSpPr/>
          <p:nvPr/>
        </p:nvSpPr>
        <p:spPr>
          <a:xfrm>
            <a:off x="4932041" y="5639152"/>
            <a:ext cx="3799834" cy="437476"/>
          </a:xfrm>
          <a:prstGeom prst="round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83DF02-5F3D-1F1B-7DF2-DAFE187B797A}"/>
              </a:ext>
            </a:extLst>
          </p:cNvPr>
          <p:cNvSpPr txBox="1"/>
          <p:nvPr/>
        </p:nvSpPr>
        <p:spPr>
          <a:xfrm>
            <a:off x="5796136" y="6179867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>
                <a:solidFill>
                  <a:srgbClr val="FF0000"/>
                </a:solidFill>
              </a:rPr>
              <a:t>UKUPNO 16.025,48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B850D3-C5A9-A14E-0A17-FBB58E150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20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1395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ED499765-4485-6219-A612-179ADDECA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26929"/>
          </a:xfrm>
        </p:spPr>
        <p:txBody>
          <a:bodyPr>
            <a:noAutofit/>
          </a:bodyPr>
          <a:lstStyle/>
          <a:p>
            <a:r>
              <a:rPr lang="hr-HR" sz="3200" dirty="0"/>
              <a:t>PRIMJER URAVNOTEŽENJA FIN. PLANA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ECE9C06-9065-CE6E-ED83-1B735CF0DDA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5668432"/>
              </p:ext>
            </p:extLst>
          </p:nvPr>
        </p:nvGraphicFramePr>
        <p:xfrm>
          <a:off x="323528" y="1060329"/>
          <a:ext cx="8229596" cy="5703274"/>
        </p:xfrm>
        <a:graphic>
          <a:graphicData uri="http://schemas.openxmlformats.org/drawingml/2006/table">
            <a:tbl>
              <a:tblPr/>
              <a:tblGrid>
                <a:gridCol w="545608">
                  <a:extLst>
                    <a:ext uri="{9D8B030D-6E8A-4147-A177-3AD203B41FA5}">
                      <a16:colId xmlns:a16="http://schemas.microsoft.com/office/drawing/2014/main" val="3954139800"/>
                    </a:ext>
                  </a:extLst>
                </a:gridCol>
                <a:gridCol w="545608">
                  <a:extLst>
                    <a:ext uri="{9D8B030D-6E8A-4147-A177-3AD203B41FA5}">
                      <a16:colId xmlns:a16="http://schemas.microsoft.com/office/drawing/2014/main" val="512038637"/>
                    </a:ext>
                  </a:extLst>
                </a:gridCol>
                <a:gridCol w="545608">
                  <a:extLst>
                    <a:ext uri="{9D8B030D-6E8A-4147-A177-3AD203B41FA5}">
                      <a16:colId xmlns:a16="http://schemas.microsoft.com/office/drawing/2014/main" val="33515054"/>
                    </a:ext>
                  </a:extLst>
                </a:gridCol>
                <a:gridCol w="545608">
                  <a:extLst>
                    <a:ext uri="{9D8B030D-6E8A-4147-A177-3AD203B41FA5}">
                      <a16:colId xmlns:a16="http://schemas.microsoft.com/office/drawing/2014/main" val="2711304975"/>
                    </a:ext>
                  </a:extLst>
                </a:gridCol>
                <a:gridCol w="1511791">
                  <a:extLst>
                    <a:ext uri="{9D8B030D-6E8A-4147-A177-3AD203B41FA5}">
                      <a16:colId xmlns:a16="http://schemas.microsoft.com/office/drawing/2014/main" val="14529212"/>
                    </a:ext>
                  </a:extLst>
                </a:gridCol>
                <a:gridCol w="1511791">
                  <a:extLst>
                    <a:ext uri="{9D8B030D-6E8A-4147-A177-3AD203B41FA5}">
                      <a16:colId xmlns:a16="http://schemas.microsoft.com/office/drawing/2014/main" val="3744159316"/>
                    </a:ext>
                  </a:extLst>
                </a:gridCol>
                <a:gridCol w="1511791">
                  <a:extLst>
                    <a:ext uri="{9D8B030D-6E8A-4147-A177-3AD203B41FA5}">
                      <a16:colId xmlns:a16="http://schemas.microsoft.com/office/drawing/2014/main" val="3601355374"/>
                    </a:ext>
                  </a:extLst>
                </a:gridCol>
                <a:gridCol w="1511791">
                  <a:extLst>
                    <a:ext uri="{9D8B030D-6E8A-4147-A177-3AD203B41FA5}">
                      <a16:colId xmlns:a16="http://schemas.microsoft.com/office/drawing/2014/main" val="2288642204"/>
                    </a:ext>
                  </a:extLst>
                </a:gridCol>
              </a:tblGrid>
              <a:tr h="203966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A) SAŽETAK RAČUNA PRIHODA I RASHODA</a:t>
                      </a: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286851"/>
                  </a:ext>
                </a:extLst>
              </a:tr>
              <a:tr h="203966">
                <a:tc>
                  <a:txBody>
                    <a:bodyPr/>
                    <a:lstStyle/>
                    <a:p>
                      <a:pPr algn="l" fontAlgn="b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EUR/KN*</a:t>
                      </a: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8660906"/>
                  </a:ext>
                </a:extLst>
              </a:tr>
              <a:tr h="28895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073" marR="4073" marT="40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Plan za 2023.</a:t>
                      </a:r>
                    </a:p>
                  </a:txBody>
                  <a:tcPr marL="4073" marR="4073" marT="4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</a:t>
                      </a:r>
                      <a:b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2024.</a:t>
                      </a:r>
                    </a:p>
                  </a:txBody>
                  <a:tcPr marL="4073" marR="4073" marT="4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</a:t>
                      </a:r>
                      <a:b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2025.</a:t>
                      </a:r>
                    </a:p>
                  </a:txBody>
                  <a:tcPr marL="4073" marR="4073" marT="4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102174"/>
                  </a:ext>
                </a:extLst>
              </a:tr>
              <a:tr h="169971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PRIHODI UKUPNO</a:t>
                      </a:r>
                    </a:p>
                  </a:txBody>
                  <a:tcPr marL="4073" marR="4073" marT="4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1.185.390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1.185.390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1.185.390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9266768"/>
                  </a:ext>
                </a:extLst>
              </a:tr>
              <a:tr h="169971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PRIHODI POSLOVANJA</a:t>
                      </a:r>
                    </a:p>
                  </a:txBody>
                  <a:tcPr marL="4073" marR="4073" marT="4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1.185.390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1.185.390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1.185.390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6689938"/>
                  </a:ext>
                </a:extLst>
              </a:tr>
              <a:tr h="169971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PRIHODI OD PRODAJE NEFINANCIJSKE IMOVINE</a:t>
                      </a:r>
                    </a:p>
                  </a:txBody>
                  <a:tcPr marL="4073" marR="4073" marT="4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3480870"/>
                  </a:ext>
                </a:extLst>
              </a:tr>
              <a:tr h="169971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RASHODI UKUPNO</a:t>
                      </a:r>
                    </a:p>
                  </a:txBody>
                  <a:tcPr marL="4073" marR="4073" marT="4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073" marR="4073" marT="407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1.212.640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1.212.640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1.212.640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503674"/>
                  </a:ext>
                </a:extLst>
              </a:tr>
              <a:tr h="169971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RASHODI  POSLOVANJA</a:t>
                      </a:r>
                    </a:p>
                  </a:txBody>
                  <a:tcPr marL="4073" marR="4073" marT="4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1.175.086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1.175.086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1.175.086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0240005"/>
                  </a:ext>
                </a:extLst>
              </a:tr>
              <a:tr h="169971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RASHODI ZA NABAVU NEFINANCIJSKE IMOVINE</a:t>
                      </a:r>
                    </a:p>
                  </a:txBody>
                  <a:tcPr marL="4073" marR="4073" marT="4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37.554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37.554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37.554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1718171"/>
                  </a:ext>
                </a:extLst>
              </a:tr>
              <a:tr h="169971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RAZLIKA - VIŠAK / MANJAK</a:t>
                      </a:r>
                    </a:p>
                  </a:txBody>
                  <a:tcPr marL="4073" marR="4073" marT="4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27.250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27.250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27.250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753879"/>
                  </a:ext>
                </a:extLst>
              </a:tr>
              <a:tr h="203966">
                <a:tc>
                  <a:txBody>
                    <a:bodyPr/>
                    <a:lstStyle/>
                    <a:p>
                      <a:pPr algn="ctr" fontAlgn="ctr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7614276"/>
                  </a:ext>
                </a:extLst>
              </a:tr>
              <a:tr h="203966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B) SAŽETAK RAČUNA FINANCIRANJA</a:t>
                      </a: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615579"/>
                  </a:ext>
                </a:extLst>
              </a:tr>
              <a:tr h="203966">
                <a:tc>
                  <a:txBody>
                    <a:bodyPr/>
                    <a:lstStyle/>
                    <a:p>
                      <a:pPr algn="ctr" fontAlgn="ctr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918567"/>
                  </a:ext>
                </a:extLst>
              </a:tr>
              <a:tr h="28895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073" marR="4073" marT="40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Plan za 2023.</a:t>
                      </a:r>
                    </a:p>
                  </a:txBody>
                  <a:tcPr marL="4073" marR="4073" marT="4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</a:t>
                      </a:r>
                      <a:b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2024.</a:t>
                      </a:r>
                    </a:p>
                  </a:txBody>
                  <a:tcPr marL="4073" marR="4073" marT="4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</a:t>
                      </a:r>
                      <a:b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2025.</a:t>
                      </a:r>
                    </a:p>
                  </a:txBody>
                  <a:tcPr marL="4073" marR="4073" marT="4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7194032"/>
                  </a:ext>
                </a:extLst>
              </a:tr>
              <a:tr h="178469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PRIMICI OD FINANCIJSKE IMOVINE I ZADUŽIVANJA</a:t>
                      </a:r>
                    </a:p>
                  </a:txBody>
                  <a:tcPr marL="4073" marR="4073" marT="4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6738676"/>
                  </a:ext>
                </a:extLst>
              </a:tr>
              <a:tr h="169971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pl-PL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IZDACI ZA FINANCIJSKU IMOVINU I OTPLATE ZAJMOVA</a:t>
                      </a:r>
                    </a:p>
                  </a:txBody>
                  <a:tcPr marL="4073" marR="4073" marT="4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2437932"/>
                  </a:ext>
                </a:extLst>
              </a:tr>
              <a:tr h="169971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NETO FINANCIRANJE</a:t>
                      </a:r>
                    </a:p>
                  </a:txBody>
                  <a:tcPr marL="4073" marR="4073" marT="4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9006262"/>
                  </a:ext>
                </a:extLst>
              </a:tr>
              <a:tr h="203966">
                <a:tc>
                  <a:txBody>
                    <a:bodyPr/>
                    <a:lstStyle/>
                    <a:p>
                      <a:pPr algn="ctr" fontAlgn="ctr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3186526"/>
                  </a:ext>
                </a:extLst>
              </a:tr>
              <a:tr h="203966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C) PRENESENI VIŠAK ILI PRENESENI MANJAK I VIŠEGODIŠNJI PLAN URAVNOTEŽENJA</a:t>
                      </a: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7922525"/>
                  </a:ext>
                </a:extLst>
              </a:tr>
              <a:tr h="203966">
                <a:tc>
                  <a:txBody>
                    <a:bodyPr/>
                    <a:lstStyle/>
                    <a:p>
                      <a:pPr algn="ctr" fontAlgn="ctr"/>
                      <a:endParaRPr lang="hr-HR" sz="12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8283994"/>
                  </a:ext>
                </a:extLst>
              </a:tr>
              <a:tr h="288950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073" marR="4073" marT="40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Plan za 2023.</a:t>
                      </a:r>
                    </a:p>
                  </a:txBody>
                  <a:tcPr marL="4073" marR="4073" marT="4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</a:t>
                      </a:r>
                      <a:b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2024.</a:t>
                      </a:r>
                    </a:p>
                  </a:txBody>
                  <a:tcPr marL="4073" marR="4073" marT="4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</a:t>
                      </a:r>
                      <a:b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2025.</a:t>
                      </a:r>
                    </a:p>
                  </a:txBody>
                  <a:tcPr marL="4073" marR="4073" marT="4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7233201"/>
                  </a:ext>
                </a:extLst>
              </a:tr>
              <a:tr h="280453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UKUPAN DONOS VIŠKA / MANJKA IZ PRETHODNE(IH) GODINE***</a:t>
                      </a:r>
                    </a:p>
                  </a:txBody>
                  <a:tcPr marL="4073" marR="4073" marT="4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200.410,13 KN / 27.250 EUR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7.250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2.250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08566"/>
                  </a:ext>
                </a:extLst>
              </a:tr>
              <a:tr h="339942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VIŠAK / MANJAK IZ PRETHODNE(IH) GODINE KOJI ĆE SE RASPOREDITI / POKRITI</a:t>
                      </a:r>
                    </a:p>
                  </a:txBody>
                  <a:tcPr marL="4073" marR="4073" marT="40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20.000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5.000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2.250</a:t>
                      </a:r>
                    </a:p>
                  </a:txBody>
                  <a:tcPr marL="4073" marR="4073" marT="40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4678"/>
                  </a:ext>
                </a:extLst>
              </a:tr>
              <a:tr h="169971">
                <a:tc>
                  <a:txBody>
                    <a:bodyPr/>
                    <a:lstStyle/>
                    <a:p>
                      <a:pPr algn="l" fontAlgn="b"/>
                      <a:endParaRPr lang="hr-H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3" marR="4073" marT="40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8595201"/>
                  </a:ext>
                </a:extLst>
              </a:tr>
            </a:tbl>
          </a:graphicData>
        </a:graphic>
      </p:graphicFrame>
      <p:sp>
        <p:nvSpPr>
          <p:cNvPr id="10" name="Oval 9">
            <a:extLst>
              <a:ext uri="{FF2B5EF4-FFF2-40B4-BE49-F238E27FC236}">
                <a16:creationId xmlns:a16="http://schemas.microsoft.com/office/drawing/2014/main" id="{5A4C450A-F35F-5612-59D1-793835EF5511}"/>
              </a:ext>
            </a:extLst>
          </p:cNvPr>
          <p:cNvSpPr/>
          <p:nvPr/>
        </p:nvSpPr>
        <p:spPr>
          <a:xfrm>
            <a:off x="4860032" y="3140968"/>
            <a:ext cx="792088" cy="288032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B205A16-74B6-9360-ACB5-CC967820F040}"/>
              </a:ext>
            </a:extLst>
          </p:cNvPr>
          <p:cNvSpPr/>
          <p:nvPr/>
        </p:nvSpPr>
        <p:spPr>
          <a:xfrm>
            <a:off x="4860032" y="6324600"/>
            <a:ext cx="792088" cy="288032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2EB8604-B740-6558-A88C-45569B1F5780}"/>
              </a:ext>
            </a:extLst>
          </p:cNvPr>
          <p:cNvSpPr/>
          <p:nvPr/>
        </p:nvSpPr>
        <p:spPr>
          <a:xfrm>
            <a:off x="6358074" y="3149803"/>
            <a:ext cx="792088" cy="288032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8716483-6C3C-6BC4-9A7D-800BB27C95FD}"/>
              </a:ext>
            </a:extLst>
          </p:cNvPr>
          <p:cNvSpPr/>
          <p:nvPr/>
        </p:nvSpPr>
        <p:spPr>
          <a:xfrm>
            <a:off x="7856117" y="3140968"/>
            <a:ext cx="792088" cy="288032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3734501-52C9-C6E7-00E5-F80B159F8276}"/>
              </a:ext>
            </a:extLst>
          </p:cNvPr>
          <p:cNvSpPr/>
          <p:nvPr/>
        </p:nvSpPr>
        <p:spPr>
          <a:xfrm>
            <a:off x="6386927" y="6324600"/>
            <a:ext cx="792088" cy="288032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45AD055-96F4-C923-426E-BB0C9A57143D}"/>
              </a:ext>
            </a:extLst>
          </p:cNvPr>
          <p:cNvSpPr/>
          <p:nvPr/>
        </p:nvSpPr>
        <p:spPr>
          <a:xfrm>
            <a:off x="7918340" y="6324600"/>
            <a:ext cx="792088" cy="288032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3966A9-2D48-37FE-88F6-BD30A3F80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21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421310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BFC61-7270-B039-8DF9-B73AD4C61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b="1" dirty="0"/>
              <a:t>NEUSPJELI  POKUŠAJ URAVNOTEŽENJA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9C47BAE-CDF8-7593-C223-74E9FF69AE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9420147"/>
              </p:ext>
            </p:extLst>
          </p:nvPr>
        </p:nvGraphicFramePr>
        <p:xfrm>
          <a:off x="711086" y="1600199"/>
          <a:ext cx="7721827" cy="5257804"/>
        </p:xfrm>
        <a:graphic>
          <a:graphicData uri="http://schemas.openxmlformats.org/drawingml/2006/table">
            <a:tbl>
              <a:tblPr/>
              <a:tblGrid>
                <a:gridCol w="3768525">
                  <a:extLst>
                    <a:ext uri="{9D8B030D-6E8A-4147-A177-3AD203B41FA5}">
                      <a16:colId xmlns:a16="http://schemas.microsoft.com/office/drawing/2014/main" val="426140508"/>
                    </a:ext>
                  </a:extLst>
                </a:gridCol>
                <a:gridCol w="1213593">
                  <a:extLst>
                    <a:ext uri="{9D8B030D-6E8A-4147-A177-3AD203B41FA5}">
                      <a16:colId xmlns:a16="http://schemas.microsoft.com/office/drawing/2014/main" val="1499597742"/>
                    </a:ext>
                  </a:extLst>
                </a:gridCol>
                <a:gridCol w="1334496">
                  <a:extLst>
                    <a:ext uri="{9D8B030D-6E8A-4147-A177-3AD203B41FA5}">
                      <a16:colId xmlns:a16="http://schemas.microsoft.com/office/drawing/2014/main" val="1501663839"/>
                    </a:ext>
                  </a:extLst>
                </a:gridCol>
                <a:gridCol w="1405213">
                  <a:extLst>
                    <a:ext uri="{9D8B030D-6E8A-4147-A177-3AD203B41FA5}">
                      <a16:colId xmlns:a16="http://schemas.microsoft.com/office/drawing/2014/main" val="2936495936"/>
                    </a:ext>
                  </a:extLst>
                </a:gridCol>
              </a:tblGrid>
              <a:tr h="206652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FINANCIJSKI PLAN </a:t>
                      </a:r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0000"/>
                          </a:highlight>
                          <a:latin typeface="Calibri" panose="020F0502020204030204" pitchFamily="34" charset="0"/>
                        </a:rPr>
                        <a:t>GLAZBENE ŠKOLE JOSIPA RUNJANINA </a:t>
                      </a:r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 2023. </a:t>
                      </a:r>
                    </a:p>
                  </a:txBody>
                  <a:tcPr marL="6846" marR="6846" marT="6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4379077"/>
                  </a:ext>
                </a:extLst>
              </a:tr>
              <a:tr h="206652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PROJEKCIJA PLANA ZA 2024. I 2025. GODINU</a:t>
                      </a:r>
                    </a:p>
                  </a:txBody>
                  <a:tcPr marL="6846" marR="6846" marT="6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8845446"/>
                  </a:ext>
                </a:extLst>
              </a:tr>
              <a:tr h="199271">
                <a:tc gridSpan="4">
                  <a:txBody>
                    <a:bodyPr/>
                    <a:lstStyle/>
                    <a:p>
                      <a:pPr algn="ctr" fontAlgn="b"/>
                      <a:endParaRPr lang="hr-HR" sz="11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46" marR="6846" marT="6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063231"/>
                  </a:ext>
                </a:extLst>
              </a:tr>
              <a:tr h="199271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hr-HR" sz="1100" b="1" i="0" u="none" strike="noStrike">
                          <a:effectLst/>
                          <a:latin typeface="Arial" panose="020B0604020202020204" pitchFamily="34" charset="0"/>
                        </a:rPr>
                        <a:t>OPĆI DIO </a:t>
                      </a:r>
                    </a:p>
                  </a:txBody>
                  <a:tcPr marL="6846" marR="6846" marT="6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6469187"/>
                  </a:ext>
                </a:extLst>
              </a:tr>
              <a:tr h="206652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46" marR="6846" marT="6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u kunama</a:t>
                      </a:r>
                    </a:p>
                  </a:txBody>
                  <a:tcPr marL="6846" marR="6846" marT="6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u kunama</a:t>
                      </a:r>
                    </a:p>
                  </a:txBody>
                  <a:tcPr marL="6846" marR="6846" marT="6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u kunama</a:t>
                      </a:r>
                    </a:p>
                  </a:txBody>
                  <a:tcPr marL="6846" marR="6846" marT="68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9448618"/>
                  </a:ext>
                </a:extLst>
              </a:tr>
              <a:tr h="405923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846" marR="6846" marT="6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100" b="1" i="0" u="none" strike="noStrike">
                          <a:effectLst/>
                          <a:latin typeface="Arial" panose="020B0604020202020204" pitchFamily="34" charset="0"/>
                        </a:rPr>
                        <a:t>Novi plan za 2023. 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100" b="1" i="0" u="none" strike="noStrike">
                          <a:effectLst/>
                          <a:latin typeface="Arial" panose="020B0604020202020204" pitchFamily="34" charset="0"/>
                        </a:rPr>
                        <a:t>Projekcija plana za 2024.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100" b="1" i="0" u="none" strike="noStrike">
                          <a:effectLst/>
                          <a:latin typeface="Arial" panose="020B0604020202020204" pitchFamily="34" charset="0"/>
                        </a:rPr>
                        <a:t>Projekcija plana za 2025.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0598528"/>
                  </a:ext>
                </a:extLst>
              </a:tr>
              <a:tr h="199271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i="0" u="none" strike="noStrike">
                          <a:effectLst/>
                          <a:latin typeface="Arial" panose="020B0604020202020204" pitchFamily="34" charset="0"/>
                        </a:rPr>
                        <a:t>PRIHODI UKUPNO</a:t>
                      </a:r>
                    </a:p>
                  </a:txBody>
                  <a:tcPr marL="6846" marR="6846" marT="6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effectLst/>
                          <a:latin typeface="Arial" panose="020B0604020202020204" pitchFamily="34" charset="0"/>
                        </a:rPr>
                        <a:t>13.423.450,13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effectLst/>
                          <a:latin typeface="Arial" panose="020B0604020202020204" pitchFamily="34" charset="0"/>
                        </a:rPr>
                        <a:t>13.392.912,80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effectLst/>
                          <a:latin typeface="Arial" panose="020B0604020202020204" pitchFamily="34" charset="0"/>
                        </a:rPr>
                        <a:t>13.345.031,06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1627493"/>
                  </a:ext>
                </a:extLst>
              </a:tr>
              <a:tr h="199271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PRIHODI POSLOVANJA</a:t>
                      </a:r>
                    </a:p>
                  </a:txBody>
                  <a:tcPr marL="6846" marR="6846" marT="6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effectLst/>
                          <a:latin typeface="Arial" panose="020B0604020202020204" pitchFamily="34" charset="0"/>
                        </a:rPr>
                        <a:t>13.423.450,13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effectLst/>
                          <a:latin typeface="Arial" panose="020B0604020202020204" pitchFamily="34" charset="0"/>
                        </a:rPr>
                        <a:t>13.392.912,80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effectLst/>
                          <a:latin typeface="Arial" panose="020B0604020202020204" pitchFamily="34" charset="0"/>
                        </a:rPr>
                        <a:t>13.345.031,06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1189508"/>
                  </a:ext>
                </a:extLst>
              </a:tr>
              <a:tr h="199271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0" i="0" u="none" strike="noStrike">
                          <a:effectLst/>
                          <a:latin typeface="Arial" panose="020B0604020202020204" pitchFamily="34" charset="0"/>
                        </a:rPr>
                        <a:t>PRIHODI OD PRODAJE NEFINANCIJSKE IMOVINE</a:t>
                      </a:r>
                    </a:p>
                  </a:txBody>
                  <a:tcPr marL="6846" marR="6846" marT="6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5159734"/>
                  </a:ext>
                </a:extLst>
              </a:tr>
              <a:tr h="199271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i="0" u="none" strike="noStrike">
                          <a:effectLst/>
                          <a:latin typeface="Arial" panose="020B0604020202020204" pitchFamily="34" charset="0"/>
                        </a:rPr>
                        <a:t>RASHODI UKUPNO</a:t>
                      </a:r>
                    </a:p>
                  </a:txBody>
                  <a:tcPr marL="6846" marR="6846" marT="6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 dirty="0">
                          <a:effectLst/>
                          <a:latin typeface="Arial" panose="020B0604020202020204" pitchFamily="34" charset="0"/>
                        </a:rPr>
                        <a:t>13.513.864,13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effectLst/>
                          <a:latin typeface="Arial" panose="020B0604020202020204" pitchFamily="34" charset="0"/>
                        </a:rPr>
                        <a:t>13.483.326,80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effectLst/>
                          <a:latin typeface="Arial" panose="020B0604020202020204" pitchFamily="34" charset="0"/>
                        </a:rPr>
                        <a:t>13.435.445,06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797541"/>
                  </a:ext>
                </a:extLst>
              </a:tr>
              <a:tr h="199271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RASHODI POSLOVANJA</a:t>
                      </a:r>
                    </a:p>
                  </a:txBody>
                  <a:tcPr marL="6846" marR="6846" marT="6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13.488.246,83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13.457.709,50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13.409.827,76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3523480"/>
                  </a:ext>
                </a:extLst>
              </a:tr>
              <a:tr h="199271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RASHODI ZA NEFINANCIJSKU IMOVINU</a:t>
                      </a:r>
                    </a:p>
                  </a:txBody>
                  <a:tcPr marL="6846" marR="6846" marT="6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25.617,30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25.617,30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25.617,30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2317072"/>
                  </a:ext>
                </a:extLst>
              </a:tr>
              <a:tr h="206652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i="0" u="none" strike="noStrike">
                          <a:effectLst/>
                          <a:latin typeface="Arial" panose="020B0604020202020204" pitchFamily="34" charset="0"/>
                        </a:rPr>
                        <a:t>RAZLIKA- VIŠAK / MANJAK</a:t>
                      </a:r>
                    </a:p>
                  </a:txBody>
                  <a:tcPr marL="6846" marR="6846" marT="6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effectLst/>
                          <a:latin typeface="Arial" panose="020B0604020202020204" pitchFamily="34" charset="0"/>
                        </a:rPr>
                        <a:t>-90.414,00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effectLst/>
                          <a:latin typeface="Arial" panose="020B0604020202020204" pitchFamily="34" charset="0"/>
                        </a:rPr>
                        <a:t>-90.414,00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effectLst/>
                          <a:latin typeface="Arial" panose="020B0604020202020204" pitchFamily="34" charset="0"/>
                        </a:rPr>
                        <a:t>-90.414,00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792303"/>
                  </a:ext>
                </a:extLst>
              </a:tr>
              <a:tr h="385257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effectLst/>
                          <a:latin typeface="Times New Roman" panose="02020603050405020304" pitchFamily="18" charset="0"/>
                        </a:rPr>
                        <a:t>UKUPAN DONOS VIŠKA/MANJKA IZ PRETHODNE(IH) GODINA </a:t>
                      </a:r>
                    </a:p>
                  </a:txBody>
                  <a:tcPr marL="6846" marR="6846" marT="6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85.872,73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8045644"/>
                  </a:ext>
                </a:extLst>
              </a:tr>
              <a:tr h="413302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effectLst/>
                          <a:latin typeface="Times New Roman" panose="02020603050405020304" pitchFamily="18" charset="0"/>
                        </a:rPr>
                        <a:t>DIO VIŠKA/MANJKA I PRETHODNE(IH) GODINA KOJI ĆE SE POKRITI/RASPOREDITI U RAZDOBLJU 2023.</a:t>
                      </a:r>
                    </a:p>
                  </a:txBody>
                  <a:tcPr marL="6846" marR="6846" marT="6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-90.414,00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-90.414,00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-90.414,00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9661937"/>
                  </a:ext>
                </a:extLst>
              </a:tr>
              <a:tr h="405923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846" marR="6846" marT="6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100" b="1" i="0" u="none" strike="noStrike">
                          <a:effectLst/>
                          <a:latin typeface="Arial" panose="020B0604020202020204" pitchFamily="34" charset="0"/>
                        </a:rPr>
                        <a:t>Novi plan za 2023. 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Projekcija plana za 2024.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Projekcija plana za 2025.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936561"/>
                  </a:ext>
                </a:extLst>
              </a:tr>
              <a:tr h="214031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PRIMICI OD FINANCIJSKE IMOVINE I ZADUŽIVANJA</a:t>
                      </a:r>
                    </a:p>
                  </a:txBody>
                  <a:tcPr marL="6846" marR="6846" marT="6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3448101"/>
                  </a:ext>
                </a:extLst>
              </a:tr>
              <a:tr h="385257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0" i="0" u="none" strike="noStrike">
                          <a:effectLst/>
                          <a:latin typeface="Arial" panose="020B0604020202020204" pitchFamily="34" charset="0"/>
                        </a:rPr>
                        <a:t>IZDACI ZA FINANCIJSU IMOVINU I OTPLATU ZAJMOVA</a:t>
                      </a:r>
                    </a:p>
                  </a:txBody>
                  <a:tcPr marL="6846" marR="6846" marT="6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 dirty="0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8930080"/>
                  </a:ext>
                </a:extLst>
              </a:tr>
              <a:tr h="214031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NETO FINANCIRANJE</a:t>
                      </a:r>
                    </a:p>
                  </a:txBody>
                  <a:tcPr marL="6846" marR="6846" marT="6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9025704"/>
                  </a:ext>
                </a:extLst>
              </a:tr>
              <a:tr h="206652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846" marR="6846" marT="6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846" marR="6846" marT="68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846" marR="6846" marT="68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846" marR="6846" marT="68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7778744"/>
                  </a:ext>
                </a:extLst>
              </a:tr>
              <a:tr h="206652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effectLst/>
                          <a:latin typeface="Arial" panose="020B0604020202020204" pitchFamily="34" charset="0"/>
                        </a:rPr>
                        <a:t>VIŠAK / MANJAK + NETO FINANCIRANJE</a:t>
                      </a:r>
                    </a:p>
                  </a:txBody>
                  <a:tcPr marL="6846" marR="6846" marT="68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 dirty="0"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6846" marR="6846" marT="68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700640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F65DE89-8C96-EE50-8BCF-84BF0814ED4E}"/>
              </a:ext>
            </a:extLst>
          </p:cNvPr>
          <p:cNvSpPr/>
          <p:nvPr/>
        </p:nvSpPr>
        <p:spPr>
          <a:xfrm>
            <a:off x="4553803" y="4537721"/>
            <a:ext cx="3879109" cy="720080"/>
          </a:xfrm>
          <a:prstGeom prst="round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B568F0-603F-2234-6424-94463158C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22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05687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B0B16A4-7B1A-416F-E5AF-F8BF438419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sz="3200" b="1" dirty="0"/>
              <a:t>3. NEPRAVILNOST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C73D487C-827E-0FCD-BBD2-E2492B4D9C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hr-HR" dirty="0"/>
          </a:p>
          <a:p>
            <a:pPr algn="ctr"/>
            <a:r>
              <a:rPr lang="hr-HR" sz="2800" b="1" dirty="0"/>
              <a:t>USVAJANJE PRIJEDLOGA FINANCIJSKOG PLANA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A27C97-79FC-07E0-D7B3-F4B9E5339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23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266505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6677C10-93B1-4C1B-8B89-1433E8F40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3200" b="1" dirty="0"/>
              <a:t/>
            </a:r>
            <a:br>
              <a:rPr lang="hr-HR" sz="3200" b="1" dirty="0"/>
            </a:br>
            <a:r>
              <a:rPr lang="hr-HR" sz="3100" b="1" dirty="0"/>
              <a:t>USVAJANJE FINANCIJSKOG PLANA PREMA ZAKONU O PRORAČUNU </a:t>
            </a:r>
            <a:r>
              <a:rPr lang="hr-HR" sz="3200" b="1" dirty="0"/>
              <a:t/>
            </a:r>
            <a:br>
              <a:rPr lang="hr-HR" sz="3200" b="1" dirty="0"/>
            </a:br>
            <a:endParaRPr lang="hr-HR" sz="3200" b="1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236B2B70-6BB5-F81D-6130-97E37F1FBF9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hr-HR" sz="2400" dirty="0"/>
              <a:t>Ravnatelj škole obvezan je </a:t>
            </a:r>
            <a:r>
              <a:rPr lang="hr-HR" sz="2400" b="1" dirty="0"/>
              <a:t>Školskom odboru uputiti na usvajanje prijedlog financijskog plana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hr-HR" sz="2400" b="1" dirty="0"/>
              <a:t>Usvojeni prijedlog financijskog plana </a:t>
            </a:r>
            <a:r>
              <a:rPr lang="hr-HR" sz="2400" dirty="0"/>
              <a:t>dostavlja se nadležnom upravnom odjelu osnivača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hr-HR" sz="2400" dirty="0">
                <a:effectLst/>
                <a:ea typeface="Times New Roman" panose="02020603050405020304" pitchFamily="18" charset="0"/>
              </a:rPr>
              <a:t>Datumom usvajanja proračuna smatra se da je prijedlog financijskog plana postao konačan financijski plan</a:t>
            </a:r>
          </a:p>
          <a:p>
            <a:pPr>
              <a:lnSpc>
                <a:spcPct val="120000"/>
              </a:lnSpc>
            </a:pPr>
            <a:endParaRPr lang="hr-HR" sz="24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911834-331B-467B-725E-E1739CC0B3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25000" lnSpcReduction="20000"/>
          </a:bodyPr>
          <a:lstStyle/>
          <a:p>
            <a:endParaRPr lang="hr-HR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hr-HR" sz="6400" b="1" dirty="0">
                <a:solidFill>
                  <a:srgbClr val="FF0000"/>
                </a:solidFill>
                <a:ea typeface="Calibri" panose="020F0502020204030204" pitchFamily="34" charset="0"/>
              </a:rPr>
              <a:t>POSTOJE </a:t>
            </a:r>
            <a:r>
              <a:rPr lang="hr-HR" sz="6400" b="1" dirty="0">
                <a:solidFill>
                  <a:srgbClr val="FF0000"/>
                </a:solidFill>
                <a:effectLst/>
                <a:ea typeface="Calibri" panose="020F0502020204030204" pitchFamily="34" charset="0"/>
              </a:rPr>
              <a:t>RAZLIKE IZMEĐU PRIJEDLOGA FINANCIJSKOG PLANA I USVOJENOG U PRORAČUNU</a:t>
            </a:r>
            <a:r>
              <a:rPr lang="hr-HR" sz="6400" dirty="0">
                <a:solidFill>
                  <a:srgbClr val="FF0000"/>
                </a:solidFill>
                <a:effectLst/>
                <a:ea typeface="Calibri" panose="020F0502020204030204" pitchFamily="34" charset="0"/>
              </a:rPr>
              <a:t> </a:t>
            </a:r>
            <a:endParaRPr lang="hr-HR" sz="6400" b="1" dirty="0">
              <a:solidFill>
                <a:srgbClr val="FF0000"/>
              </a:solidFill>
            </a:endParaRPr>
          </a:p>
          <a:p>
            <a:endParaRPr lang="hr-HR" dirty="0"/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C36C9ADA-3DE1-7138-FBC7-A7D23349F36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hr-HR" b="1" dirty="0"/>
              <a:t>Ako postoje razlike u financijskom planu školske ustanove </a:t>
            </a:r>
            <a:r>
              <a:rPr lang="hr-HR" dirty="0"/>
              <a:t>sadržanom u proračunu u odnosu na već usvojeni prijedlog financijskog plana, Školski odbor treba </a:t>
            </a:r>
            <a:r>
              <a:rPr lang="hr-HR" b="1" dirty="0"/>
              <a:t>ponovo usvojiti ali sada financijski plan. 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EDACBAE8-D31E-3F3F-64D9-C0B936D088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2238" cy="639763"/>
          </a:xfrm>
        </p:spPr>
        <p:txBody>
          <a:bodyPr>
            <a:noAutofit/>
          </a:bodyPr>
          <a:lstStyle/>
          <a:p>
            <a:r>
              <a:rPr lang="hr-HR" sz="1600" b="1" dirty="0">
                <a:solidFill>
                  <a:srgbClr val="FF0000"/>
                </a:solidFill>
                <a:effectLst/>
                <a:ea typeface="Calibri" panose="020F0502020204030204" pitchFamily="34" charset="0"/>
              </a:rPr>
              <a:t>NEMA RAZLIKA IZMEĐU PRIJEDLOGA I USVOJENOG FINANCIJSKOG PLANA </a:t>
            </a:r>
            <a:endParaRPr lang="hr-HR" sz="1600" b="1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22AED8-5557-2C4A-C827-8479F95E3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24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0859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>
            <a:extLst>
              <a:ext uri="{FF2B5EF4-FFF2-40B4-BE49-F238E27FC236}">
                <a16:creationId xmlns:a16="http://schemas.microsoft.com/office/drawing/2014/main" id="{87E7B456-E39C-15DE-6257-4A0088387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b="1" dirty="0"/>
              <a:t>ZAKON O USTANOVAMA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D4575413-2987-063B-3597-5CA905D85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Čl. 36. </a:t>
            </a:r>
            <a:r>
              <a:rPr lang="hr-HR"/>
              <a:t>Upravno </a:t>
            </a:r>
            <a:r>
              <a:rPr lang="hr-HR" dirty="0"/>
              <a:t>vijeće donosi programe rada i razvoja ustanove, nadzire njihovo izvršavanje, </a:t>
            </a:r>
            <a:r>
              <a:rPr lang="hr-HR" b="1" dirty="0"/>
              <a:t>odlučuje o financijskom planu </a:t>
            </a:r>
            <a:r>
              <a:rPr lang="hr-HR" dirty="0"/>
              <a:t>i godišnjem obračunu, predlaže osnivaču promjenu djelatnosti, daje osnivaču i ravnatelju ustanove prijedloge i mišljenja o pojedinim pitanjima te donosi odluke i obavlja druge poslove određene zakonom, aktom o osnivanju i statutom ustanove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3D7965-755A-DBDD-2D66-C78EA7260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25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52914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43EE7C-6C6E-EDA9-3A8A-A96A4B9CF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b="1" dirty="0"/>
              <a:t>FORMALNOST USVAJANJA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0CE838-CD44-CD3A-D497-063EA6A0AC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hr-HR" sz="2000" b="1" dirty="0">
              <a:solidFill>
                <a:srgbClr val="FF0000"/>
              </a:solidFill>
              <a:effectLst/>
              <a:ea typeface="Calibri" panose="020F0502020204030204" pitchFamily="34" charset="0"/>
            </a:endParaRPr>
          </a:p>
          <a:p>
            <a:r>
              <a:rPr lang="hr-HR" sz="7200" b="1" dirty="0">
                <a:solidFill>
                  <a:srgbClr val="FF0000"/>
                </a:solidFill>
                <a:effectLst/>
                <a:ea typeface="Calibri" panose="020F0502020204030204" pitchFamily="34" charset="0"/>
              </a:rPr>
              <a:t>NEMA RAZLIKA IZMEĐU PRIJEDLOGA I USVOJENOG FINANCIJSKOG PLANA </a:t>
            </a:r>
            <a:endParaRPr lang="hr-HR" sz="7200" b="1" dirty="0">
              <a:solidFill>
                <a:srgbClr val="FF0000"/>
              </a:solidFill>
            </a:endParaRPr>
          </a:p>
          <a:p>
            <a:endParaRPr lang="hr-HR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C7F0EE-0635-21B2-CB48-09DF1E0FFED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hr-HR" dirty="0">
                <a:effectLst/>
                <a:ea typeface="Times New Roman" panose="02020603050405020304" pitchFamily="18" charset="0"/>
                <a:cs typeface="TimesX-Regular"/>
              </a:rPr>
              <a:t>Usvajanjem proračuna usvojeni su i podaci iz financijskih planova proračunskih korisnika te se taj datum smatra trenutkom kada su prijedlozi financijskih planova prešli u konačne financijske planove. </a:t>
            </a:r>
            <a:endParaRPr lang="hr-HR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DE876C1-2B36-98AB-DC1A-37197907BA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25000" lnSpcReduction="20000"/>
          </a:bodyPr>
          <a:lstStyle/>
          <a:p>
            <a:r>
              <a:rPr lang="hr-HR" sz="7200" b="1" dirty="0">
                <a:solidFill>
                  <a:srgbClr val="FF0000"/>
                </a:solidFill>
                <a:ea typeface="Calibri" panose="020F0502020204030204" pitchFamily="34" charset="0"/>
              </a:rPr>
              <a:t>POSTOJE </a:t>
            </a:r>
            <a:r>
              <a:rPr lang="hr-HR" sz="7200" b="1" dirty="0">
                <a:solidFill>
                  <a:srgbClr val="FF0000"/>
                </a:solidFill>
                <a:effectLst/>
                <a:ea typeface="Calibri" panose="020F0502020204030204" pitchFamily="34" charset="0"/>
              </a:rPr>
              <a:t>RAZLIKE IZMEĐU PRIJEDLOGA FINANCIJSKOG PLANA I USVOJENOG U PRORAČUNU</a:t>
            </a:r>
            <a:r>
              <a:rPr lang="hr-HR" sz="7200" dirty="0">
                <a:solidFill>
                  <a:srgbClr val="FF0000"/>
                </a:solidFill>
                <a:effectLst/>
                <a:ea typeface="Calibri" panose="020F0502020204030204" pitchFamily="34" charset="0"/>
              </a:rPr>
              <a:t> </a:t>
            </a:r>
            <a:endParaRPr lang="hr-HR" sz="7200" b="1" dirty="0">
              <a:solidFill>
                <a:srgbClr val="FF0000"/>
              </a:solidFill>
            </a:endParaRPr>
          </a:p>
          <a:p>
            <a:endParaRPr lang="hr-HR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AB90C4C-A8F6-BEB2-F691-AA586387DD1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hr-HR" dirty="0">
                <a:effectLst/>
                <a:ea typeface="Times New Roman" panose="02020603050405020304" pitchFamily="18" charset="0"/>
                <a:cs typeface="TimesX-Regular"/>
              </a:rPr>
              <a:t>Tek danom donošenja odluke upravljačkog tijela proračunskog korisnika smatra se da je donesen odnosno formalno usvojen financijski plan </a:t>
            </a:r>
            <a:r>
              <a:rPr lang="hr-HR" dirty="0">
                <a:effectLst/>
                <a:ea typeface="Times New Roman" panose="02020603050405020304" pitchFamily="18" charset="0"/>
              </a:rPr>
              <a:t>koji je sadržan u proračunu županije. </a:t>
            </a:r>
            <a:r>
              <a:rPr lang="hr-HR" dirty="0">
                <a:effectLst/>
                <a:ea typeface="Times New Roman" panose="02020603050405020304" pitchFamily="18" charset="0"/>
                <a:cs typeface="TimesX-Regular"/>
              </a:rPr>
              <a:t> </a:t>
            </a:r>
            <a:endParaRPr lang="hr-H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2F85D2-CD74-E469-F18B-031376CA540B}"/>
              </a:ext>
            </a:extLst>
          </p:cNvPr>
          <p:cNvSpPr txBox="1"/>
          <p:nvPr/>
        </p:nvSpPr>
        <p:spPr>
          <a:xfrm>
            <a:off x="647564" y="5589240"/>
            <a:ext cx="78488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r-HR" sz="2400" b="1" dirty="0">
                <a:solidFill>
                  <a:srgbClr val="002060"/>
                </a:solidFill>
                <a:effectLst/>
                <a:ea typeface="Times New Roman" panose="02020603050405020304" pitchFamily="18" charset="0"/>
                <a:cs typeface="TimesX-Regular"/>
              </a:rPr>
              <a:t>Dobro bi bilo da se odlukom navede da se financijski plan smatra usvojenim danom donošenja proračuna.</a:t>
            </a:r>
            <a:endParaRPr lang="hr-HR" sz="2400" b="1" dirty="0">
              <a:solidFill>
                <a:srgbClr val="002060"/>
              </a:solidFill>
              <a:effectLst/>
              <a:ea typeface="Calibri" panose="020F0502020204030204" pitchFamily="34" charset="0"/>
              <a:cs typeface="TimesX-Regular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24AA947-06F9-459B-5358-D89CF3749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26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5175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3066E-003B-C75C-3661-A61008C2B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90600"/>
          </a:xfrm>
        </p:spPr>
        <p:txBody>
          <a:bodyPr>
            <a:normAutofit/>
          </a:bodyPr>
          <a:lstStyle/>
          <a:p>
            <a:r>
              <a:rPr lang="hr-HR" sz="2800" b="1" dirty="0"/>
              <a:t>USVAJANJE FINANCIJSKOG PLANA</a:t>
            </a:r>
            <a:br>
              <a:rPr lang="hr-HR" sz="2800" b="1" dirty="0"/>
            </a:br>
            <a:r>
              <a:rPr lang="hr-HR" sz="2800" b="1" dirty="0"/>
              <a:t>ŠTO JE NEPRAVILNOST ???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F3BE2-C20E-703B-F858-6FA4F8FBD4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5BF6C2-DBE4-83EB-08CA-8E41A5B061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600200"/>
            <a:ext cx="8229600" cy="520383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3E3D7CA-63A6-8845-A99A-B15DA8205D10}"/>
              </a:ext>
            </a:extLst>
          </p:cNvPr>
          <p:cNvSpPr/>
          <p:nvPr/>
        </p:nvSpPr>
        <p:spPr>
          <a:xfrm>
            <a:off x="6732240" y="1988840"/>
            <a:ext cx="936104" cy="144016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65E713-7C32-63FF-344C-4868280BB90E}"/>
              </a:ext>
            </a:extLst>
          </p:cNvPr>
          <p:cNvSpPr/>
          <p:nvPr/>
        </p:nvSpPr>
        <p:spPr>
          <a:xfrm>
            <a:off x="1187624" y="2141240"/>
            <a:ext cx="936104" cy="144016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7BD4B42-4322-DE11-4E6A-816A25D892EE}"/>
              </a:ext>
            </a:extLst>
          </p:cNvPr>
          <p:cNvSpPr/>
          <p:nvPr/>
        </p:nvSpPr>
        <p:spPr>
          <a:xfrm>
            <a:off x="6012160" y="764704"/>
            <a:ext cx="2540968" cy="114793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b="1" dirty="0">
                <a:solidFill>
                  <a:srgbClr val="FF0000"/>
                </a:solidFill>
              </a:rPr>
              <a:t>TREBA USVOJITI  PRIJEDLOG FINANCIJSKOG PLANA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2E6F479-BB04-2416-555D-230AC7AE6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27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78740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49C00-E226-CBBF-72A3-87EF18B8E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79262"/>
          </a:xfrm>
        </p:spPr>
        <p:txBody>
          <a:bodyPr>
            <a:noAutofit/>
          </a:bodyPr>
          <a:lstStyle/>
          <a:p>
            <a:r>
              <a:rPr lang="hr-HR" sz="3200" b="1" dirty="0"/>
              <a:t>ODLUKA O USVAJANJU – U PROSINCU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34C48-D1CB-AFEA-CB9D-DE085A22B6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3FE897-329A-0075-046F-71AC68E76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063" y="1193661"/>
            <a:ext cx="6481873" cy="566433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4A2AC6B-8E33-4E55-49AC-CF17DCDCE2B1}"/>
              </a:ext>
            </a:extLst>
          </p:cNvPr>
          <p:cNvSpPr/>
          <p:nvPr/>
        </p:nvSpPr>
        <p:spPr>
          <a:xfrm>
            <a:off x="4932040" y="1340768"/>
            <a:ext cx="1368152" cy="183232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14F30EA-FEBB-AFC4-EF74-D8969B9D38FD}"/>
              </a:ext>
            </a:extLst>
          </p:cNvPr>
          <p:cNvSpPr/>
          <p:nvPr/>
        </p:nvSpPr>
        <p:spPr>
          <a:xfrm>
            <a:off x="1619672" y="6597352"/>
            <a:ext cx="3312368" cy="260648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A76451-0AE4-738F-2392-1B7BD4F50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28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220699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E0626E-CB58-16F8-80B3-122F45A09E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sz="3200" b="1" dirty="0"/>
              <a:t>DOBAR FINANCIJSKI PLAN ZA 2023. I PROJEKCIJE ZA 2024. I 2025.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BC58A5B-9849-923A-0E72-7C7949C46F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3074" name="Picture 2" descr="Pet načina kako pametno koristiti smajliće - tportal">
            <a:extLst>
              <a:ext uri="{FF2B5EF4-FFF2-40B4-BE49-F238E27FC236}">
                <a16:creationId xmlns:a16="http://schemas.microsoft.com/office/drawing/2014/main" id="{F6CDABE7-0F52-0CC2-8EF7-1260EA0B45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612485"/>
            <a:ext cx="4355976" cy="2517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DFBF07C-57EF-3E30-5852-17C9C822E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29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6002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E9EA707-6365-2526-27BC-DDF7B8BB2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0F196CFD-3AF7-B368-06F3-ED1F75C8DF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3931920" cy="639762"/>
          </a:xfrm>
        </p:spPr>
        <p:txBody>
          <a:bodyPr/>
          <a:lstStyle/>
          <a:p>
            <a:r>
              <a:rPr lang="hr-HR" b="1" dirty="0"/>
              <a:t>POSEBNI DIO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6F48B74D-0789-7839-42F7-2B523CC6C8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88840"/>
            <a:ext cx="3931920" cy="44008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>
                <a:effectLst/>
                <a:ea typeface="Times New Roman" panose="02020603050405020304" pitchFamily="18" charset="0"/>
              </a:rPr>
              <a:t> </a:t>
            </a:r>
          </a:p>
          <a:p>
            <a:r>
              <a:rPr lang="hr-HR" dirty="0">
                <a:effectLst/>
                <a:ea typeface="Times New Roman" panose="02020603050405020304" pitchFamily="18" charset="0"/>
              </a:rPr>
              <a:t>plan rashoda i izdataka:</a:t>
            </a:r>
          </a:p>
          <a:p>
            <a:r>
              <a:rPr lang="hr-HR" dirty="0">
                <a:effectLst/>
                <a:ea typeface="Times New Roman" panose="02020603050405020304" pitchFamily="18" charset="0"/>
              </a:rPr>
              <a:t>iskazanih po izvorima financiranja </a:t>
            </a:r>
          </a:p>
          <a:p>
            <a:r>
              <a:rPr lang="hr-HR" dirty="0">
                <a:effectLst/>
                <a:ea typeface="Times New Roman" panose="02020603050405020304" pitchFamily="18" charset="0"/>
              </a:rPr>
              <a:t>iskazanih po ekonomskoj klasifikaciji</a:t>
            </a:r>
          </a:p>
          <a:p>
            <a:r>
              <a:rPr lang="hr-HR" dirty="0">
                <a:effectLst/>
                <a:ea typeface="Times New Roman" panose="02020603050405020304" pitchFamily="18" charset="0"/>
              </a:rPr>
              <a:t>raspoređenih u programe koji se sastoje od aktivnosti i projekata – programska klasifikacija</a:t>
            </a:r>
            <a:endParaRPr lang="hr-HR" dirty="0"/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577672F-7FF6-14A4-43E9-39932700F6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EC89AD8-E0BF-6276-C50F-AAF69771339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pic>
        <p:nvPicPr>
          <p:cNvPr id="4098" name="Picture 2" descr="Grad Karlovac - Upute za izradu proračuna Grada Karlovca 2021. - 2023.">
            <a:extLst>
              <a:ext uri="{FF2B5EF4-FFF2-40B4-BE49-F238E27FC236}">
                <a16:creationId xmlns:a16="http://schemas.microsoft.com/office/drawing/2014/main" id="{16F381A9-E65B-653C-5D77-DFABACB32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24944"/>
            <a:ext cx="3625035" cy="185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67B73C-7D6C-6C66-5924-4636F4EE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3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07027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4637AF2-90CE-D7DE-17BF-4BD3F3B7A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id="{F49E37B0-EC9C-565B-6EE5-09D8131806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3196640"/>
              </p:ext>
            </p:extLst>
          </p:nvPr>
        </p:nvGraphicFramePr>
        <p:xfrm>
          <a:off x="2542821" y="121819"/>
          <a:ext cx="6405088" cy="6736181"/>
        </p:xfrm>
        <a:graphic>
          <a:graphicData uri="http://schemas.openxmlformats.org/drawingml/2006/table">
            <a:tbl>
              <a:tblPr/>
              <a:tblGrid>
                <a:gridCol w="424647">
                  <a:extLst>
                    <a:ext uri="{9D8B030D-6E8A-4147-A177-3AD203B41FA5}">
                      <a16:colId xmlns:a16="http://schemas.microsoft.com/office/drawing/2014/main" val="2483888337"/>
                    </a:ext>
                  </a:extLst>
                </a:gridCol>
                <a:gridCol w="424647">
                  <a:extLst>
                    <a:ext uri="{9D8B030D-6E8A-4147-A177-3AD203B41FA5}">
                      <a16:colId xmlns:a16="http://schemas.microsoft.com/office/drawing/2014/main" val="2695324807"/>
                    </a:ext>
                  </a:extLst>
                </a:gridCol>
                <a:gridCol w="424647">
                  <a:extLst>
                    <a:ext uri="{9D8B030D-6E8A-4147-A177-3AD203B41FA5}">
                      <a16:colId xmlns:a16="http://schemas.microsoft.com/office/drawing/2014/main" val="1380268078"/>
                    </a:ext>
                  </a:extLst>
                </a:gridCol>
                <a:gridCol w="424647">
                  <a:extLst>
                    <a:ext uri="{9D8B030D-6E8A-4147-A177-3AD203B41FA5}">
                      <a16:colId xmlns:a16="http://schemas.microsoft.com/office/drawing/2014/main" val="4019920659"/>
                    </a:ext>
                  </a:extLst>
                </a:gridCol>
                <a:gridCol w="1176625">
                  <a:extLst>
                    <a:ext uri="{9D8B030D-6E8A-4147-A177-3AD203B41FA5}">
                      <a16:colId xmlns:a16="http://schemas.microsoft.com/office/drawing/2014/main" val="2647756908"/>
                    </a:ext>
                  </a:extLst>
                </a:gridCol>
                <a:gridCol w="1176625">
                  <a:extLst>
                    <a:ext uri="{9D8B030D-6E8A-4147-A177-3AD203B41FA5}">
                      <a16:colId xmlns:a16="http://schemas.microsoft.com/office/drawing/2014/main" val="1466405836"/>
                    </a:ext>
                  </a:extLst>
                </a:gridCol>
                <a:gridCol w="1176625">
                  <a:extLst>
                    <a:ext uri="{9D8B030D-6E8A-4147-A177-3AD203B41FA5}">
                      <a16:colId xmlns:a16="http://schemas.microsoft.com/office/drawing/2014/main" val="3801851816"/>
                    </a:ext>
                  </a:extLst>
                </a:gridCol>
                <a:gridCol w="1176625">
                  <a:extLst>
                    <a:ext uri="{9D8B030D-6E8A-4147-A177-3AD203B41FA5}">
                      <a16:colId xmlns:a16="http://schemas.microsoft.com/office/drawing/2014/main" val="2909169557"/>
                    </a:ext>
                  </a:extLst>
                </a:gridCol>
              </a:tblGrid>
              <a:tr h="371566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FINANCIJSKI PLAN OSNOVNE ŠKOLE </a:t>
                      </a:r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0000"/>
                          </a:highlight>
                          <a:latin typeface="Arial" panose="020B0604020202020204" pitchFamily="34" charset="0"/>
                        </a:rPr>
                        <a:t>BARTULA KAŠIĆA</a:t>
                      </a:r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/>
                      </a:r>
                      <a:b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ZA 2023. I PROJEKCIJA ZA 2024. I 2025. GODINU</a:t>
                      </a: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96694"/>
                  </a:ext>
                </a:extLst>
              </a:tr>
              <a:tr h="159242">
                <a:tc>
                  <a:txBody>
                    <a:bodyPr/>
                    <a:lstStyle/>
                    <a:p>
                      <a:pPr algn="ctr" fontAlgn="ctr"/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82403"/>
                  </a:ext>
                </a:extLst>
              </a:tr>
              <a:tr h="139337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I. OPĆI DIO</a:t>
                      </a: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7235923"/>
                  </a:ext>
                </a:extLst>
              </a:tr>
              <a:tr h="155261">
                <a:tc>
                  <a:txBody>
                    <a:bodyPr/>
                    <a:lstStyle/>
                    <a:p>
                      <a:pPr algn="ctr" fontAlgn="ctr"/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9001920"/>
                  </a:ext>
                </a:extLst>
              </a:tr>
              <a:tr h="159242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A) SAŽETAK RAČUNA PRIHODA I RASHODA</a:t>
                      </a: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9268909"/>
                  </a:ext>
                </a:extLst>
              </a:tr>
              <a:tr h="155261">
                <a:tc>
                  <a:txBody>
                    <a:bodyPr/>
                    <a:lstStyle/>
                    <a:p>
                      <a:pPr algn="l" fontAlgn="b"/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EUR*</a:t>
                      </a: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728050"/>
                  </a:ext>
                </a:extLst>
              </a:tr>
              <a:tr h="233998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Plan za 2023.</a:t>
                      </a:r>
                    </a:p>
                  </a:txBody>
                  <a:tcPr marL="6635" marR="6635" marT="66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</a:t>
                      </a:r>
                      <a:b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2024.</a:t>
                      </a:r>
                    </a:p>
                  </a:txBody>
                  <a:tcPr marL="6635" marR="6635" marT="66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</a:t>
                      </a:r>
                      <a:b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2025.</a:t>
                      </a:r>
                    </a:p>
                  </a:txBody>
                  <a:tcPr marL="6635" marR="6635" marT="66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054505"/>
                  </a:ext>
                </a:extLst>
              </a:tr>
              <a:tr h="127836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PRIHODI UKUPNO</a:t>
                      </a:r>
                    </a:p>
                  </a:txBody>
                  <a:tcPr marL="6635" marR="6635" marT="66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3.224.498,41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3.224.801,00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3.229.446,30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504997"/>
                  </a:ext>
                </a:extLst>
              </a:tr>
              <a:tr h="127836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PRIHODI POSLOVANJA</a:t>
                      </a:r>
                    </a:p>
                  </a:txBody>
                  <a:tcPr marL="6635" marR="6635" marT="66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3.224.498,41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3.224.801,00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3.229.446,30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646592"/>
                  </a:ext>
                </a:extLst>
              </a:tr>
              <a:tr h="127836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pl-PL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PRIHODI OD PRODAJE NEFINANCIJSKE IMOVINE</a:t>
                      </a:r>
                    </a:p>
                  </a:txBody>
                  <a:tcPr marL="6635" marR="6635" marT="66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9740717"/>
                  </a:ext>
                </a:extLst>
              </a:tr>
              <a:tr h="12783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RASHODI UKUPNO</a:t>
                      </a:r>
                    </a:p>
                  </a:txBody>
                  <a:tcPr marL="6635" marR="6635" marT="66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3.240.556,36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3.224.801,00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3.229.446,30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099614"/>
                  </a:ext>
                </a:extLst>
              </a:tr>
              <a:tr h="127836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RASHODI  POSLOVANJA</a:t>
                      </a:r>
                    </a:p>
                  </a:txBody>
                  <a:tcPr marL="6635" marR="6635" marT="66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3.161.068,65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3.147.224,50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3.151.869,80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0246689"/>
                  </a:ext>
                </a:extLst>
              </a:tr>
              <a:tr h="127836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RASHODI ZA NABAVU NEFINANCIJSKE IMOVINE</a:t>
                      </a:r>
                    </a:p>
                  </a:txBody>
                  <a:tcPr marL="6635" marR="6635" marT="66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79.487,71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77.576,50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77.576,50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3492559"/>
                  </a:ext>
                </a:extLst>
              </a:tr>
              <a:tr h="132702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RAZLIKA - VIŠAK / MANJAK</a:t>
                      </a:r>
                    </a:p>
                  </a:txBody>
                  <a:tcPr marL="6635" marR="6635" marT="66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-16.057,95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645225"/>
                  </a:ext>
                </a:extLst>
              </a:tr>
              <a:tr h="155261">
                <a:tc>
                  <a:txBody>
                    <a:bodyPr/>
                    <a:lstStyle/>
                    <a:p>
                      <a:pPr algn="ctr" fontAlgn="ctr"/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621742"/>
                  </a:ext>
                </a:extLst>
              </a:tr>
              <a:tr h="159242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B) SAŽETAK RAČUNA FINANCIRANJA</a:t>
                      </a: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0247856"/>
                  </a:ext>
                </a:extLst>
              </a:tr>
              <a:tr h="155261">
                <a:tc>
                  <a:txBody>
                    <a:bodyPr/>
                    <a:lstStyle/>
                    <a:p>
                      <a:pPr algn="ctr" fontAlgn="ctr"/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09195"/>
                  </a:ext>
                </a:extLst>
              </a:tr>
              <a:tr h="233998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Plan za 2023.</a:t>
                      </a:r>
                    </a:p>
                  </a:txBody>
                  <a:tcPr marL="6635" marR="6635" marT="66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</a:t>
                      </a:r>
                      <a:b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2024.</a:t>
                      </a:r>
                    </a:p>
                  </a:txBody>
                  <a:tcPr marL="6635" marR="6635" marT="66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</a:t>
                      </a:r>
                      <a:b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2025.</a:t>
                      </a:r>
                    </a:p>
                  </a:txBody>
                  <a:tcPr marL="6635" marR="6635" marT="66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8241724"/>
                  </a:ext>
                </a:extLst>
              </a:tr>
              <a:tr h="139337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PRIMICI OD FINANCIJSKE IMOVINE I ZADUŽIVANJA</a:t>
                      </a:r>
                    </a:p>
                  </a:txBody>
                  <a:tcPr marL="6635" marR="6635" marT="66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656052"/>
                  </a:ext>
                </a:extLst>
              </a:tr>
              <a:tr h="127836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pl-PL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IZDACI ZA FINANCIJSKU IMOVINU I OTPLATE ZAJMOVA</a:t>
                      </a:r>
                    </a:p>
                  </a:txBody>
                  <a:tcPr marL="6635" marR="6635" marT="66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2501719"/>
                  </a:ext>
                </a:extLst>
              </a:tr>
              <a:tr h="132702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NETO FINANCIRANJE</a:t>
                      </a:r>
                    </a:p>
                  </a:txBody>
                  <a:tcPr marL="6635" marR="6635" marT="66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1353645"/>
                  </a:ext>
                </a:extLst>
              </a:tr>
              <a:tr h="159242">
                <a:tc>
                  <a:txBody>
                    <a:bodyPr/>
                    <a:lstStyle/>
                    <a:p>
                      <a:pPr algn="ctr" fontAlgn="ctr"/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7963217"/>
                  </a:ext>
                </a:extLst>
              </a:tr>
              <a:tr h="159242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C) PRENESENI VIŠAK ILI PRENESENI MANJAK I VIŠEGODIŠNJI PLAN URAVNOTEŽENJA</a:t>
                      </a: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517705"/>
                  </a:ext>
                </a:extLst>
              </a:tr>
              <a:tr h="159242">
                <a:tc>
                  <a:txBody>
                    <a:bodyPr/>
                    <a:lstStyle/>
                    <a:p>
                      <a:pPr algn="ctr" fontAlgn="ctr"/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7046764"/>
                  </a:ext>
                </a:extLst>
              </a:tr>
              <a:tr h="225593"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6635" marR="6635" marT="663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Plan za 2023.</a:t>
                      </a:r>
                    </a:p>
                  </a:txBody>
                  <a:tcPr marL="6635" marR="6635" marT="66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</a:t>
                      </a:r>
                      <a:b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2024.</a:t>
                      </a:r>
                    </a:p>
                  </a:txBody>
                  <a:tcPr marL="6635" marR="6635" marT="66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</a:t>
                      </a:r>
                      <a:b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2025.</a:t>
                      </a:r>
                    </a:p>
                  </a:txBody>
                  <a:tcPr marL="6635" marR="6635" marT="66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7872142"/>
                  </a:ext>
                </a:extLst>
              </a:tr>
              <a:tr h="132702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UKUPAN DONOS VIŠKA / MANJKA IZ PRETHODNE(IH) GODINE***</a:t>
                      </a:r>
                    </a:p>
                  </a:txBody>
                  <a:tcPr marL="6635" marR="6635" marT="66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16.057,95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973101"/>
                  </a:ext>
                </a:extLst>
              </a:tr>
              <a:tr h="265404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VIŠAK / MANJAK IZ PRETHODNE(IH) GODINE KOJI ĆE SE RASPOREDITI / POKRITI</a:t>
                      </a:r>
                    </a:p>
                  </a:txBody>
                  <a:tcPr marL="6635" marR="6635" marT="66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16.057,95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6581149"/>
                  </a:ext>
                </a:extLst>
              </a:tr>
              <a:tr h="132702"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8413010"/>
                  </a:ext>
                </a:extLst>
              </a:tr>
              <a:tr h="132702"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635" marR="6635" marT="6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3538918"/>
                  </a:ext>
                </a:extLst>
              </a:tr>
              <a:tr h="132702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VIŠAK / MANJAK + NETO FINANCIRANJE</a:t>
                      </a:r>
                    </a:p>
                  </a:txBody>
                  <a:tcPr marL="6635" marR="6635" marT="66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6635" marR="6635" marT="6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7742713"/>
                  </a:ext>
                </a:extLst>
              </a:tr>
            </a:tbl>
          </a:graphicData>
        </a:graphic>
      </p:graphicFrame>
      <p:sp>
        <p:nvSpPr>
          <p:cNvPr id="3" name="TekstniOkvir 1">
            <a:extLst>
              <a:ext uri="{FF2B5EF4-FFF2-40B4-BE49-F238E27FC236}">
                <a16:creationId xmlns:a16="http://schemas.microsoft.com/office/drawing/2014/main" id="{AF64717F-FCAA-1E9F-A725-810D2AFC1114}"/>
              </a:ext>
            </a:extLst>
          </p:cNvPr>
          <p:cNvSpPr txBox="1"/>
          <p:nvPr/>
        </p:nvSpPr>
        <p:spPr>
          <a:xfrm>
            <a:off x="196091" y="2404996"/>
            <a:ext cx="2011462" cy="1240027"/>
          </a:xfrm>
          <a:prstGeom prst="rect">
            <a:avLst/>
          </a:prstGeom>
          <a:noFill/>
          <a:ln w="3172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algn="ctr"/>
            <a:r>
              <a:rPr lang="hr-HR" sz="14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Iznos 16.057,95 je razlika prihoda i rashoda</a:t>
            </a:r>
          </a:p>
          <a:p>
            <a:pPr algn="ctr"/>
            <a:r>
              <a:rPr lang="hr-HR" sz="1400" b="1" kern="15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Planirano je više rashoda, a financirati će se iz prenesenih viškova </a:t>
            </a:r>
          </a:p>
          <a:p>
            <a:pPr algn="ctr"/>
            <a:endParaRPr lang="hr-HR" sz="1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kstniOkvir 1">
            <a:extLst>
              <a:ext uri="{FF2B5EF4-FFF2-40B4-BE49-F238E27FC236}">
                <a16:creationId xmlns:a16="http://schemas.microsoft.com/office/drawing/2014/main" id="{2C6101DC-0127-2307-80AC-C333199CF28A}"/>
              </a:ext>
            </a:extLst>
          </p:cNvPr>
          <p:cNvSpPr txBox="1"/>
          <p:nvPr/>
        </p:nvSpPr>
        <p:spPr>
          <a:xfrm>
            <a:off x="196091" y="4581128"/>
            <a:ext cx="2038023" cy="792088"/>
          </a:xfrm>
          <a:prstGeom prst="rect">
            <a:avLst/>
          </a:prstGeom>
          <a:noFill/>
          <a:ln w="3172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algn="ctr"/>
            <a:r>
              <a:rPr lang="hr-HR" sz="14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Ukupan višak/manjak iz bilance – rezultat na 922 + procjena za 2023.</a:t>
            </a:r>
            <a:endParaRPr lang="hr-HR" sz="1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ekstniOkvir 1">
            <a:extLst>
              <a:ext uri="{FF2B5EF4-FFF2-40B4-BE49-F238E27FC236}">
                <a16:creationId xmlns:a16="http://schemas.microsoft.com/office/drawing/2014/main" id="{11659636-7E67-E0B4-B6B6-DC07AE13D2D0}"/>
              </a:ext>
            </a:extLst>
          </p:cNvPr>
          <p:cNvSpPr txBox="1"/>
          <p:nvPr/>
        </p:nvSpPr>
        <p:spPr>
          <a:xfrm>
            <a:off x="196090" y="5494342"/>
            <a:ext cx="2011461" cy="990600"/>
          </a:xfrm>
          <a:prstGeom prst="rect">
            <a:avLst/>
          </a:prstGeom>
          <a:solidFill>
            <a:schemeClr val="bg1"/>
          </a:solidFill>
          <a:ln w="3172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algn="ctr"/>
            <a:r>
              <a:rPr lang="hr-HR" sz="1400" b="1" kern="15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Dio ili ukupan višak koji će se potrošiti </a:t>
            </a:r>
          </a:p>
          <a:p>
            <a:pPr algn="ctr"/>
            <a:r>
              <a:rPr lang="hr-HR" sz="14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Svrha trošenja u drugom dijelu plana</a:t>
            </a:r>
            <a:endParaRPr lang="hr-HR" sz="1400" b="1" kern="150" dirty="0">
              <a:solidFill>
                <a:srgbClr val="00206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hr-HR" sz="1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A6A6D83-0D11-C49B-A497-D116245266A3}"/>
              </a:ext>
            </a:extLst>
          </p:cNvPr>
          <p:cNvCxnSpPr>
            <a:stCxn id="3" idx="3"/>
          </p:cNvCxnSpPr>
          <p:nvPr/>
        </p:nvCxnSpPr>
        <p:spPr>
          <a:xfrm flipV="1">
            <a:off x="2207553" y="3025009"/>
            <a:ext cx="344456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FC2EEBA-E652-76BC-3170-BBCAC56CCBBA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2234114" y="4977172"/>
            <a:ext cx="3273990" cy="8913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06FBF9A-03CF-EB9F-6870-4278F6D7ED68}"/>
              </a:ext>
            </a:extLst>
          </p:cNvPr>
          <p:cNvCxnSpPr>
            <a:stCxn id="8" idx="3"/>
          </p:cNvCxnSpPr>
          <p:nvPr/>
        </p:nvCxnSpPr>
        <p:spPr>
          <a:xfrm>
            <a:off x="2207551" y="5989642"/>
            <a:ext cx="3444569" cy="175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36771A7F-06BC-188A-09F6-18C1F6B4AC17}"/>
              </a:ext>
            </a:extLst>
          </p:cNvPr>
          <p:cNvSpPr/>
          <p:nvPr/>
        </p:nvSpPr>
        <p:spPr>
          <a:xfrm>
            <a:off x="5745365" y="2887551"/>
            <a:ext cx="842859" cy="25341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0235FFE-7618-E7D2-2129-752827EAAAFB}"/>
              </a:ext>
            </a:extLst>
          </p:cNvPr>
          <p:cNvSpPr/>
          <p:nvPr/>
        </p:nvSpPr>
        <p:spPr>
          <a:xfrm>
            <a:off x="5745364" y="5736226"/>
            <a:ext cx="842859" cy="25341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E982B7B-DD6E-5C89-A7FC-D90F90516001}"/>
              </a:ext>
            </a:extLst>
          </p:cNvPr>
          <p:cNvSpPr/>
          <p:nvPr/>
        </p:nvSpPr>
        <p:spPr>
          <a:xfrm>
            <a:off x="5745365" y="6079256"/>
            <a:ext cx="842859" cy="25341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DBD8E2-01B7-F3F5-AD86-90D33A600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30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341595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16" grpId="0" animBg="1"/>
      <p:bldP spid="17" grpId="0" animBg="1"/>
      <p:bldP spid="1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609450C-9F45-444B-1649-85BB0E72B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id="{D43D9FD0-ACFB-59AA-85DA-239CEBEC2C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9637925"/>
              </p:ext>
            </p:extLst>
          </p:nvPr>
        </p:nvGraphicFramePr>
        <p:xfrm>
          <a:off x="2736673" y="278160"/>
          <a:ext cx="6275842" cy="6966596"/>
        </p:xfrm>
        <a:graphic>
          <a:graphicData uri="http://schemas.openxmlformats.org/drawingml/2006/table">
            <a:tbl>
              <a:tblPr/>
              <a:tblGrid>
                <a:gridCol w="371831">
                  <a:extLst>
                    <a:ext uri="{9D8B030D-6E8A-4147-A177-3AD203B41FA5}">
                      <a16:colId xmlns:a16="http://schemas.microsoft.com/office/drawing/2014/main" val="951060889"/>
                    </a:ext>
                  </a:extLst>
                </a:gridCol>
                <a:gridCol w="421886">
                  <a:extLst>
                    <a:ext uri="{9D8B030D-6E8A-4147-A177-3AD203B41FA5}">
                      <a16:colId xmlns:a16="http://schemas.microsoft.com/office/drawing/2014/main" val="2201849658"/>
                    </a:ext>
                  </a:extLst>
                </a:gridCol>
                <a:gridCol w="390899">
                  <a:extLst>
                    <a:ext uri="{9D8B030D-6E8A-4147-A177-3AD203B41FA5}">
                      <a16:colId xmlns:a16="http://schemas.microsoft.com/office/drawing/2014/main" val="2569898693"/>
                    </a:ext>
                  </a:extLst>
                </a:gridCol>
                <a:gridCol w="333576">
                  <a:extLst>
                    <a:ext uri="{9D8B030D-6E8A-4147-A177-3AD203B41FA5}">
                      <a16:colId xmlns:a16="http://schemas.microsoft.com/office/drawing/2014/main" val="1974830261"/>
                    </a:ext>
                  </a:extLst>
                </a:gridCol>
                <a:gridCol w="953533">
                  <a:extLst>
                    <a:ext uri="{9D8B030D-6E8A-4147-A177-3AD203B41FA5}">
                      <a16:colId xmlns:a16="http://schemas.microsoft.com/office/drawing/2014/main" val="3875165115"/>
                    </a:ext>
                  </a:extLst>
                </a:gridCol>
                <a:gridCol w="985463">
                  <a:extLst>
                    <a:ext uri="{9D8B030D-6E8A-4147-A177-3AD203B41FA5}">
                      <a16:colId xmlns:a16="http://schemas.microsoft.com/office/drawing/2014/main" val="4164981629"/>
                    </a:ext>
                  </a:extLst>
                </a:gridCol>
                <a:gridCol w="282576">
                  <a:extLst>
                    <a:ext uri="{9D8B030D-6E8A-4147-A177-3AD203B41FA5}">
                      <a16:colId xmlns:a16="http://schemas.microsoft.com/office/drawing/2014/main" val="3680143491"/>
                    </a:ext>
                  </a:extLst>
                </a:gridCol>
                <a:gridCol w="653528">
                  <a:extLst>
                    <a:ext uri="{9D8B030D-6E8A-4147-A177-3AD203B41FA5}">
                      <a16:colId xmlns:a16="http://schemas.microsoft.com/office/drawing/2014/main" val="2461397280"/>
                    </a:ext>
                  </a:extLst>
                </a:gridCol>
                <a:gridCol w="614511">
                  <a:extLst>
                    <a:ext uri="{9D8B030D-6E8A-4147-A177-3AD203B41FA5}">
                      <a16:colId xmlns:a16="http://schemas.microsoft.com/office/drawing/2014/main" val="1155121287"/>
                    </a:ext>
                  </a:extLst>
                </a:gridCol>
                <a:gridCol w="321593">
                  <a:extLst>
                    <a:ext uri="{9D8B030D-6E8A-4147-A177-3AD203B41FA5}">
                      <a16:colId xmlns:a16="http://schemas.microsoft.com/office/drawing/2014/main" val="3353856879"/>
                    </a:ext>
                  </a:extLst>
                </a:gridCol>
                <a:gridCol w="946446">
                  <a:extLst>
                    <a:ext uri="{9D8B030D-6E8A-4147-A177-3AD203B41FA5}">
                      <a16:colId xmlns:a16="http://schemas.microsoft.com/office/drawing/2014/main" val="3476732453"/>
                    </a:ext>
                  </a:extLst>
                </a:gridCol>
              </a:tblGrid>
              <a:tr h="322032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FINANCIJSKI PLAN </a:t>
                      </a:r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0000"/>
                          </a:highlight>
                          <a:latin typeface="+mn-lt"/>
                        </a:rPr>
                        <a:t>OSNOVNE ŠKOLE BARTULA KAŠIĆA</a:t>
                      </a:r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2023. I PROJEKCIJA ZA 2024. I 2025. GODINU</a:t>
                      </a: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6858756"/>
                  </a:ext>
                </a:extLst>
              </a:tr>
              <a:tr h="163577">
                <a:tc>
                  <a:txBody>
                    <a:bodyPr/>
                    <a:lstStyle/>
                    <a:p>
                      <a:pPr algn="ctr" fontAlgn="ctr"/>
                      <a:endParaRPr lang="hr-HR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hr-HR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r-HR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3752293"/>
                  </a:ext>
                </a:extLst>
              </a:tr>
              <a:tr h="163577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I. OPĆI DIO</a:t>
                      </a: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1627250"/>
                  </a:ext>
                </a:extLst>
              </a:tr>
              <a:tr h="163577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A. RAČUN PRIHODA I RASHODA </a:t>
                      </a: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6896473"/>
                  </a:ext>
                </a:extLst>
              </a:tr>
              <a:tr h="163577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PRIHODI POSLOVANJA</a:t>
                      </a: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3879983"/>
                  </a:ext>
                </a:extLst>
              </a:tr>
              <a:tr h="322032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Razred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Skupina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Izvor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Naziv prihoda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hr-H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Plan za 2023.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Plan za 2023.</a:t>
                      </a:r>
                      <a:endParaRPr lang="hr-HR" sz="1000">
                        <a:latin typeface="+mn-lt"/>
                      </a:endParaRP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hr-H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Projekcija </a:t>
                      </a:r>
                      <a:br>
                        <a:rPr lang="hr-H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hr-H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za 2024.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</a:t>
                      </a:r>
                      <a:b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2024.</a:t>
                      </a:r>
                      <a:endParaRPr lang="hr-HR" sz="1000">
                        <a:latin typeface="+mn-lt"/>
                      </a:endParaRP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hr-H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Projekcija </a:t>
                      </a:r>
                      <a:br>
                        <a:rPr lang="hr-H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hr-H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za 2025.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</a:t>
                      </a:r>
                      <a:b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2025.</a:t>
                      </a:r>
                      <a:endParaRPr lang="hr-HR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594040"/>
                  </a:ext>
                </a:extLst>
              </a:tr>
              <a:tr h="16357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Prihodi poslovanja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3.224.498,41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3.224.498,41</a:t>
                      </a:r>
                      <a:endParaRPr lang="hr-HR" sz="1000" i="0" dirty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3.224.801,00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3.224.801,00</a:t>
                      </a:r>
                      <a:endParaRPr lang="hr-HR" sz="1000" i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3.229.446,30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3.229.446,30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500814"/>
                  </a:ext>
                </a:extLst>
              </a:tr>
              <a:tr h="322032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Pomoći iz inozemstva i od subjekata unutar općeg proračuna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2.560.167,67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2.560.167,67</a:t>
                      </a:r>
                      <a:endParaRPr lang="hr-HR" sz="1000" i="0" dirty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2.560.167,67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2.560.167,67</a:t>
                      </a:r>
                      <a:endParaRPr lang="hr-HR" sz="1000" i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2.560.167,67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2.560.167,67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4607623"/>
                  </a:ext>
                </a:extLst>
              </a:tr>
              <a:tr h="16357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Pomoći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2.470.188,44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2.470.188,44</a:t>
                      </a:r>
                      <a:endParaRPr lang="hr-HR" sz="1000" i="0" dirty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2.470.188,44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2.470.188,44</a:t>
                      </a:r>
                      <a:endParaRPr lang="hr-HR" sz="1000" i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2.470.188,44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2.470.188,44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955698"/>
                  </a:ext>
                </a:extLst>
              </a:tr>
              <a:tr h="16357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5402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EU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89.979,23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89.979,23</a:t>
                      </a:r>
                      <a:endParaRPr lang="hr-HR" sz="1000" i="0" dirty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89.979,23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89.979,23</a:t>
                      </a:r>
                      <a:endParaRPr lang="hr-HR" sz="1000" i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89.979,23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89.979,23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1799913"/>
                  </a:ext>
                </a:extLst>
              </a:tr>
              <a:tr h="16357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Prihodi od imovine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92,90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92,90</a:t>
                      </a:r>
                      <a:endParaRPr lang="hr-HR" sz="1000" i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92,90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92,90</a:t>
                      </a:r>
                      <a:endParaRPr lang="hr-HR" sz="1000" i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92,90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92,90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753729"/>
                  </a:ext>
                </a:extLst>
              </a:tr>
              <a:tr h="16357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Vlastiti prihodi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92,90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92,90</a:t>
                      </a:r>
                      <a:endParaRPr lang="hr-HR" sz="1000" i="0" dirty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92,90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92,90</a:t>
                      </a:r>
                      <a:endParaRPr lang="hr-HR" sz="1000" i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92,90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92,90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524766"/>
                  </a:ext>
                </a:extLst>
              </a:tr>
              <a:tr h="480486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Prihodi od upravnih i administrativnih pristojbi, pristojbi po posebnim propisima i naknada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227.301,09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227.301,09</a:t>
                      </a:r>
                      <a:endParaRPr lang="hr-HR" sz="1000" i="0" dirty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220.967,54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220.967,54</a:t>
                      </a:r>
                      <a:endParaRPr lang="hr-HR" sz="1000" i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220.967,54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220.967,54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6281707"/>
                  </a:ext>
                </a:extLst>
              </a:tr>
              <a:tr h="16357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Prihodi za posebne namjene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227.301,09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227.301,09</a:t>
                      </a:r>
                      <a:endParaRPr lang="hr-HR" sz="1000" i="0" dirty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220.967,54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220.967,54</a:t>
                      </a:r>
                      <a:endParaRPr lang="hr-HR" sz="1000" i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220.967,54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220.967,54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0934570"/>
                  </a:ext>
                </a:extLst>
              </a:tr>
              <a:tr h="322032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Prihodi od prodaje proizvoda i robe te pruženih usluga, prihodi od donacija 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4.472,75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4.472,75</a:t>
                      </a:r>
                      <a:endParaRPr lang="hr-HR" sz="1000" i="0" dirty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4.472,75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4.472,75</a:t>
                      </a:r>
                      <a:endParaRPr lang="hr-HR" sz="1000" i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4.472,75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4.472,75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689887"/>
                  </a:ext>
                </a:extLst>
              </a:tr>
              <a:tr h="16357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Vlastiti prihodi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3.450,79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3.450,79</a:t>
                      </a:r>
                      <a:endParaRPr lang="hr-HR" sz="1000" i="0" dirty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3.450,79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3.450,79</a:t>
                      </a:r>
                      <a:endParaRPr lang="hr-HR" sz="1000" i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3.450,79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3.450,79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4075181"/>
                  </a:ext>
                </a:extLst>
              </a:tr>
              <a:tr h="16357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6103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Donacije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1.021,96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1.021,96</a:t>
                      </a:r>
                      <a:endParaRPr lang="hr-HR" sz="1000" i="0" dirty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1.021,96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1.021,96</a:t>
                      </a:r>
                      <a:endParaRPr lang="hr-HR" sz="1000" i="0" dirty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1.021,96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1.021,96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757805"/>
                  </a:ext>
                </a:extLst>
              </a:tr>
              <a:tr h="322032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Prihodi iz nadležnog proračuna i od HZZO-a temeljem ugovornih obveza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432.331,28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432.331,28</a:t>
                      </a:r>
                      <a:endParaRPr lang="hr-HR" sz="1000" i="0" dirty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438.967,42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438.967,42</a:t>
                      </a:r>
                      <a:endParaRPr lang="hr-HR" sz="1000" i="0" dirty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443.612,72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443.612,72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628508"/>
                  </a:ext>
                </a:extLst>
              </a:tr>
              <a:tr h="16357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Opći prihodi i primici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432.331,28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432.331,28</a:t>
                      </a:r>
                      <a:endParaRPr lang="hr-HR" sz="1000" i="0" dirty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438.967,42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438.967,42</a:t>
                      </a:r>
                      <a:endParaRPr lang="hr-HR" sz="1000" i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443.612,72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443.612,72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2774166"/>
                  </a:ext>
                </a:extLst>
              </a:tr>
              <a:tr h="174152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Kazne, upravne mjere i ostali prihodi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132,72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132,72</a:t>
                      </a:r>
                      <a:endParaRPr lang="hr-HR" sz="1000" i="0" dirty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132,72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132,72</a:t>
                      </a:r>
                      <a:endParaRPr lang="hr-HR" sz="1000" i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132,72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132,72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0758275"/>
                  </a:ext>
                </a:extLst>
              </a:tr>
              <a:tr h="16357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Vlastiti prihodi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132,72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132,72</a:t>
                      </a:r>
                      <a:endParaRPr lang="hr-HR" sz="1000" i="0" dirty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132,72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132,72</a:t>
                      </a:r>
                      <a:endParaRPr lang="hr-HR" sz="1000" i="0" dirty="0"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132,72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132,72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9809899"/>
                  </a:ext>
                </a:extLst>
              </a:tr>
              <a:tr h="16357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26" marR="4926" marT="49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hr-HR" sz="1000" dirty="0">
                        <a:latin typeface="+mn-lt"/>
                      </a:endParaRPr>
                    </a:p>
                  </a:txBody>
                  <a:tcPr marL="4926" marR="4926" marT="49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26" marR="4926" marT="49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hr-HR" sz="1000" dirty="0">
                        <a:latin typeface="+mn-lt"/>
                      </a:endParaRPr>
                    </a:p>
                  </a:txBody>
                  <a:tcPr marL="4926" marR="4926" marT="49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26" marR="4926" marT="49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3624988"/>
                  </a:ext>
                </a:extLst>
              </a:tr>
              <a:tr h="163577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VIŠAK KORIŠTEN ZA POKRIĆE RASHODA</a:t>
                      </a: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9191605"/>
                  </a:ext>
                </a:extLst>
              </a:tr>
              <a:tr h="16357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hr-HR" sz="1000" b="0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hr-HR" sz="1000" b="0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hr-HR"/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26" marR="4926" marT="49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26" marR="4926" marT="49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hr-HR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EUR</a:t>
                      </a: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EUR</a:t>
                      </a:r>
                    </a:p>
                  </a:txBody>
                  <a:tcPr marL="4926" marR="4926" marT="49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1842936"/>
                  </a:ext>
                </a:extLst>
              </a:tr>
              <a:tr h="322032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Razred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Skupina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Izvor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Naziv rashoda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Naziv rashoda</a:t>
                      </a:r>
                      <a:endParaRPr lang="hr-HR"/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hr-H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Plan za 2023.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Plan za 2023.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hr-H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Projekcija </a:t>
                      </a:r>
                      <a:br>
                        <a:rPr lang="hr-H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hr-H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za 2024.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</a:t>
                      </a:r>
                      <a:b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2024.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hr-H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Projekcija </a:t>
                      </a:r>
                      <a:br>
                        <a:rPr lang="hr-H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hr-H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za 2025.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</a:t>
                      </a:r>
                      <a:b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2025.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4273796"/>
                  </a:ext>
                </a:extLst>
              </a:tr>
              <a:tr h="16357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Vlastiti izvori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Vlastiti izvori</a:t>
                      </a:r>
                      <a:endParaRPr lang="hr-HR"/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142463"/>
                  </a:ext>
                </a:extLst>
              </a:tr>
              <a:tr h="16357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Višak prihoda poslovanja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Višak prihoda poslovanja</a:t>
                      </a:r>
                      <a:endParaRPr lang="hr-HR"/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16.057,95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16.057,95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  <a:endParaRPr lang="hr-HR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1316652"/>
                  </a:ext>
                </a:extLst>
              </a:tr>
              <a:tr h="16357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9231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Vlastiti prihodi 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Vlastiti prihodi </a:t>
                      </a:r>
                      <a:endParaRPr lang="hr-HR"/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2.256,29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2.256,29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hr-HR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4236564"/>
                  </a:ext>
                </a:extLst>
              </a:tr>
              <a:tr h="16357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9241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Prihodi za posebne namjene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Prihodi za posebne namjene</a:t>
                      </a:r>
                      <a:endParaRPr lang="hr-HR"/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995,42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995,42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hr-HR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065609"/>
                  </a:ext>
                </a:extLst>
              </a:tr>
              <a:tr h="16357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92530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HZZ PRIPRAVNIK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HZZ PRIPRAVNIK</a:t>
                      </a:r>
                      <a:endParaRPr lang="hr-HR"/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12.275,34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12.275,34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007744"/>
                  </a:ext>
                </a:extLst>
              </a:tr>
              <a:tr h="16357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9257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Pomoći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Pomoći</a:t>
                      </a:r>
                      <a:endParaRPr lang="hr-HR"/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265,45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265,45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06634"/>
                  </a:ext>
                </a:extLst>
              </a:tr>
              <a:tr h="16357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926103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Donacije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Donacije</a:t>
                      </a:r>
                      <a:endParaRPr lang="hr-HR"/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265,45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265,45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2272"/>
                  </a:ext>
                </a:extLst>
              </a:tr>
              <a:tr h="163577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hr-HR"/>
                    </a:p>
                  </a:txBody>
                  <a:tcPr marL="4926" marR="4926" marT="4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4926" marR="4926" marT="4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5083407"/>
                  </a:ext>
                </a:extLst>
              </a:tr>
              <a:tr h="290341"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926" marR="4926" marT="49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926" marR="4926" marT="49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hr-HR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926" marR="4926" marT="49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hr-HR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926" marR="4926" marT="49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hr-HR" dirty="0"/>
                    </a:p>
                  </a:txBody>
                  <a:tcPr marL="4926" marR="4926" marT="49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26" marR="4926" marT="49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hr-HR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926" marR="4926" marT="49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26" marR="4926" marT="49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hr-HR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926" marR="4926" marT="49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hr-H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26" marR="4926" marT="49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926" marR="4926" marT="49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1626637"/>
                  </a:ext>
                </a:extLst>
              </a:tr>
            </a:tbl>
          </a:graphicData>
        </a:graphic>
      </p:graphicFrame>
      <p:sp>
        <p:nvSpPr>
          <p:cNvPr id="5" name="TekstniOkvir 1">
            <a:extLst>
              <a:ext uri="{FF2B5EF4-FFF2-40B4-BE49-F238E27FC236}">
                <a16:creationId xmlns:a16="http://schemas.microsoft.com/office/drawing/2014/main" id="{405128F4-BB25-A7BA-78A8-42B383CD78FE}"/>
              </a:ext>
            </a:extLst>
          </p:cNvPr>
          <p:cNvSpPr txBox="1"/>
          <p:nvPr/>
        </p:nvSpPr>
        <p:spPr>
          <a:xfrm>
            <a:off x="62190" y="1988840"/>
            <a:ext cx="2205554" cy="1152128"/>
          </a:xfrm>
          <a:prstGeom prst="rect">
            <a:avLst/>
          </a:prstGeom>
          <a:noFill/>
          <a:ln w="3172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algn="ctr"/>
            <a:endParaRPr lang="hr-HR" sz="1400" b="1" kern="150" dirty="0">
              <a:solidFill>
                <a:srgbClr val="00206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r-HR" sz="1400" dirty="0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Prihodi poslovanja po:</a:t>
            </a:r>
          </a:p>
          <a:p>
            <a:pPr marL="228600" indent="-228600">
              <a:buAutoNum type="arabicPeriod"/>
            </a:pPr>
            <a:r>
              <a:rPr lang="hr-HR" sz="1400" dirty="0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ekonomskoj klasifikaciji</a:t>
            </a:r>
          </a:p>
          <a:p>
            <a:pPr marL="228600" indent="-228600">
              <a:buAutoNum type="arabicPeriod"/>
            </a:pPr>
            <a:r>
              <a:rPr lang="hr-HR" sz="1400" dirty="0">
                <a:solidFill>
                  <a:srgbClr val="002060"/>
                </a:solidFill>
                <a:ea typeface="Times New Roman" panose="02020603050405020304" pitchFamily="18" charset="0"/>
              </a:rPr>
              <a:t> izvorima financiranja</a:t>
            </a:r>
            <a:endParaRPr lang="hr-HR" sz="1400" dirty="0">
              <a:solidFill>
                <a:srgbClr val="002060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C78A43-6346-C273-30A5-C896D36E4283}"/>
              </a:ext>
            </a:extLst>
          </p:cNvPr>
          <p:cNvSpPr/>
          <p:nvPr/>
        </p:nvSpPr>
        <p:spPr>
          <a:xfrm>
            <a:off x="3419872" y="5829300"/>
            <a:ext cx="4248472" cy="990600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D7A3BFF-E5FA-8E48-6FAF-47EF555FA443}"/>
              </a:ext>
            </a:extLst>
          </p:cNvPr>
          <p:cNvCxnSpPr>
            <a:stCxn id="5" idx="3"/>
          </p:cNvCxnSpPr>
          <p:nvPr/>
        </p:nvCxnSpPr>
        <p:spPr>
          <a:xfrm flipV="1">
            <a:off x="2267744" y="2420888"/>
            <a:ext cx="936104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709EFE2-8FD8-45B7-21DD-900DA3B6852D}"/>
              </a:ext>
            </a:extLst>
          </p:cNvPr>
          <p:cNvCxnSpPr>
            <a:cxnSpLocks/>
          </p:cNvCxnSpPr>
          <p:nvPr/>
        </p:nvCxnSpPr>
        <p:spPr>
          <a:xfrm>
            <a:off x="2267744" y="2960592"/>
            <a:ext cx="1368152" cy="7564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kstniOkvir 1">
            <a:extLst>
              <a:ext uri="{FF2B5EF4-FFF2-40B4-BE49-F238E27FC236}">
                <a16:creationId xmlns:a16="http://schemas.microsoft.com/office/drawing/2014/main" id="{293FE4C1-E232-097E-64D0-06F8B9792B4E}"/>
              </a:ext>
            </a:extLst>
          </p:cNvPr>
          <p:cNvSpPr txBox="1"/>
          <p:nvPr/>
        </p:nvSpPr>
        <p:spPr>
          <a:xfrm>
            <a:off x="134198" y="5153625"/>
            <a:ext cx="2133546" cy="756441"/>
          </a:xfrm>
          <a:prstGeom prst="rect">
            <a:avLst/>
          </a:prstGeom>
          <a:noFill/>
          <a:ln w="3172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r>
              <a:rPr lang="hr-HR" sz="1400" b="1" kern="150" dirty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Preneseni rezultat po:</a:t>
            </a:r>
          </a:p>
          <a:p>
            <a:pPr marL="228600" indent="-228600">
              <a:buAutoNum type="arabicPeriod"/>
            </a:pPr>
            <a:r>
              <a:rPr lang="hr-HR" sz="1400" dirty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</a:rPr>
              <a:t>ekonomskoj klasifikaciji</a:t>
            </a:r>
          </a:p>
          <a:p>
            <a:pPr marL="228600" indent="-228600">
              <a:buAutoNum type="arabicPeriod"/>
            </a:pPr>
            <a:r>
              <a:rPr lang="hr-HR" sz="1400" dirty="0">
                <a:solidFill>
                  <a:srgbClr val="002060"/>
                </a:solidFill>
                <a:latin typeface="+mj-lt"/>
                <a:ea typeface="Times New Roman" panose="02020603050405020304" pitchFamily="18" charset="0"/>
              </a:rPr>
              <a:t> izvorima financiranja</a:t>
            </a:r>
          </a:p>
          <a:p>
            <a:pPr algn="ctr"/>
            <a:endParaRPr lang="hr-HR" sz="1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A5F1AC6-1A2C-4D8F-6B28-14BDB652F49D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2267744" y="5531846"/>
            <a:ext cx="1152128" cy="1978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FDEB3F-5CBF-2D1B-C40A-25BA2D81B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31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1308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639D40C-9F56-8EA9-243C-627561B10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b="1" dirty="0"/>
              <a:t>RASHODI</a:t>
            </a:r>
            <a:r>
              <a:rPr lang="hr-HR" dirty="0"/>
              <a:t/>
            </a:r>
            <a:br>
              <a:rPr lang="hr-HR" dirty="0"/>
            </a:br>
            <a:endParaRPr lang="hr-HR" dirty="0"/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id="{23676F2B-136B-75FE-0E25-51DA64BBEF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7966734"/>
              </p:ext>
            </p:extLst>
          </p:nvPr>
        </p:nvGraphicFramePr>
        <p:xfrm>
          <a:off x="2555776" y="-6557"/>
          <a:ext cx="6378830" cy="6816508"/>
        </p:xfrm>
        <a:graphic>
          <a:graphicData uri="http://schemas.openxmlformats.org/drawingml/2006/table">
            <a:tbl>
              <a:tblPr/>
              <a:tblGrid>
                <a:gridCol w="377934">
                  <a:extLst>
                    <a:ext uri="{9D8B030D-6E8A-4147-A177-3AD203B41FA5}">
                      <a16:colId xmlns:a16="http://schemas.microsoft.com/office/drawing/2014/main" val="3164861237"/>
                    </a:ext>
                  </a:extLst>
                </a:gridCol>
                <a:gridCol w="428809">
                  <a:extLst>
                    <a:ext uri="{9D8B030D-6E8A-4147-A177-3AD203B41FA5}">
                      <a16:colId xmlns:a16="http://schemas.microsoft.com/office/drawing/2014/main" val="4019736023"/>
                    </a:ext>
                  </a:extLst>
                </a:gridCol>
                <a:gridCol w="397314">
                  <a:extLst>
                    <a:ext uri="{9D8B030D-6E8A-4147-A177-3AD203B41FA5}">
                      <a16:colId xmlns:a16="http://schemas.microsoft.com/office/drawing/2014/main" val="2541100862"/>
                    </a:ext>
                  </a:extLst>
                </a:gridCol>
                <a:gridCol w="2154250">
                  <a:extLst>
                    <a:ext uri="{9D8B030D-6E8A-4147-A177-3AD203B41FA5}">
                      <a16:colId xmlns:a16="http://schemas.microsoft.com/office/drawing/2014/main" val="4084623030"/>
                    </a:ext>
                  </a:extLst>
                </a:gridCol>
                <a:gridCol w="957727">
                  <a:extLst>
                    <a:ext uri="{9D8B030D-6E8A-4147-A177-3AD203B41FA5}">
                      <a16:colId xmlns:a16="http://schemas.microsoft.com/office/drawing/2014/main" val="1697053067"/>
                    </a:ext>
                  </a:extLst>
                </a:gridCol>
                <a:gridCol w="1031398">
                  <a:extLst>
                    <a:ext uri="{9D8B030D-6E8A-4147-A177-3AD203B41FA5}">
                      <a16:colId xmlns:a16="http://schemas.microsoft.com/office/drawing/2014/main" val="1255395310"/>
                    </a:ext>
                  </a:extLst>
                </a:gridCol>
                <a:gridCol w="1031398">
                  <a:extLst>
                    <a:ext uri="{9D8B030D-6E8A-4147-A177-3AD203B41FA5}">
                      <a16:colId xmlns:a16="http://schemas.microsoft.com/office/drawing/2014/main" val="1248775101"/>
                    </a:ext>
                  </a:extLst>
                </a:gridCol>
              </a:tblGrid>
              <a:tr h="199668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Razred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Skupina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Izvor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Naziv rashoda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Plan za 2023.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Projekcija </a:t>
                      </a:r>
                      <a:b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za 2024.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Projekcija </a:t>
                      </a:r>
                      <a:b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za 2025.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6801277"/>
                  </a:ext>
                </a:extLst>
              </a:tr>
              <a:tr h="120989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Rashodi poslovanja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3.161.068,65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3.147.224,50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3.151.869,80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619956"/>
                  </a:ext>
                </a:extLst>
              </a:tr>
              <a:tr h="120989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Rashodi za zaposlene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2.535.510,28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2.517.604,82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2.517.604,82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2183695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Opći prihodi i primici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150.243,33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150.243,33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150.243,33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8530255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Vlastiti prihodi 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331,81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331,81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331,81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8641054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9231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Vlastiti prihodi - višak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252,17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3672380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Prihodi za posebne namjene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6.333,55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016674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92530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HZZ PRIPRAVNIK - višak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11.319,74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587137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5402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EU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55.972,05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55.972,05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55.972,05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0694942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57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Pomoći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2.310.526,74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2.310.526,74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2.310.526,74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749196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6103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Donacije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530,89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530,89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530,89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4429633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32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Materijalni rashodi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496.286,36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500.573,30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505.218,60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0000770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Opći prihodi i primici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169.897,36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176.533,50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181.178,80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876240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Vlastiti prihodi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1.221,03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1.221,03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1.221,03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008179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9231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Vlastiti prihodi - višak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690,16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6779097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Prihodi za posebne namjene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217.450,38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217.450,38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217.450,38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2409875"/>
                  </a:ext>
                </a:extLst>
              </a:tr>
              <a:tr h="99496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9241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Prihodi za posebne namjene - višak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331,81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1080734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92530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HZZ PRIPRAVNIK - višak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955,60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380009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5402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EU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34.007,18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34.007,18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34.007,18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7194842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57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Pomoći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70.870,14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70.870,14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70.870,14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86807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9257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Pomoći - višak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106,18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7795592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6103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Donacije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491,07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491,07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491,07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580420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926103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Donacije - višak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265,45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1846944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34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Financijski rashodi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995,41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929,05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929,05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930393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Opći prihodi i primici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703,43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703,43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703,43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7644582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Vlastiti prihodi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159,26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159,26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159,26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8186051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9231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Vlastiti prihodi - višak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66,36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2344712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Prihodi za posebne namjene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66,36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66,36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66,36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951350"/>
                  </a:ext>
                </a:extLst>
              </a:tr>
              <a:tr h="296621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37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Naknade građanima i kućanstvima na temelju osiguranja i druge naknade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128.276,60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128.117,33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128.117,33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156041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Opći prihodi i primici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53.089,12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53.089,12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53.089,12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703442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Vlastiti prihodi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39,82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39,82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39,82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331664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Prihodi za posebne namjene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796,34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796,34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796,34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568241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57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Pomoći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74.192,05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74.192,05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74.192,05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8014793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9257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Pomoći - višak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159,27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296527"/>
                  </a:ext>
                </a:extLst>
              </a:tr>
              <a:tr h="19966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Rashodi za nabavu nefinancijske imovine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3.320.044,07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3.302.377,50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3.307.022,80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6373556"/>
                  </a:ext>
                </a:extLst>
              </a:tr>
              <a:tr h="124427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42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Rashodi za nabavu proizv. dug.. imovine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30.380,27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28.469,06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28.469,06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9704966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Opći prihodi i primici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9.290,60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9.290,60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9.290,60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3822038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Vlastiti prihodi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1.924,49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1.924,49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1.924,49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77974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9231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Vlastiti prihodi - višak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1.247,60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9561310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Prihodi za posebne namjene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2.654,46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2.654,46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2.654,46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3671024"/>
                  </a:ext>
                </a:extLst>
              </a:tr>
              <a:tr h="19966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9241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Prihodi za posebne namjene - višak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663,61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1819102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57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Pomoći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14.599,51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14.599,51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14.599,51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1499524"/>
                  </a:ext>
                </a:extLst>
              </a:tr>
              <a:tr h="174183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45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Rashodi za dod.ulaganja na nef. imovini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3.289.663,80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3.273.908,44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3.278.553,74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3197413"/>
                  </a:ext>
                </a:extLst>
              </a:tr>
              <a:tr h="115228"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Opći prihodi i primici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49.107,44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49.107,44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49.107,44</a:t>
                      </a:r>
                    </a:p>
                  </a:txBody>
                  <a:tcPr marL="4528" marR="4528" marT="4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991231"/>
                  </a:ext>
                </a:extLst>
              </a:tr>
              <a:tr h="115228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UKUPNO RASHODI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3.240.556,36</a:t>
                      </a:r>
                    </a:p>
                  </a:txBody>
                  <a:tcPr marL="4528" marR="4528" marT="4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3.224.801,00</a:t>
                      </a:r>
                    </a:p>
                  </a:txBody>
                  <a:tcPr marL="4528" marR="4528" marT="4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3.229.446,30</a:t>
                      </a:r>
                    </a:p>
                  </a:txBody>
                  <a:tcPr marL="4528" marR="4528" marT="4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2887292"/>
                  </a:ext>
                </a:extLst>
              </a:tr>
            </a:tbl>
          </a:graphicData>
        </a:graphic>
      </p:graphicFrame>
      <p:sp>
        <p:nvSpPr>
          <p:cNvPr id="3" name="TekstniOkvir 1">
            <a:extLst>
              <a:ext uri="{FF2B5EF4-FFF2-40B4-BE49-F238E27FC236}">
                <a16:creationId xmlns:a16="http://schemas.microsoft.com/office/drawing/2014/main" id="{2659C3D0-1017-128C-57D9-B890C5754EE9}"/>
              </a:ext>
            </a:extLst>
          </p:cNvPr>
          <p:cNvSpPr txBox="1"/>
          <p:nvPr/>
        </p:nvSpPr>
        <p:spPr>
          <a:xfrm>
            <a:off x="82863" y="1354974"/>
            <a:ext cx="2205554" cy="857283"/>
          </a:xfrm>
          <a:prstGeom prst="rect">
            <a:avLst/>
          </a:prstGeom>
          <a:noFill/>
          <a:ln w="3172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algn="ctr"/>
            <a:r>
              <a:rPr lang="hr-HR" sz="1400" dirty="0">
                <a:solidFill>
                  <a:srgbClr val="002060"/>
                </a:solidFill>
                <a:ea typeface="Times New Roman" panose="02020603050405020304" pitchFamily="18" charset="0"/>
              </a:rPr>
              <a:t>Ras</a:t>
            </a:r>
            <a:r>
              <a:rPr lang="hr-HR" sz="1400" dirty="0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hodi  po:</a:t>
            </a:r>
          </a:p>
          <a:p>
            <a:pPr marL="228600" indent="-228600">
              <a:buAutoNum type="arabicPeriod"/>
            </a:pPr>
            <a:r>
              <a:rPr lang="hr-HR" sz="1400" dirty="0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ekonomskoj klasifikaciji</a:t>
            </a:r>
          </a:p>
          <a:p>
            <a:pPr marL="228600" indent="-228600">
              <a:buAutoNum type="arabicPeriod"/>
            </a:pPr>
            <a:r>
              <a:rPr lang="hr-HR" sz="1400" dirty="0">
                <a:solidFill>
                  <a:srgbClr val="002060"/>
                </a:solidFill>
                <a:ea typeface="Times New Roman" panose="02020603050405020304" pitchFamily="18" charset="0"/>
              </a:rPr>
              <a:t> izvorima financiranja</a:t>
            </a:r>
            <a:endParaRPr lang="hr-HR" sz="1400" dirty="0">
              <a:solidFill>
                <a:srgbClr val="002060"/>
              </a:solidFill>
              <a:effectLst/>
              <a:ea typeface="Times New Roman" panose="02020603050405020304" pitchFamily="18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CCCF4BF-8FD4-85C5-32AC-F62FD7EE07C3}"/>
              </a:ext>
            </a:extLst>
          </p:cNvPr>
          <p:cNvCxnSpPr>
            <a:cxnSpLocks/>
            <a:stCxn id="3" idx="3"/>
          </p:cNvCxnSpPr>
          <p:nvPr/>
        </p:nvCxnSpPr>
        <p:spPr>
          <a:xfrm flipV="1">
            <a:off x="2288417" y="561332"/>
            <a:ext cx="627399" cy="12222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4ABB4D9-8C1B-2333-677D-26EFA9741639}"/>
              </a:ext>
            </a:extLst>
          </p:cNvPr>
          <p:cNvCxnSpPr>
            <a:cxnSpLocks/>
          </p:cNvCxnSpPr>
          <p:nvPr/>
        </p:nvCxnSpPr>
        <p:spPr>
          <a:xfrm flipV="1">
            <a:off x="2288417" y="1524000"/>
            <a:ext cx="1059447" cy="464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kstniOkvir 1">
            <a:extLst>
              <a:ext uri="{FF2B5EF4-FFF2-40B4-BE49-F238E27FC236}">
                <a16:creationId xmlns:a16="http://schemas.microsoft.com/office/drawing/2014/main" id="{F192B10E-127C-6361-C623-B84DA007D4C1}"/>
              </a:ext>
            </a:extLst>
          </p:cNvPr>
          <p:cNvSpPr txBox="1"/>
          <p:nvPr/>
        </p:nvSpPr>
        <p:spPr>
          <a:xfrm>
            <a:off x="31171" y="3005899"/>
            <a:ext cx="2205554" cy="846201"/>
          </a:xfrm>
          <a:prstGeom prst="rect">
            <a:avLst/>
          </a:prstGeom>
          <a:noFill/>
          <a:ln w="3172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algn="ctr"/>
            <a:r>
              <a:rPr lang="hr-HR" sz="14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Prikaz namjene korištenja prenesenog rezultata na 92</a:t>
            </a:r>
          </a:p>
          <a:p>
            <a:pPr algn="ctr"/>
            <a:r>
              <a:rPr lang="hr-HR" sz="14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 izvorima financiranja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C851143-FECE-0227-5AA3-F54CD88F00E1}"/>
              </a:ext>
            </a:extLst>
          </p:cNvPr>
          <p:cNvCxnSpPr>
            <a:cxnSpLocks/>
          </p:cNvCxnSpPr>
          <p:nvPr/>
        </p:nvCxnSpPr>
        <p:spPr>
          <a:xfrm flipV="1">
            <a:off x="2226282" y="3005899"/>
            <a:ext cx="1121582" cy="438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129391-8E0C-2748-C921-3C98DE56F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32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241117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43583FE-D043-16F6-73EF-EED630BA0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b="1" dirty="0"/>
              <a:t>RASHODI PREMA FUNKCIJSKOG KLASIFIKACIJI SU OBVEZAN DIO OPĆEG DIJELA FIN. PLANA</a:t>
            </a:r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id="{86FD4DCA-D106-271A-86BF-08AE1CD69A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10944"/>
              </p:ext>
            </p:extLst>
          </p:nvPr>
        </p:nvGraphicFramePr>
        <p:xfrm>
          <a:off x="781050" y="2060848"/>
          <a:ext cx="7581900" cy="3352800"/>
        </p:xfrm>
        <a:graphic>
          <a:graphicData uri="http://schemas.openxmlformats.org/drawingml/2006/table">
            <a:tbl>
              <a:tblPr/>
              <a:tblGrid>
                <a:gridCol w="2514600">
                  <a:extLst>
                    <a:ext uri="{9D8B030D-6E8A-4147-A177-3AD203B41FA5}">
                      <a16:colId xmlns:a16="http://schemas.microsoft.com/office/drawing/2014/main" val="2807432775"/>
                    </a:ext>
                  </a:extLst>
                </a:gridCol>
                <a:gridCol w="1689100">
                  <a:extLst>
                    <a:ext uri="{9D8B030D-6E8A-4147-A177-3AD203B41FA5}">
                      <a16:colId xmlns:a16="http://schemas.microsoft.com/office/drawing/2014/main" val="3180368140"/>
                    </a:ext>
                  </a:extLst>
                </a:gridCol>
                <a:gridCol w="1689100">
                  <a:extLst>
                    <a:ext uri="{9D8B030D-6E8A-4147-A177-3AD203B41FA5}">
                      <a16:colId xmlns:a16="http://schemas.microsoft.com/office/drawing/2014/main" val="1014957587"/>
                    </a:ext>
                  </a:extLst>
                </a:gridCol>
                <a:gridCol w="1689100">
                  <a:extLst>
                    <a:ext uri="{9D8B030D-6E8A-4147-A177-3AD203B41FA5}">
                      <a16:colId xmlns:a16="http://schemas.microsoft.com/office/drawing/2014/main" val="2267855542"/>
                    </a:ext>
                  </a:extLst>
                </a:gridCol>
              </a:tblGrid>
              <a:tr h="53340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FINANCIJSKI PLAN </a:t>
                      </a:r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0000"/>
                          </a:highlight>
                          <a:latin typeface="Arial" panose="020B0604020202020204" pitchFamily="34" charset="0"/>
                        </a:rPr>
                        <a:t>OSNOVNE ŠKOLE BARTULA KAŠIĆA </a:t>
                      </a:r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/>
                      </a:r>
                      <a:b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ZA 2023. I PROJEKCIJA ZA 2024. I 2025. GODINU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45009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endParaRPr lang="hr-H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6373409"/>
                  </a:ext>
                </a:extLst>
              </a:tr>
              <a:tr h="2000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I. OPĆI 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945673"/>
                  </a:ext>
                </a:extLst>
              </a:tr>
              <a:tr h="221615">
                <a:tc>
                  <a:txBody>
                    <a:bodyPr/>
                    <a:lstStyle/>
                    <a:p>
                      <a:pPr algn="ctr" fontAlgn="ctr"/>
                      <a:endParaRPr lang="hr-H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5061218"/>
                  </a:ext>
                </a:extLst>
              </a:tr>
              <a:tr h="22860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A. RAČUN PRIHODA I RASHODA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3399395"/>
                  </a:ext>
                </a:extLst>
              </a:tr>
              <a:tr h="221615">
                <a:tc>
                  <a:txBody>
                    <a:bodyPr/>
                    <a:lstStyle/>
                    <a:p>
                      <a:pPr algn="ctr" fontAlgn="ctr"/>
                      <a:endParaRPr lang="hr-H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241239"/>
                  </a:ext>
                </a:extLst>
              </a:tr>
              <a:tr h="19812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RASHODI PREMA FUNKCIJSKOJ KLASIFIKACIJI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651382"/>
                  </a:ext>
                </a:extLst>
              </a:tr>
              <a:tr h="221615">
                <a:tc>
                  <a:txBody>
                    <a:bodyPr/>
                    <a:lstStyle/>
                    <a:p>
                      <a:pPr algn="ctr" fontAlgn="ctr"/>
                      <a:endParaRPr lang="hr-H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r-HR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EUR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0331033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BROJČANA OZNAKA I NAZIV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Plan za 2023.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Projekcija </a:t>
                      </a:r>
                      <a:b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za 2024.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Projekcija </a:t>
                      </a:r>
                      <a:b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za 2025.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88598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UKUPNI RASHODI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3.240.556,36 EUR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3.224.801,00 EUR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3.229.446,30 EUR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863715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09 Obrazovanje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3.240.556,36 EUR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3.224.801,00 EUR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3.229.446,30 EUR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33082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hr-HR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092 Srednjoškolsko obrazovanje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3.004.767,44 EUR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2.989.012,08 EUR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2.993.657,38 EUR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70315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093 Izvanškolsko obrazovanje za odrasle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235.788,92 EUR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235.788,92 EUR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235.788,92 EUR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65178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4186598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46BCAB-1F9B-1B7F-FA1B-F3F05675C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33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962635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9F5B31F-7C1B-AE22-9D24-F9E75BE25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id="{FBCB1854-3700-DC02-A52E-A89EDCED3A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63199"/>
              </p:ext>
            </p:extLst>
          </p:nvPr>
        </p:nvGraphicFramePr>
        <p:xfrm>
          <a:off x="2627784" y="116632"/>
          <a:ext cx="6513645" cy="6625867"/>
        </p:xfrm>
        <a:graphic>
          <a:graphicData uri="http://schemas.openxmlformats.org/drawingml/2006/table">
            <a:tbl>
              <a:tblPr/>
              <a:tblGrid>
                <a:gridCol w="213339">
                  <a:extLst>
                    <a:ext uri="{9D8B030D-6E8A-4147-A177-3AD203B41FA5}">
                      <a16:colId xmlns:a16="http://schemas.microsoft.com/office/drawing/2014/main" val="1789057390"/>
                    </a:ext>
                  </a:extLst>
                </a:gridCol>
                <a:gridCol w="386000">
                  <a:extLst>
                    <a:ext uri="{9D8B030D-6E8A-4147-A177-3AD203B41FA5}">
                      <a16:colId xmlns:a16="http://schemas.microsoft.com/office/drawing/2014/main" val="3504957685"/>
                    </a:ext>
                  </a:extLst>
                </a:gridCol>
                <a:gridCol w="724022">
                  <a:extLst>
                    <a:ext uri="{9D8B030D-6E8A-4147-A177-3AD203B41FA5}">
                      <a16:colId xmlns:a16="http://schemas.microsoft.com/office/drawing/2014/main" val="1133555529"/>
                    </a:ext>
                  </a:extLst>
                </a:gridCol>
                <a:gridCol w="1709741">
                  <a:extLst>
                    <a:ext uri="{9D8B030D-6E8A-4147-A177-3AD203B41FA5}">
                      <a16:colId xmlns:a16="http://schemas.microsoft.com/office/drawing/2014/main" val="3100071077"/>
                    </a:ext>
                  </a:extLst>
                </a:gridCol>
                <a:gridCol w="872482">
                  <a:extLst>
                    <a:ext uri="{9D8B030D-6E8A-4147-A177-3AD203B41FA5}">
                      <a16:colId xmlns:a16="http://schemas.microsoft.com/office/drawing/2014/main" val="216144735"/>
                    </a:ext>
                  </a:extLst>
                </a:gridCol>
                <a:gridCol w="287699">
                  <a:extLst>
                    <a:ext uri="{9D8B030D-6E8A-4147-A177-3AD203B41FA5}">
                      <a16:colId xmlns:a16="http://schemas.microsoft.com/office/drawing/2014/main" val="3977986166"/>
                    </a:ext>
                  </a:extLst>
                </a:gridCol>
                <a:gridCol w="576397">
                  <a:extLst>
                    <a:ext uri="{9D8B030D-6E8A-4147-A177-3AD203B41FA5}">
                      <a16:colId xmlns:a16="http://schemas.microsoft.com/office/drawing/2014/main" val="2377674701"/>
                    </a:ext>
                  </a:extLst>
                </a:gridCol>
                <a:gridCol w="583784">
                  <a:extLst>
                    <a:ext uri="{9D8B030D-6E8A-4147-A177-3AD203B41FA5}">
                      <a16:colId xmlns:a16="http://schemas.microsoft.com/office/drawing/2014/main" val="1937152975"/>
                    </a:ext>
                  </a:extLst>
                </a:gridCol>
                <a:gridCol w="280312">
                  <a:extLst>
                    <a:ext uri="{9D8B030D-6E8A-4147-A177-3AD203B41FA5}">
                      <a16:colId xmlns:a16="http://schemas.microsoft.com/office/drawing/2014/main" val="522373926"/>
                    </a:ext>
                  </a:extLst>
                </a:gridCol>
                <a:gridCol w="879869">
                  <a:extLst>
                    <a:ext uri="{9D8B030D-6E8A-4147-A177-3AD203B41FA5}">
                      <a16:colId xmlns:a16="http://schemas.microsoft.com/office/drawing/2014/main" val="1433090605"/>
                    </a:ext>
                  </a:extLst>
                </a:gridCol>
              </a:tblGrid>
              <a:tr h="208048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FINANCIJSKI PLAN </a:t>
                      </a:r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0000"/>
                          </a:highlight>
                          <a:latin typeface="+mn-lt"/>
                        </a:rPr>
                        <a:t>OSNOVNE ŠKOLE BARTULA KAŠIĆA </a:t>
                      </a:r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2023. I PROJEKCIJA ZA 2024. I 2025. GODINU</a:t>
                      </a:r>
                    </a:p>
                  </a:txBody>
                  <a:tcPr marL="4715" marR="4715" marT="4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pl-PL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15" marR="4715" marT="4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0488404"/>
                  </a:ext>
                </a:extLst>
              </a:tr>
              <a:tr h="136980">
                <a:tc>
                  <a:txBody>
                    <a:bodyPr/>
                    <a:lstStyle/>
                    <a:p>
                      <a:pPr algn="ctr" fontAlgn="ctr"/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15" marR="4715" marT="4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15" marR="4715" marT="4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15" marR="4715" marT="4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r-HR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15" marR="4715" marT="4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hr-HR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15" marR="4715" marT="4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15" marR="4715" marT="4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15" marR="4715" marT="4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15" marR="4715" marT="4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15" marR="4715" marT="4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15" marR="4715" marT="4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4156185"/>
                  </a:ext>
                </a:extLst>
              </a:tr>
              <a:tr h="139148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II. POSEBNI DIO</a:t>
                      </a:r>
                    </a:p>
                  </a:txBody>
                  <a:tcPr marL="4715" marR="4715" marT="4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715" marR="4715" marT="4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9462029"/>
                  </a:ext>
                </a:extLst>
              </a:tr>
              <a:tr h="197127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Šifra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Naziv 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Plan za 2023.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Plan za 2023.</a:t>
                      </a:r>
                      <a:endParaRPr lang="hr-HR" sz="1000"/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</a:t>
                      </a:r>
                      <a:b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2024.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</a:t>
                      </a:r>
                      <a:b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2024.</a:t>
                      </a:r>
                      <a:endParaRPr lang="hr-HR" sz="1000"/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</a:t>
                      </a:r>
                      <a:b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2025.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Projekcija </a:t>
                      </a:r>
                      <a:b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2025.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6029923"/>
                  </a:ext>
                </a:extLst>
              </a:tr>
              <a:tr h="287187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PROGRAM 1012 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Srednjoškolsko obrazovanje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#REF!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#REF!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#REF!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#REF!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#REF!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#REF!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8512239"/>
                  </a:ext>
                </a:extLst>
              </a:tr>
              <a:tr h="193201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Aktivnost 1012-10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Vlastiti i namjenski prihodi škola - materijalni rashodi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299.387,46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299.387,46</a:t>
                      </a:r>
                      <a:endParaRPr lang="hr-HR" sz="100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297.834,59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297.834,59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297.834,59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297.834,59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1031147"/>
                  </a:ext>
                </a:extLst>
              </a:tr>
              <a:tr h="192876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Izvor financiranja 31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Vlastiti prihodi 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1.260,85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1.260,85</a:t>
                      </a:r>
                      <a:endParaRPr lang="hr-HR" sz="100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1.260,85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1.260,85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1.260,85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1.260,85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303363"/>
                  </a:ext>
                </a:extLst>
              </a:tr>
              <a:tr h="192876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Rashodi poslovanja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1.260,85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1.260,85</a:t>
                      </a:r>
                      <a:endParaRPr lang="hr-HR" sz="100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1.260,85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1.260,85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1.260,85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1.260,85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3897148"/>
                  </a:ext>
                </a:extLst>
              </a:tr>
              <a:tr h="193201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42434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Materijalni rashodi 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1.221,03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1.221,03</a:t>
                      </a:r>
                      <a:endParaRPr lang="hr-HR" sz="100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1.221,03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1.221,03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1.221,03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1.221,03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8963276"/>
                  </a:ext>
                </a:extLst>
              </a:tr>
              <a:tr h="286903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42434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Naknade građanima i kućanstvima na temelju osiguranja i druge naknade (udžbenici)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39,82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39,82</a:t>
                      </a:r>
                      <a:endParaRPr lang="hr-HR" sz="100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39,82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39,82</a:t>
                      </a:r>
                      <a:endParaRPr lang="hr-HR" sz="100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39,82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39,82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5870781"/>
                  </a:ext>
                </a:extLst>
              </a:tr>
              <a:tr h="192876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Izvor financiranja 9231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Vlastiti prihodi - višak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690,16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690,16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0,00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5986222"/>
                  </a:ext>
                </a:extLst>
              </a:tr>
              <a:tr h="192876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42434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Materijalni rashodi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690,16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690,16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  <a:endParaRPr lang="hr-HR" sz="100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53816"/>
                  </a:ext>
                </a:extLst>
              </a:tr>
              <a:tr h="192876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Izvor financiranja 41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Prihodi za posebne namjene 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218.246,72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218.246,72</a:t>
                      </a:r>
                      <a:endParaRPr lang="hr-HR" sz="100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218.246,72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218.246,72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218.246,72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218.246,72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285787"/>
                  </a:ext>
                </a:extLst>
              </a:tr>
              <a:tr h="192876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Rashodi poslovanja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218.246,72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218.246,72</a:t>
                      </a:r>
                      <a:endParaRPr lang="hr-HR" sz="100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218.246,72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218.246,72</a:t>
                      </a:r>
                      <a:endParaRPr lang="hr-HR" sz="100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218.246,72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218.246,72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481778"/>
                  </a:ext>
                </a:extLst>
              </a:tr>
              <a:tr h="192876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42434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Materijalni rashodi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217.450,38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217.450,38</a:t>
                      </a:r>
                      <a:endParaRPr lang="hr-HR" sz="100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217.450,38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217.450,38</a:t>
                      </a:r>
                      <a:endParaRPr lang="hr-HR" sz="100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217.450,38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217.450,38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8304765"/>
                  </a:ext>
                </a:extLst>
              </a:tr>
              <a:tr h="193201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42434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Naknade građanima i kućanstvima na temelju osiguranja i druge naknade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796,34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796,34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796,34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796,34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796,34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796,34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6801980"/>
                  </a:ext>
                </a:extLst>
              </a:tr>
              <a:tr h="192876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Izvor financiranja 9241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Prihodi za posebne namjene - višak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331,81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331,81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0,00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2698438"/>
                  </a:ext>
                </a:extLst>
              </a:tr>
              <a:tr h="192876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42434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Materijalni rashodi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331,81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331,81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  <a:endParaRPr lang="hr-HR" sz="100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7065946"/>
                  </a:ext>
                </a:extLst>
              </a:tr>
              <a:tr h="192876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Izvor financiranja 57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Pomoći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77.835,95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77.835,95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77.835,95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77.835,95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77.835,95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77.835,95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294341"/>
                  </a:ext>
                </a:extLst>
              </a:tr>
              <a:tr h="192876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Rashodi poslovanja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77.835,95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77.835,95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77.835,95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77.835,95</a:t>
                      </a:r>
                      <a:endParaRPr lang="hr-HR" sz="100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77.835,95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77.835,95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9246033"/>
                  </a:ext>
                </a:extLst>
              </a:tr>
              <a:tr h="192876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42434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Materijalni rashodi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3.643,90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3.643,90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3.643,90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3.643,90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3.643,90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3.643,90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6487468"/>
                  </a:ext>
                </a:extLst>
              </a:tr>
              <a:tr h="193201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42434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Naknade građanima i kućanstvima na temelju osiguranja i druge naknade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74.192,05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74.192,05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74.192,05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74.192,05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74.192,05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74.192,05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0717420"/>
                  </a:ext>
                </a:extLst>
              </a:tr>
              <a:tr h="192876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Izvor financiranja 9257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Pomoći - višak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265,45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265,45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0,00</a:t>
                      </a:r>
                      <a:endParaRPr lang="hr-HR" sz="100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2605383"/>
                  </a:ext>
                </a:extLst>
              </a:tr>
              <a:tr h="192876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Rashodi poslovanja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265,45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265,45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3689605"/>
                  </a:ext>
                </a:extLst>
              </a:tr>
              <a:tr h="192876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42434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Materijalni rashodi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106,18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106,18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5712223"/>
                  </a:ext>
                </a:extLst>
              </a:tr>
              <a:tr h="193201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42434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Naknade građanima i kućanstvima na temelju osiguranja i druge naknade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159,27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159,27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4083694"/>
                  </a:ext>
                </a:extLst>
              </a:tr>
              <a:tr h="192876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Izvor financiranja 6103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Donacije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491,07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491,07</a:t>
                      </a:r>
                      <a:endParaRPr lang="hr-HR" sz="100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491,07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491,07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491,07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491,07</a:t>
                      </a:r>
                      <a:endParaRPr lang="hr-HR" sz="1000" b="0" i="0" u="none" strike="noStrike" dirty="0">
                        <a:solidFill>
                          <a:srgbClr val="305496"/>
                        </a:solidFill>
                        <a:effectLst/>
                        <a:latin typeface="+mn-lt"/>
                      </a:endParaRP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2976580"/>
                  </a:ext>
                </a:extLst>
              </a:tr>
              <a:tr h="192876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42434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Materijalni rashodi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491,07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491,07</a:t>
                      </a:r>
                      <a:endParaRPr lang="hr-HR" sz="100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491,07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491,07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491,07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491,07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9782527"/>
                  </a:ext>
                </a:extLst>
              </a:tr>
              <a:tr h="192876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Izvor financiranja 926103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Donacije - višak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265,45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265,45</a:t>
                      </a:r>
                      <a:endParaRPr lang="hr-HR" sz="100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0,00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305496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814295"/>
                  </a:ext>
                </a:extLst>
              </a:tr>
              <a:tr h="192876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42434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Materijalni rashodi</a:t>
                      </a:r>
                    </a:p>
                  </a:txBody>
                  <a:tcPr marL="4715" marR="4715" marT="4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265,45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265,45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  <a:endParaRPr lang="hr-HR" sz="1000" dirty="0"/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r>
                        <a:rPr lang="hr-H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</a:t>
                      </a:r>
                    </a:p>
                  </a:txBody>
                  <a:tcPr marL="4715" marR="4715" marT="4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075256"/>
                  </a:ext>
                </a:extLst>
              </a:tr>
            </a:tbl>
          </a:graphicData>
        </a:graphic>
      </p:graphicFrame>
      <p:sp>
        <p:nvSpPr>
          <p:cNvPr id="3" name="TekstniOkvir 1">
            <a:extLst>
              <a:ext uri="{FF2B5EF4-FFF2-40B4-BE49-F238E27FC236}">
                <a16:creationId xmlns:a16="http://schemas.microsoft.com/office/drawing/2014/main" id="{B9AA0FB8-475A-D39D-3560-E02A684F6D52}"/>
              </a:ext>
            </a:extLst>
          </p:cNvPr>
          <p:cNvSpPr txBox="1"/>
          <p:nvPr/>
        </p:nvSpPr>
        <p:spPr>
          <a:xfrm>
            <a:off x="457200" y="3078878"/>
            <a:ext cx="1300469" cy="2007276"/>
          </a:xfrm>
          <a:prstGeom prst="rect">
            <a:avLst/>
          </a:prstGeom>
          <a:noFill/>
          <a:ln w="3172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algn="ctr"/>
            <a:r>
              <a:rPr lang="hr-HR" sz="14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Prikaz namjene korištenja prenesenog rezultata na 92</a:t>
            </a:r>
          </a:p>
          <a:p>
            <a:pPr algn="ctr"/>
            <a:r>
              <a:rPr lang="hr-HR" sz="14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 izvorima financiranja po projektima i aktivnostima</a:t>
            </a:r>
          </a:p>
        </p:txBody>
      </p:sp>
      <p:sp>
        <p:nvSpPr>
          <p:cNvPr id="5" name="TekstniOkvir 1">
            <a:extLst>
              <a:ext uri="{FF2B5EF4-FFF2-40B4-BE49-F238E27FC236}">
                <a16:creationId xmlns:a16="http://schemas.microsoft.com/office/drawing/2014/main" id="{CD228A72-6E55-45BB-A02C-088052D7F338}"/>
              </a:ext>
            </a:extLst>
          </p:cNvPr>
          <p:cNvSpPr txBox="1"/>
          <p:nvPr/>
        </p:nvSpPr>
        <p:spPr>
          <a:xfrm>
            <a:off x="251520" y="1147473"/>
            <a:ext cx="2016224" cy="1417431"/>
          </a:xfrm>
          <a:prstGeom prst="rect">
            <a:avLst/>
          </a:prstGeom>
          <a:noFill/>
          <a:ln w="3172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algn="ctr"/>
            <a:r>
              <a:rPr lang="hr-HR" sz="15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POSEBNI DIO FINANCIJSKOG PLANA </a:t>
            </a:r>
            <a:r>
              <a:rPr lang="hr-HR" sz="14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rashodi i izdaci po:</a:t>
            </a:r>
          </a:p>
          <a:p>
            <a:r>
              <a:rPr lang="hr-HR" sz="14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ekonomskoj klasifikaciji izvorima financiranja</a:t>
            </a:r>
          </a:p>
          <a:p>
            <a:r>
              <a:rPr lang="hr-HR" sz="1400" b="1" kern="15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programskoj klasifikaciji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CD23DC6-727B-DC05-9006-15F5D0211CB6}"/>
              </a:ext>
            </a:extLst>
          </p:cNvPr>
          <p:cNvCxnSpPr>
            <a:stCxn id="3" idx="3"/>
          </p:cNvCxnSpPr>
          <p:nvPr/>
        </p:nvCxnSpPr>
        <p:spPr>
          <a:xfrm flipV="1">
            <a:off x="1757669" y="2564904"/>
            <a:ext cx="1590195" cy="1517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4AAA0EA-B859-EA84-1A66-2B01D00352E0}"/>
              </a:ext>
            </a:extLst>
          </p:cNvPr>
          <p:cNvCxnSpPr>
            <a:stCxn id="3" idx="3"/>
          </p:cNvCxnSpPr>
          <p:nvPr/>
        </p:nvCxnSpPr>
        <p:spPr>
          <a:xfrm flipV="1">
            <a:off x="1757669" y="3789040"/>
            <a:ext cx="1734211" cy="293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B2378D9-32F5-84D2-23F1-052F76160335}"/>
              </a:ext>
            </a:extLst>
          </p:cNvPr>
          <p:cNvCxnSpPr>
            <a:stCxn id="3" idx="3"/>
          </p:cNvCxnSpPr>
          <p:nvPr/>
        </p:nvCxnSpPr>
        <p:spPr>
          <a:xfrm>
            <a:off x="1757669" y="4082516"/>
            <a:ext cx="1590195" cy="1003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7304733-EE39-8863-05C4-3F67E50226CF}"/>
              </a:ext>
            </a:extLst>
          </p:cNvPr>
          <p:cNvCxnSpPr>
            <a:stCxn id="3" idx="3"/>
          </p:cNvCxnSpPr>
          <p:nvPr/>
        </p:nvCxnSpPr>
        <p:spPr>
          <a:xfrm>
            <a:off x="1757669" y="4082516"/>
            <a:ext cx="1590195" cy="2242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5BA2BE-156A-74B7-171C-8FE7C27B7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34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01260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923EF84-E680-18A8-BD34-BEA3212DD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20712"/>
          </a:xfrm>
        </p:spPr>
        <p:txBody>
          <a:bodyPr>
            <a:normAutofit/>
          </a:bodyPr>
          <a:lstStyle/>
          <a:p>
            <a:r>
              <a:rPr lang="hr-HR" sz="2800" b="1" dirty="0"/>
              <a:t>OBRAZLOŽENJE FINANCIJSKOG PLANA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0D712F63-CF06-FCF0-3F96-AA3CEBA8ED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9D767A20-AD03-BE42-B9CD-1E7EA1EE83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E8BD3777-87E0-3755-6969-B93F30132C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00976" y="2566195"/>
            <a:ext cx="2015440" cy="3951288"/>
          </a:xfrm>
        </p:spPr>
        <p:txBody>
          <a:bodyPr/>
          <a:lstStyle/>
          <a:p>
            <a:endParaRPr lang="hr-HR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4E8B3CB-7185-9FCD-12B0-98C9029350F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45BFBD-287F-3793-AA04-A5D7965B4A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985101"/>
            <a:ext cx="7056784" cy="587242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994D42-9D69-943D-0881-77ADD550A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35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95541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66AD74B-4969-1B60-E47A-58B7096A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3200" b="1" dirty="0"/>
              <a:t>ČELNIK ŠKOLE ODGOVORAN JE ZA PLANIRANJE FINANCIJSKOG PLANA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57B398-C130-2841-EFEE-7FA4511442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988840"/>
            <a:ext cx="4038600" cy="4402816"/>
          </a:xfrm>
        </p:spPr>
        <p:txBody>
          <a:bodyPr>
            <a:normAutofit/>
          </a:bodyPr>
          <a:lstStyle/>
          <a:p>
            <a:r>
              <a:rPr lang="hr-HR" sz="2400" dirty="0">
                <a:effectLst/>
                <a:ea typeface="Times New Roman" panose="02020603050405020304" pitchFamily="18" charset="0"/>
              </a:rPr>
              <a:t>Novčanom kaznom u iznosu od 10.000,00 do 50.000,00 kuna kaznit će se za prekršaj odgovorna osoba proračunskog korisnika:</a:t>
            </a:r>
          </a:p>
          <a:p>
            <a:r>
              <a:rPr lang="hr-HR" sz="2400" dirty="0">
                <a:effectLst/>
                <a:ea typeface="Times New Roman" panose="02020603050405020304" pitchFamily="18" charset="0"/>
              </a:rPr>
              <a:t>ako čelnik proračunskog korisnika ne postupa sukladno odgovornostima za planiranje i izvršavanje svog dijela financijskog plana</a:t>
            </a:r>
            <a:endParaRPr lang="hr-HR" sz="24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2CD58C-A2BF-E634-1ADC-1D6C6C2D05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8840"/>
            <a:ext cx="4038600" cy="4402816"/>
          </a:xfrm>
        </p:spPr>
        <p:txBody>
          <a:bodyPr/>
          <a:lstStyle/>
          <a:p>
            <a:r>
              <a:rPr lang="hr-HR" sz="2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ako se financijski plan proračunskog korisnika ne sastoji od plana za proračunsku godinu i projekcija za sljedeće dvije godine te ako ne sadrži opći i posebni dio i obrazloženje financijskog plana (članak 33. stavak 1.)</a:t>
            </a:r>
            <a:endParaRPr lang="hr-HR" sz="24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hr-HR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F41D02-B474-2752-7AA8-434B4DE63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4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20021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>
            <a:extLst>
              <a:ext uri="{FF2B5EF4-FFF2-40B4-BE49-F238E27FC236}">
                <a16:creationId xmlns:a16="http://schemas.microsoft.com/office/drawing/2014/main" id="{8411A9CB-0655-A64D-0FF1-1D65CE0553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sz="3200" b="1" dirty="0"/>
              <a:t>1. nepravilnost</a:t>
            </a:r>
          </a:p>
        </p:txBody>
      </p:sp>
      <p:sp>
        <p:nvSpPr>
          <p:cNvPr id="8" name="Podnaslov 7">
            <a:extLst>
              <a:ext uri="{FF2B5EF4-FFF2-40B4-BE49-F238E27FC236}">
                <a16:creationId xmlns:a16="http://schemas.microsoft.com/office/drawing/2014/main" id="{8427819E-F887-1482-CCAE-ADCD666F75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hr-HR" dirty="0"/>
          </a:p>
          <a:p>
            <a:pPr algn="ctr"/>
            <a:r>
              <a:rPr lang="hr-HR" sz="2800" b="1" dirty="0"/>
              <a:t>FINANCIJSKI PLAN NEMA SVE PROPISANE DIJELOVE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39FEC5-965B-6723-333E-BE85340CB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5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215491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445E8267-D3E8-331E-6650-143F008C9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2892C3E9-AC9C-9401-BE5A-498776A326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038600" cy="5554944"/>
          </a:xfrm>
        </p:spPr>
        <p:txBody>
          <a:bodyPr/>
          <a:lstStyle/>
          <a:p>
            <a:pPr marL="0" indent="0">
              <a:buNone/>
            </a:pPr>
            <a:r>
              <a:rPr lang="hr-HR" sz="2800" b="1" dirty="0"/>
              <a:t>PRIMJER </a:t>
            </a:r>
          </a:p>
          <a:p>
            <a:pPr marL="0" indent="0">
              <a:buNone/>
            </a:pPr>
            <a:r>
              <a:rPr lang="hr-HR" sz="2800" b="1" dirty="0"/>
              <a:t>OBJAVLJENOG FINANCIJSKOG </a:t>
            </a:r>
            <a:br>
              <a:rPr lang="hr-HR" sz="2800" b="1" dirty="0"/>
            </a:br>
            <a:r>
              <a:rPr lang="hr-HR" sz="2800" b="1" dirty="0"/>
              <a:t>PLANA ŠKOLE </a:t>
            </a:r>
          </a:p>
          <a:p>
            <a:r>
              <a:rPr lang="hr-HR" sz="2800" b="1" dirty="0"/>
              <a:t>TABLICA 1/3</a:t>
            </a:r>
            <a:endParaRPr lang="hr-HR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AE1FB9B9-4F77-905B-FCEF-5660321C10B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23CC005-76AF-3B57-3BC3-5A7F15D1A6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589" y="224492"/>
            <a:ext cx="5911924" cy="6633508"/>
          </a:xfrm>
          <a:prstGeom prst="rect">
            <a:avLst/>
          </a:prstGeom>
        </p:spPr>
      </p:pic>
      <p:sp>
        <p:nvSpPr>
          <p:cNvPr id="14" name="Pravokutnik 6">
            <a:extLst>
              <a:ext uri="{FF2B5EF4-FFF2-40B4-BE49-F238E27FC236}">
                <a16:creationId xmlns:a16="http://schemas.microsoft.com/office/drawing/2014/main" id="{E90144B9-26F3-D08B-7D0B-2B9DE0E20E4F}"/>
              </a:ext>
            </a:extLst>
          </p:cNvPr>
          <p:cNvSpPr/>
          <p:nvPr/>
        </p:nvSpPr>
        <p:spPr>
          <a:xfrm>
            <a:off x="568032" y="3657298"/>
            <a:ext cx="1843728" cy="113985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200" dirty="0"/>
              <a:t>Financijski plan za 2023. g. </a:t>
            </a:r>
          </a:p>
          <a:p>
            <a:pPr algn="ctr"/>
            <a:r>
              <a:rPr lang="hr-HR" sz="1200" dirty="0"/>
              <a:t>SAŽETAK</a:t>
            </a:r>
          </a:p>
          <a:p>
            <a:pPr algn="ctr"/>
            <a:r>
              <a:rPr lang="hr-HR" sz="1200" dirty="0"/>
              <a:t>OK</a:t>
            </a:r>
            <a:endParaRPr lang="hr-HR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731B30C-E3FB-5CEB-FF65-D3826B685368}"/>
              </a:ext>
            </a:extLst>
          </p:cNvPr>
          <p:cNvSpPr/>
          <p:nvPr/>
        </p:nvSpPr>
        <p:spPr>
          <a:xfrm>
            <a:off x="6159252" y="5805264"/>
            <a:ext cx="86409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E43091C-5F01-1260-EF1D-B7FBB399B5A8}"/>
              </a:ext>
            </a:extLst>
          </p:cNvPr>
          <p:cNvSpPr/>
          <p:nvPr/>
        </p:nvSpPr>
        <p:spPr>
          <a:xfrm>
            <a:off x="5951060" y="1524000"/>
            <a:ext cx="864096" cy="31125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9BB36FF-2F5F-9DD5-EBC5-E23930F85969}"/>
              </a:ext>
            </a:extLst>
          </p:cNvPr>
          <p:cNvSpPr/>
          <p:nvPr/>
        </p:nvSpPr>
        <p:spPr>
          <a:xfrm>
            <a:off x="5961503" y="2203346"/>
            <a:ext cx="864096" cy="31125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73D6134-2819-3968-23A7-BC068986F079}"/>
              </a:ext>
            </a:extLst>
          </p:cNvPr>
          <p:cNvSpPr/>
          <p:nvPr/>
        </p:nvSpPr>
        <p:spPr>
          <a:xfrm>
            <a:off x="5962400" y="2858078"/>
            <a:ext cx="864096" cy="3112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Pravokutnik 6">
            <a:extLst>
              <a:ext uri="{FF2B5EF4-FFF2-40B4-BE49-F238E27FC236}">
                <a16:creationId xmlns:a16="http://schemas.microsoft.com/office/drawing/2014/main" id="{19847B85-B271-287F-2121-F0B01AEF8B6D}"/>
              </a:ext>
            </a:extLst>
          </p:cNvPr>
          <p:cNvSpPr/>
          <p:nvPr/>
        </p:nvSpPr>
        <p:spPr>
          <a:xfrm>
            <a:off x="572317" y="4996413"/>
            <a:ext cx="1843728" cy="8088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200" dirty="0"/>
              <a:t>U nastavku treba biti vidljivo iz kojih izvora je preneseni višak prihoda</a:t>
            </a:r>
          </a:p>
        </p:txBody>
      </p:sp>
      <p:sp>
        <p:nvSpPr>
          <p:cNvPr id="20" name="Pravokutnik 6">
            <a:extLst>
              <a:ext uri="{FF2B5EF4-FFF2-40B4-BE49-F238E27FC236}">
                <a16:creationId xmlns:a16="http://schemas.microsoft.com/office/drawing/2014/main" id="{5C8A8453-D32C-51BA-B61C-549CA066D729}"/>
              </a:ext>
            </a:extLst>
          </p:cNvPr>
          <p:cNvSpPr/>
          <p:nvPr/>
        </p:nvSpPr>
        <p:spPr>
          <a:xfrm>
            <a:off x="568032" y="5920174"/>
            <a:ext cx="1843728" cy="8088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200" dirty="0"/>
              <a:t>Treba biti vidljivo što će se financirati – koji rashodi iz  prenesenog viška prihoda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272567-652E-F976-2EF9-1B7A190E8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6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02740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469A1-C2F8-A415-B67F-82AAF71D3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533400"/>
            <a:ext cx="8507288" cy="990600"/>
          </a:xfrm>
        </p:spPr>
        <p:txBody>
          <a:bodyPr>
            <a:normAutofit/>
          </a:bodyPr>
          <a:lstStyle/>
          <a:p>
            <a:r>
              <a:rPr lang="hr-HR" sz="2800" b="1" dirty="0"/>
              <a:t>TABLICA 2/3 TABLICA IZ PRORAČUNA OSNIVAČA</a:t>
            </a:r>
            <a:br>
              <a:rPr lang="hr-HR" sz="2800" b="1" dirty="0"/>
            </a:br>
            <a:endParaRPr lang="hr-HR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091DE-D22F-E0CC-9702-C26A03CE8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85B98E-8BC7-35F0-00CA-9ABEC5FA0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9666"/>
            <a:ext cx="9144000" cy="5153638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DA04B5F-8A72-7B39-3034-C9B68F5E4A0C}"/>
              </a:ext>
            </a:extLst>
          </p:cNvPr>
          <p:cNvSpPr/>
          <p:nvPr/>
        </p:nvSpPr>
        <p:spPr>
          <a:xfrm>
            <a:off x="1259632" y="2708920"/>
            <a:ext cx="2592288" cy="216024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Pravokutnik 6">
            <a:extLst>
              <a:ext uri="{FF2B5EF4-FFF2-40B4-BE49-F238E27FC236}">
                <a16:creationId xmlns:a16="http://schemas.microsoft.com/office/drawing/2014/main" id="{1D7B4619-9606-1310-5B9D-1C6877A74FAA}"/>
              </a:ext>
            </a:extLst>
          </p:cNvPr>
          <p:cNvSpPr/>
          <p:nvPr/>
        </p:nvSpPr>
        <p:spPr>
          <a:xfrm>
            <a:off x="5818229" y="3053795"/>
            <a:ext cx="1728192" cy="7504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200" dirty="0"/>
              <a:t>To je izvor za županiju, ali za školu ne</a:t>
            </a:r>
          </a:p>
          <a:p>
            <a:pPr algn="ctr"/>
            <a:r>
              <a:rPr lang="hr-HR" sz="1200" dirty="0"/>
              <a:t>Školi je to izvor od osnivača</a:t>
            </a:r>
            <a:endParaRPr lang="hr-HR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60D509E-BB3E-100B-F567-116C48776B45}"/>
              </a:ext>
            </a:extLst>
          </p:cNvPr>
          <p:cNvSpPr/>
          <p:nvPr/>
        </p:nvSpPr>
        <p:spPr>
          <a:xfrm>
            <a:off x="1282153" y="4020461"/>
            <a:ext cx="2592288" cy="216024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9892E56-95A1-1441-CFBD-5AE510AFA11F}"/>
              </a:ext>
            </a:extLst>
          </p:cNvPr>
          <p:cNvSpPr/>
          <p:nvPr/>
        </p:nvSpPr>
        <p:spPr>
          <a:xfrm>
            <a:off x="1282152" y="4797152"/>
            <a:ext cx="2929807" cy="216024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79328B3-0DA3-C41B-7212-F25DB8DDCD10}"/>
              </a:ext>
            </a:extLst>
          </p:cNvPr>
          <p:cNvSpPr/>
          <p:nvPr/>
        </p:nvSpPr>
        <p:spPr>
          <a:xfrm>
            <a:off x="1330702" y="6282626"/>
            <a:ext cx="2929807" cy="216024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6" name="Pravokutnik 6">
            <a:extLst>
              <a:ext uri="{FF2B5EF4-FFF2-40B4-BE49-F238E27FC236}">
                <a16:creationId xmlns:a16="http://schemas.microsoft.com/office/drawing/2014/main" id="{59A44B40-3154-34F6-04FA-253190EA804D}"/>
              </a:ext>
            </a:extLst>
          </p:cNvPr>
          <p:cNvSpPr/>
          <p:nvPr/>
        </p:nvSpPr>
        <p:spPr>
          <a:xfrm>
            <a:off x="5818229" y="4905164"/>
            <a:ext cx="1728192" cy="7504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200" dirty="0"/>
              <a:t>Ostali izvori su uneseni u proračun županije kao prihodi škola</a:t>
            </a:r>
          </a:p>
        </p:txBody>
      </p:sp>
      <p:pic>
        <p:nvPicPr>
          <p:cNvPr id="17" name="Picture 10" descr="LinkedIn savjet: Kako staviti bold, italics, smajliće i simbole na  LinkedIn? - Slade.hr">
            <a:extLst>
              <a:ext uri="{FF2B5EF4-FFF2-40B4-BE49-F238E27FC236}">
                <a16:creationId xmlns:a16="http://schemas.microsoft.com/office/drawing/2014/main" id="{DD2DA232-0753-F24E-88EF-61966583E1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26969"/>
            <a:ext cx="2123728" cy="1194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DF2C81-45EC-B7B7-1F16-FA9985A10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7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5117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A65B8-DFE9-BD11-0FD6-0FD47BA6A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b="1" dirty="0"/>
              <a:t>EVO I RASHODA - TABLICA 3/3</a:t>
            </a:r>
            <a:br>
              <a:rPr lang="hr-HR" sz="2800" b="1" dirty="0"/>
            </a:br>
            <a:endParaRPr lang="hr-HR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4B2A6-CCD8-71CA-B701-79DB7057A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DD9FAA-243B-5CDD-CBFB-1C06002C7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57" y="1467464"/>
            <a:ext cx="9009550" cy="539053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39C4E81-AB47-1524-1480-A302A4274591}"/>
              </a:ext>
            </a:extLst>
          </p:cNvPr>
          <p:cNvSpPr/>
          <p:nvPr/>
        </p:nvSpPr>
        <p:spPr>
          <a:xfrm>
            <a:off x="2411760" y="6093296"/>
            <a:ext cx="1152128" cy="144016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9BE9DD-4AFE-2200-CE79-FE525A287E71}"/>
              </a:ext>
            </a:extLst>
          </p:cNvPr>
          <p:cNvSpPr txBox="1"/>
          <p:nvPr/>
        </p:nvSpPr>
        <p:spPr>
          <a:xfrm>
            <a:off x="5624685" y="3531664"/>
            <a:ext cx="3062115" cy="7078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hr-HR" sz="2000" b="1" dirty="0">
                <a:solidFill>
                  <a:srgbClr val="FF0000"/>
                </a:solidFill>
              </a:rPr>
              <a:t>ZAKLJUČAK – OVO NIJE </a:t>
            </a:r>
          </a:p>
          <a:p>
            <a:r>
              <a:rPr lang="hr-HR" sz="2000" b="1" dirty="0">
                <a:solidFill>
                  <a:srgbClr val="FF0000"/>
                </a:solidFill>
              </a:rPr>
              <a:t>FINANCIJSKE PLAN ŠKOLE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EDFC92F-3B64-CFD2-DAB8-B1806C1D9ED0}"/>
              </a:ext>
            </a:extLst>
          </p:cNvPr>
          <p:cNvSpPr/>
          <p:nvPr/>
        </p:nvSpPr>
        <p:spPr>
          <a:xfrm>
            <a:off x="1619672" y="2204864"/>
            <a:ext cx="4392488" cy="400110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Pravokutnik 6">
            <a:extLst>
              <a:ext uri="{FF2B5EF4-FFF2-40B4-BE49-F238E27FC236}">
                <a16:creationId xmlns:a16="http://schemas.microsoft.com/office/drawing/2014/main" id="{E0472644-F845-B0F9-680B-D8E5411BE9EE}"/>
              </a:ext>
            </a:extLst>
          </p:cNvPr>
          <p:cNvSpPr/>
          <p:nvPr/>
        </p:nvSpPr>
        <p:spPr>
          <a:xfrm>
            <a:off x="5148064" y="5257800"/>
            <a:ext cx="1728192" cy="7504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200" dirty="0"/>
              <a:t>Nigdje nije navedeno što se financira iz prenesenog viška prihoda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D437C59-F5CD-05A6-4611-5DD999EA7550}"/>
              </a:ext>
            </a:extLst>
          </p:cNvPr>
          <p:cNvSpPr/>
          <p:nvPr/>
        </p:nvSpPr>
        <p:spPr>
          <a:xfrm>
            <a:off x="3563888" y="1467464"/>
            <a:ext cx="2304256" cy="356401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418E99-92E8-19A1-BE77-32BE811CF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8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081315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5BA32-F931-3165-E57A-91CE081B7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3200" dirty="0"/>
              <a:t>JOŠ JEDAN PRIMJER</a:t>
            </a:r>
            <a:br>
              <a:rPr lang="hr-HR" sz="3200" dirty="0"/>
            </a:br>
            <a:r>
              <a:rPr lang="hr-HR" sz="3200" dirty="0"/>
              <a:t>PLAN PRIHODA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EF90A-EA52-6F78-776F-4217D67732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1E1D44-3215-2BD4-1071-D4AA3EF672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43" y="2074623"/>
            <a:ext cx="9052914" cy="3927954"/>
          </a:xfrm>
          <a:prstGeom prst="rect">
            <a:avLst/>
          </a:prstGeom>
        </p:spPr>
      </p:pic>
      <p:sp>
        <p:nvSpPr>
          <p:cNvPr id="6" name="Pravokutnik 6">
            <a:extLst>
              <a:ext uri="{FF2B5EF4-FFF2-40B4-BE49-F238E27FC236}">
                <a16:creationId xmlns:a16="http://schemas.microsoft.com/office/drawing/2014/main" id="{EFEE7774-F7AC-71EE-2797-9EB09A9C99E1}"/>
              </a:ext>
            </a:extLst>
          </p:cNvPr>
          <p:cNvSpPr/>
          <p:nvPr/>
        </p:nvSpPr>
        <p:spPr>
          <a:xfrm>
            <a:off x="7020421" y="2860725"/>
            <a:ext cx="1872208" cy="7504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200" dirty="0"/>
              <a:t>Financijski plan za 2023. g. trebao se usvojiti na 3. razini računskog plana – razina skupine</a:t>
            </a:r>
            <a:endParaRPr lang="hr-HR" dirty="0"/>
          </a:p>
        </p:txBody>
      </p:sp>
      <p:sp>
        <p:nvSpPr>
          <p:cNvPr id="7" name="Pravokutnik 7">
            <a:extLst>
              <a:ext uri="{FF2B5EF4-FFF2-40B4-BE49-F238E27FC236}">
                <a16:creationId xmlns:a16="http://schemas.microsoft.com/office/drawing/2014/main" id="{43779179-578B-DBD8-5D11-F2B4393C165A}"/>
              </a:ext>
            </a:extLst>
          </p:cNvPr>
          <p:cNvSpPr/>
          <p:nvPr/>
        </p:nvSpPr>
        <p:spPr>
          <a:xfrm>
            <a:off x="7024805" y="3710353"/>
            <a:ext cx="1867823" cy="75040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200" dirty="0"/>
              <a:t>Škola može raditi financijski plan na 4 ili 5 ili višoj razini, ali za interne svrhe</a:t>
            </a:r>
          </a:p>
        </p:txBody>
      </p:sp>
      <p:sp>
        <p:nvSpPr>
          <p:cNvPr id="8" name="Pravokutnik 10">
            <a:extLst>
              <a:ext uri="{FF2B5EF4-FFF2-40B4-BE49-F238E27FC236}">
                <a16:creationId xmlns:a16="http://schemas.microsoft.com/office/drawing/2014/main" id="{D45628C8-434D-FAC4-6C71-A873E397BB45}"/>
              </a:ext>
            </a:extLst>
          </p:cNvPr>
          <p:cNvSpPr/>
          <p:nvPr/>
        </p:nvSpPr>
        <p:spPr>
          <a:xfrm>
            <a:off x="7020421" y="4562338"/>
            <a:ext cx="1867822" cy="75040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hr-HR" sz="1200" dirty="0"/>
              <a:t>Službeno objavljeni fin. plan na internetskim stranicama mora biti u skladu sa ZOP-om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407550-57C7-9B4F-BF1A-09569FCA8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9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1466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if-mode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Rif-model</Template>
  <TotalTime>2359</TotalTime>
  <Words>3590</Words>
  <Application>Microsoft Office PowerPoint</Application>
  <PresentationFormat>Prikaz na zaslonu (4:3)</PresentationFormat>
  <Paragraphs>1828</Paragraphs>
  <Slides>35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35</vt:i4>
      </vt:variant>
    </vt:vector>
  </HeadingPairs>
  <TitlesOfParts>
    <vt:vector size="40" baseType="lpstr">
      <vt:lpstr>Arial</vt:lpstr>
      <vt:lpstr>Calibri</vt:lpstr>
      <vt:lpstr>Times New Roman</vt:lpstr>
      <vt:lpstr>TimesX-Regular</vt:lpstr>
      <vt:lpstr>Rif-model</vt:lpstr>
      <vt:lpstr>PowerPoint prezentacija</vt:lpstr>
      <vt:lpstr>FINANCIJSKI PLAN ŠKOLSKIH USTANOVA</vt:lpstr>
      <vt:lpstr>PowerPoint prezentacija</vt:lpstr>
      <vt:lpstr>ČELNIK ŠKOLE ODGOVORAN JE ZA PLANIRANJE FINANCIJSKOG PLANA</vt:lpstr>
      <vt:lpstr>1. nepravilnost</vt:lpstr>
      <vt:lpstr>PowerPoint prezentacija</vt:lpstr>
      <vt:lpstr>TABLICA 2/3 TABLICA IZ PRORAČUNA OSNIVAČA </vt:lpstr>
      <vt:lpstr>EVO I RASHODA - TABLICA 3/3 </vt:lpstr>
      <vt:lpstr>JOŠ JEDAN PRIMJER PLAN PRIHODA</vt:lpstr>
      <vt:lpstr>PLAN RASHODA</vt:lpstr>
      <vt:lpstr>FINANCIJSKI PLAN </vt:lpstr>
      <vt:lpstr>NEPRAVILNOST</vt:lpstr>
      <vt:lpstr>2. nepravilnost</vt:lpstr>
      <vt:lpstr>NAČELO URAVNOTEŽENOSTI</vt:lpstr>
      <vt:lpstr>NEPRAVILNOST - NEMA PRENESENOG  VIŠKA/MANJKA PRIHODA</vt:lpstr>
      <vt:lpstr>REZULTAT NA 922 U BILANCI STANJA – PODATAK ZA PRENESENI REZULTAT </vt:lpstr>
      <vt:lpstr>DOBRO - KORIŠTENJE PRENESENOG VIŠKA PRIHODA U SAŽETKU</vt:lpstr>
      <vt:lpstr>PRENESENI REZULTAT PO IZVORIMA FINANCIRANJA</vt:lpstr>
      <vt:lpstr>NEPRAVILNOST -  NIJE PRIKAZAN PRENESENI VIŠAK PO IF</vt:lpstr>
      <vt:lpstr>VIŠEGODIŠNJI PLAN URAVNOTEŽENJA</vt:lpstr>
      <vt:lpstr>PRIMJER URAVNOTEŽENJA FIN. PLANA</vt:lpstr>
      <vt:lpstr>NEUSPJELI  POKUŠAJ URAVNOTEŽENJA</vt:lpstr>
      <vt:lpstr>3. NEPRAVILNOST</vt:lpstr>
      <vt:lpstr> USVAJANJE FINANCIJSKOG PLANA PREMA ZAKONU O PRORAČUNU  </vt:lpstr>
      <vt:lpstr>ZAKON O USTANOVAMA</vt:lpstr>
      <vt:lpstr>FORMALNOST USVAJANJA</vt:lpstr>
      <vt:lpstr>USVAJANJE FINANCIJSKOG PLANA ŠTO JE NEPRAVILNOST ???</vt:lpstr>
      <vt:lpstr>ODLUKA O USVAJANJU – U PROSINCU </vt:lpstr>
      <vt:lpstr>DOBAR FINANCIJSKI PLAN ZA 2023. I PROJEKCIJE ZA 2024. I 2025.</vt:lpstr>
      <vt:lpstr>PowerPoint prezentacija</vt:lpstr>
      <vt:lpstr>PowerPoint prezentacija</vt:lpstr>
      <vt:lpstr>RASHODI </vt:lpstr>
      <vt:lpstr>RASHODI PREMA FUNKCIJSKOG KLASIFIKACIJI SU OBVEZAN DIO OPĆEG DIJELA FIN. PLANA</vt:lpstr>
      <vt:lpstr>PowerPoint prezentacija</vt:lpstr>
      <vt:lpstr>OBRAZLOŽENJE FINANCIJSKOG PLANA</vt:lpstr>
    </vt:vector>
  </TitlesOfParts>
  <Company>RIF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xxx</dc:creator>
  <cp:lastModifiedBy>PC</cp:lastModifiedBy>
  <cp:revision>114</cp:revision>
  <dcterms:created xsi:type="dcterms:W3CDTF">2012-09-19T13:04:13Z</dcterms:created>
  <dcterms:modified xsi:type="dcterms:W3CDTF">2023-11-08T22:28:56Z</dcterms:modified>
</cp:coreProperties>
</file>