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42"/>
  </p:notesMasterIdLst>
  <p:sldIdLst>
    <p:sldId id="316" r:id="rId2"/>
    <p:sldId id="490" r:id="rId3"/>
    <p:sldId id="492" r:id="rId4"/>
    <p:sldId id="322" r:id="rId5"/>
    <p:sldId id="337" r:id="rId6"/>
    <p:sldId id="341" r:id="rId7"/>
    <p:sldId id="358" r:id="rId8"/>
    <p:sldId id="449" r:id="rId9"/>
    <p:sldId id="454" r:id="rId10"/>
    <p:sldId id="456" r:id="rId11"/>
    <p:sldId id="376" r:id="rId12"/>
    <p:sldId id="347" r:id="rId13"/>
    <p:sldId id="349" r:id="rId14"/>
    <p:sldId id="1269" r:id="rId15"/>
    <p:sldId id="422" r:id="rId16"/>
    <p:sldId id="477" r:id="rId17"/>
    <p:sldId id="478" r:id="rId18"/>
    <p:sldId id="482" r:id="rId19"/>
    <p:sldId id="1250" r:id="rId20"/>
    <p:sldId id="429" r:id="rId21"/>
    <p:sldId id="417" r:id="rId22"/>
    <p:sldId id="430" r:id="rId23"/>
    <p:sldId id="1028" r:id="rId24"/>
    <p:sldId id="375" r:id="rId25"/>
    <p:sldId id="1246" r:id="rId26"/>
    <p:sldId id="487" r:id="rId27"/>
    <p:sldId id="488" r:id="rId28"/>
    <p:sldId id="468" r:id="rId29"/>
    <p:sldId id="1247" r:id="rId30"/>
    <p:sldId id="1248" r:id="rId31"/>
    <p:sldId id="1249" r:id="rId32"/>
    <p:sldId id="1407" r:id="rId33"/>
    <p:sldId id="1376" r:id="rId34"/>
    <p:sldId id="1271" r:id="rId35"/>
    <p:sldId id="1226" r:id="rId36"/>
    <p:sldId id="1272" r:id="rId37"/>
    <p:sldId id="1273" r:id="rId38"/>
    <p:sldId id="467" r:id="rId39"/>
    <p:sldId id="556" r:id="rId40"/>
    <p:sldId id="56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37" autoAdjust="0"/>
    <p:restoredTop sz="94660"/>
  </p:normalViewPr>
  <p:slideViewPr>
    <p:cSldViewPr>
      <p:cViewPr varScale="1">
        <p:scale>
          <a:sx n="60" d="100"/>
          <a:sy n="60" d="100"/>
        </p:scale>
        <p:origin x="128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5C863-FD37-4BEF-9E46-45CF19D7BC67}" type="datetimeFigureOut">
              <a:rPr lang="hr-HR" smtClean="0"/>
              <a:pPr/>
              <a:t>06.11.2023.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446C8-9D44-4A8A-977A-DBF996069F29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53318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848600" cy="2462113"/>
          </a:xfrm>
        </p:spPr>
        <p:txBody>
          <a:bodyPr anchor="ctr">
            <a:noAutofit/>
          </a:bodyPr>
          <a:lstStyle>
            <a:lvl1pPr algn="ctr">
              <a:defRPr sz="5400" cap="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846640" cy="2732112"/>
          </a:xfrm>
        </p:spPr>
        <p:txBody>
          <a:bodyPr/>
          <a:lstStyle>
            <a:lvl1pPr marL="0" indent="0" algn="l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888" y="6521440"/>
            <a:ext cx="1414774" cy="327212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457200" y="1600200"/>
            <a:ext cx="8229600" cy="4636008"/>
          </a:xfrm>
        </p:spPr>
        <p:txBody>
          <a:bodyPr vert="eaVert"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0800000">
            <a:off x="445305" y="476672"/>
            <a:ext cx="2057400" cy="5759536"/>
          </a:xfrm>
        </p:spPr>
        <p:txBody>
          <a:bodyPr vert="eaVert" anchor="b"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2699792" y="476672"/>
            <a:ext cx="6019800" cy="5759536"/>
          </a:xfrm>
        </p:spPr>
        <p:txBody>
          <a:bodyPr vert="eaVert"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08721"/>
            <a:ext cx="7772400" cy="2448272"/>
          </a:xfrm>
        </p:spPr>
        <p:txBody>
          <a:bodyPr anchor="ctr">
            <a:normAutofit/>
          </a:bodyPr>
          <a:lstStyle>
            <a:lvl1pPr algn="ctr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73016"/>
            <a:ext cx="7772400" cy="2554035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10" name="Slika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11" name="Slika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4" name="Slika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7" name="Slika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  <a:lvl2pPr>
              <a:defRPr sz="2800">
                <a:solidFill>
                  <a:srgbClr val="002060"/>
                </a:solidFill>
              </a:defRPr>
            </a:lvl2pPr>
            <a:lvl3pPr>
              <a:defRPr sz="2400">
                <a:solidFill>
                  <a:srgbClr val="002060"/>
                </a:solidFill>
              </a:defRPr>
            </a:lvl3pPr>
            <a:lvl4pPr>
              <a:defRPr sz="2000">
                <a:solidFill>
                  <a:srgbClr val="002060"/>
                </a:solidFill>
              </a:defRPr>
            </a:lvl4pPr>
            <a:lvl5pPr>
              <a:defRPr sz="2000">
                <a:solidFill>
                  <a:srgbClr val="00206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solidFill>
                  <a:srgbClr val="00206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solidFill>
                  <a:srgbClr val="00206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10" name="Slika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dirty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7544" y="18288"/>
            <a:ext cx="7776864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18288"/>
            <a:ext cx="72008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D2E57653-3E58-4892-A7ED-712530ACC6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100392" y="6492875"/>
            <a:ext cx="1043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EE666-E7FC-4792-A216-299238F92772}" type="datetimeFigureOut">
              <a:rPr lang="hr-HR" smtClean="0"/>
              <a:pPr/>
              <a:t>06.11.2023.</a:t>
            </a:fld>
            <a:endParaRPr lang="hr-H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6712"/>
            <a:ext cx="7848600" cy="4176464"/>
          </a:xfrm>
        </p:spPr>
        <p:txBody>
          <a:bodyPr/>
          <a:lstStyle/>
          <a:p>
            <a:br>
              <a:rPr lang="hr-HR" sz="3600" cap="none" dirty="0"/>
            </a:br>
            <a:br>
              <a:rPr lang="hr-HR" sz="3600" cap="none" dirty="0"/>
            </a:br>
            <a:br>
              <a:rPr lang="hr-HR" sz="4400" cap="none" dirty="0"/>
            </a:br>
            <a:r>
              <a:rPr lang="hr-HR" sz="4400" cap="none" dirty="0"/>
              <a:t>PUTNI TROŠKOVI, PUTNI NALOZI I OSTALE AKTUALNOSTI U VEZI MATERIJALNIH PRAVA RADNIKA</a:t>
            </a:r>
            <a:br>
              <a:rPr lang="hr-HR" sz="3600" cap="none" dirty="0"/>
            </a:br>
            <a:br>
              <a:rPr lang="hr-HR" sz="3600" cap="none" dirty="0"/>
            </a:br>
            <a:br>
              <a:rPr lang="hr-HR" sz="4000" cap="none" dirty="0"/>
            </a:br>
            <a:br>
              <a:rPr lang="hr-HR" sz="2400" dirty="0"/>
            </a:br>
            <a:endParaRPr lang="hr-HR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013176"/>
            <a:ext cx="7846640" cy="12241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hr-HR" i="1" dirty="0">
                <a:solidFill>
                  <a:srgbClr val="404040"/>
                </a:solidFill>
              </a:rPr>
              <a:t>dr. sc. Marija Zuber</a:t>
            </a:r>
          </a:p>
          <a:p>
            <a:pPr algn="ctr"/>
            <a:r>
              <a:rPr lang="hr-HR" i="1" dirty="0">
                <a:solidFill>
                  <a:srgbClr val="404040"/>
                </a:solidFill>
              </a:rPr>
              <a:t>savjetnica-urednica, HZRIF</a:t>
            </a:r>
          </a:p>
          <a:p>
            <a:pPr algn="ctr"/>
            <a:r>
              <a:rPr lang="hr-HR" i="1" dirty="0">
                <a:solidFill>
                  <a:srgbClr val="404040"/>
                </a:solidFill>
              </a:rPr>
              <a:t>Split, 7. studenoga 2023.</a:t>
            </a:r>
          </a:p>
          <a:p>
            <a:pPr algn="ctr"/>
            <a:endParaRPr lang="hr-HR" dirty="0"/>
          </a:p>
          <a:p>
            <a:pPr algn="ctr"/>
            <a:endParaRPr lang="hr-HR" i="1" dirty="0">
              <a:solidFill>
                <a:srgbClr val="404040"/>
              </a:solidFill>
            </a:endParaRPr>
          </a:p>
          <a:p>
            <a:pPr algn="ctr"/>
            <a:endParaRPr lang="hr-HR" i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66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B4E9D-F5B0-47E5-AB29-317C899C2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r-HR" sz="3600" dirty="0"/>
              <a:t>Državne i javne službe:</a:t>
            </a:r>
            <a:br>
              <a:rPr lang="hr-HR" sz="3600" dirty="0"/>
            </a:br>
            <a:r>
              <a:rPr lang="hr-HR" sz="3600" dirty="0"/>
              <a:t>zaposlenici koji ne mogu koristiti javni prijevoz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09556-4378-4FA3-965E-8480D79C0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881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HR" dirty="0"/>
              <a:t>Jedan od dva moguća razloga:</a:t>
            </a:r>
          </a:p>
          <a:p>
            <a:pPr lvl="0"/>
            <a:r>
              <a:rPr lang="hr-HR" dirty="0"/>
              <a:t>nema javnog prijevoza, tj. ako na određenim relacijama ne prometuju javni prijevoznici i</a:t>
            </a:r>
          </a:p>
          <a:p>
            <a:r>
              <a:rPr lang="hr-HR" dirty="0"/>
              <a:t>na određenoj relaciji postoji javni prijevoz, ali je vozni red takav da zaposleniku ne omogućava redoviti dolazak na posao i odlazak s posla – u tom se slučaju smatra da </a:t>
            </a:r>
            <a:r>
              <a:rPr lang="hr-HR" u="sng" dirty="0"/>
              <a:t>za odnosnog zaposlenika nema organiziranog javnog prijevoza</a:t>
            </a:r>
          </a:p>
          <a:p>
            <a:r>
              <a:rPr lang="hr-HR" dirty="0"/>
              <a:t>Visina naknade: </a:t>
            </a:r>
          </a:p>
          <a:p>
            <a:pPr marL="0" indent="806450">
              <a:buNone/>
            </a:pPr>
            <a:r>
              <a:rPr lang="hr-HR" dirty="0"/>
              <a:t>od 1. svibnja 2022. - 1,35 kn po prijeđenom km</a:t>
            </a:r>
          </a:p>
          <a:p>
            <a:pPr marL="0" indent="806450">
              <a:buNone/>
            </a:pPr>
            <a:r>
              <a:rPr lang="hr-HR" dirty="0"/>
              <a:t>--------</a:t>
            </a:r>
          </a:p>
          <a:p>
            <a:pPr marL="0" indent="806450">
              <a:buNone/>
            </a:pPr>
            <a:r>
              <a:rPr lang="hr-HR" dirty="0"/>
              <a:t>od 1. ožujka 2023. – 0,16 eura po prijeđenom km</a:t>
            </a:r>
          </a:p>
          <a:p>
            <a:pPr marL="0" indent="806450">
              <a:buNone/>
            </a:pPr>
            <a:r>
              <a:rPr lang="hr-HR" dirty="0"/>
              <a:t>--------</a:t>
            </a:r>
          </a:p>
          <a:p>
            <a:pPr marL="0" indent="806450">
              <a:buNone/>
            </a:pPr>
            <a:r>
              <a:rPr lang="hr-HR" dirty="0"/>
              <a:t>od 1. listopada 2023. – 0,18 eura po prijeđenom km</a:t>
            </a:r>
          </a:p>
        </p:txBody>
      </p:sp>
    </p:spTree>
    <p:extLst>
      <p:ext uri="{BB962C8B-B14F-4D97-AF65-F5344CB8AC3E}">
        <p14:creationId xmlns:p14="http://schemas.microsoft.com/office/powerpoint/2010/main" val="276694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9A6F8-3B37-65EA-FF91-48C654E42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dirty="0"/>
              <a:t>Usklađivanje visine naknade po km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58C84-854A-115C-9157-22AF204B7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b="1" dirty="0"/>
              <a:t>Početna naknada 1,35 kn po km </a:t>
            </a:r>
            <a:r>
              <a:rPr lang="hr-HR" dirty="0"/>
              <a:t>(utvrđena krajem travnja 2022.) usklađuje se na više ili na niže, ako se ispune određeni uvjeti</a:t>
            </a:r>
          </a:p>
          <a:p>
            <a:r>
              <a:rPr lang="hr-HR" dirty="0"/>
              <a:t>KADA SE UTVRĐUJE: svakog posljednjeg utorka u mjesecu</a:t>
            </a:r>
          </a:p>
          <a:p>
            <a:r>
              <a:rPr lang="hr-HR" dirty="0"/>
              <a:t>POVEĆANJE: za umnožak postotka povećanja cijene goriva i faktora 0,7</a:t>
            </a:r>
          </a:p>
          <a:p>
            <a:r>
              <a:rPr lang="hr-HR" dirty="0"/>
              <a:t>UVJET: ako se srednja cijena 1 litre Eurosuper 95 i Eurodizel promatrana svakog zadnjeg utorka u mjesecu promijeni </a:t>
            </a:r>
            <a:r>
              <a:rPr lang="hr-HR" b="1" dirty="0"/>
              <a:t>za više od 10% </a:t>
            </a:r>
            <a:r>
              <a:rPr lang="hr-HR" dirty="0"/>
              <a:t>u odnosu na cijenu zadnjeg utorka u travnju koja je iznosila 12,70 kn (10% manje iznosi 11,43 kn, a 10% više iznosi 13,97 kn)</a:t>
            </a:r>
          </a:p>
          <a:p>
            <a:r>
              <a:rPr lang="hr-HR" dirty="0"/>
              <a:t>KOJE CIJENE SU MJERODAVNE: na benzinskim postajama INA d.d.; web portal mzoe-gor.hr</a:t>
            </a:r>
          </a:p>
        </p:txBody>
      </p:sp>
    </p:spTree>
    <p:extLst>
      <p:ext uri="{BB962C8B-B14F-4D97-AF65-F5344CB8AC3E}">
        <p14:creationId xmlns:p14="http://schemas.microsoft.com/office/powerpoint/2010/main" val="345269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A7967-667A-4456-9247-3D6B25256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67408"/>
          </a:xfrm>
        </p:spPr>
        <p:txBody>
          <a:bodyPr>
            <a:normAutofit/>
          </a:bodyPr>
          <a:lstStyle/>
          <a:p>
            <a:pPr algn="ctr"/>
            <a:r>
              <a:rPr lang="hr-HR" sz="3600" dirty="0"/>
              <a:t>Neoporeziva naknada troškova prijevoza</a:t>
            </a:r>
            <a:br>
              <a:rPr lang="hr-HR" sz="3600" dirty="0"/>
            </a:br>
            <a:endParaRPr lang="hr-HR" sz="31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3D16E-B4D5-4FF4-87F1-3555DCF32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805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hr-HR" i="1" dirty="0"/>
              <a:t>Čl. 7. Pravilnika o porezu na dohodak:</a:t>
            </a:r>
          </a:p>
          <a:p>
            <a:r>
              <a:rPr lang="hr-HR" dirty="0"/>
              <a:t>do visine </a:t>
            </a:r>
            <a:r>
              <a:rPr lang="hr-HR" u="sng" dirty="0"/>
              <a:t>stvarnih izdataka </a:t>
            </a:r>
            <a:r>
              <a:rPr lang="hr-HR" dirty="0"/>
              <a:t>prema cijeni mjesečne odnosno pojedinačne prijevozne karte </a:t>
            </a:r>
            <a:r>
              <a:rPr lang="hr-HR" u="sng" dirty="0"/>
              <a:t>javnog prijevoza</a:t>
            </a:r>
          </a:p>
          <a:p>
            <a:r>
              <a:rPr lang="hr-HR" dirty="0"/>
              <a:t>ako na određenom području odnosno udaljenosti </a:t>
            </a:r>
            <a:r>
              <a:rPr lang="hr-HR" b="1" dirty="0"/>
              <a:t>nema organiziranog prijevoza -</a:t>
            </a:r>
            <a:r>
              <a:rPr lang="hr-HR" dirty="0"/>
              <a:t> u visini cijene prijevoza koja je utvrđena na približno jednakim udaljenostima na kojima je javni prijevoz organiziran</a:t>
            </a:r>
          </a:p>
          <a:p>
            <a:r>
              <a:rPr lang="hr-HR" dirty="0"/>
              <a:t>u međumjesnom prijevozu  - u visini stvarnih izdataka do cijene mjesečne odnosno pojedinačne prijevozne karte </a:t>
            </a:r>
          </a:p>
          <a:p>
            <a:r>
              <a:rPr lang="hr-HR" dirty="0"/>
              <a:t>ako radnik mora sa stanice međumjesnog javnog prijevoza koristiti i mjesni prijevoz - neoporezivi iznosi se utvrđuju u visini troškova mjesnog i međumjesnoga javnoga prijevoza</a:t>
            </a:r>
          </a:p>
        </p:txBody>
      </p:sp>
    </p:spTree>
    <p:extLst>
      <p:ext uri="{BB962C8B-B14F-4D97-AF65-F5344CB8AC3E}">
        <p14:creationId xmlns:p14="http://schemas.microsoft.com/office/powerpoint/2010/main" val="26530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BDEB0-4A8F-486C-A850-8FD4045B8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>
            <a:normAutofit fontScale="90000"/>
          </a:bodyPr>
          <a:lstStyle/>
          <a:p>
            <a:pPr algn="ctr"/>
            <a:br>
              <a:rPr lang="hr-HR" b="1" i="1" dirty="0"/>
            </a:br>
            <a:r>
              <a:rPr lang="hr-HR" sz="3600" i="1" dirty="0"/>
              <a:t>Primjer:</a:t>
            </a:r>
            <a:r>
              <a:rPr lang="hr-HR" i="1" dirty="0"/>
              <a:t> </a:t>
            </a:r>
            <a:r>
              <a:rPr lang="hr-HR" dirty="0"/>
              <a:t>Neoporezivi i oporezivi dio naknade troškova prijevoza</a:t>
            </a:r>
            <a:br>
              <a:rPr lang="hr-HR" dirty="0"/>
            </a:b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604A4-308D-432F-8BC6-BC008CA40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920208"/>
          </a:xfrm>
        </p:spPr>
        <p:txBody>
          <a:bodyPr>
            <a:normAutofit fontScale="92500" lnSpcReduction="10000"/>
          </a:bodyPr>
          <a:lstStyle/>
          <a:p>
            <a:r>
              <a:rPr lang="hr-HR" dirty="0"/>
              <a:t>Radnik putuje na relaciji od mjesta A do mjesta B i dnevno u oba pravca prelazi udaljenost od 50 km (25 km u svakom smjeru). Na toj relaciji ne prometuju javni prijevoznici. Na temelju udaljenosti i broja dolazaka, prema KU koji obvezuje poslodavca, ostvario je za određeni mjesec pravo na naknadu prijevoza u iznosu 170,00 eura.</a:t>
            </a:r>
          </a:p>
          <a:p>
            <a:pPr marL="0" indent="0">
              <a:buNone/>
            </a:pPr>
            <a:r>
              <a:rPr lang="hr-HR" b="1" dirty="0"/>
              <a:t>Neoporezivi i oporezivi dio naknade prijevoza: </a:t>
            </a:r>
          </a:p>
          <a:p>
            <a:r>
              <a:rPr lang="hr-HR" dirty="0"/>
              <a:t>Poslodavac je s Internet stranice prijevoznika pribavio podatke o cijeni javnog prijevoza na lokacijama udaljenima 25 km.  Cijena mjesečne karte iznosi 64,00 eura a pojedinačne karte 2,00 eura. Prema cijeni pojedinačnih voznih karata, neoporezivo se za određeni mjesec može isplatiti 88,00 eura (2 x 2,00 eura x 22 dana)</a:t>
            </a:r>
          </a:p>
          <a:p>
            <a:r>
              <a:rPr lang="hr-HR" dirty="0"/>
              <a:t>Razlika od 82,00 eura se u poreznom se smislu smatra plaćom.</a:t>
            </a:r>
          </a:p>
          <a:p>
            <a:r>
              <a:rPr lang="hr-HR" dirty="0"/>
              <a:t>Je li 82,00 eura neto ili bruto plaća – ovisno kako je određeno aktom kojim je utvrđeno pravo radnika na naknadu troškova prijevoza (u državnim i javnim službama = neto plaća)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3259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D1658-75E6-A6F6-B158-D0779C84E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29F84-FC3F-FEE9-3EB5-9DD4B48E9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hr-HR" sz="4400" dirty="0"/>
          </a:p>
          <a:p>
            <a:pPr marL="0" indent="0">
              <a:buNone/>
            </a:pPr>
            <a:r>
              <a:rPr lang="hr-HR" sz="4400" dirty="0"/>
              <a:t>TROŠKOVI SLUŽBENIH PUTOVANJA</a:t>
            </a:r>
          </a:p>
        </p:txBody>
      </p:sp>
    </p:spTree>
    <p:extLst>
      <p:ext uri="{BB962C8B-B14F-4D97-AF65-F5344CB8AC3E}">
        <p14:creationId xmlns:p14="http://schemas.microsoft.com/office/powerpoint/2010/main" val="399896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r-HR" sz="3600" dirty="0"/>
              <a:t>Definicija službenog putovanja u poreznim propisima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321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dirty="0"/>
              <a:t>Čl. 7. st. 8. Pravilnika o porezu na dohodak:</a:t>
            </a:r>
          </a:p>
          <a:p>
            <a:pPr marL="0" indent="0" algn="just">
              <a:buNone/>
            </a:pPr>
            <a:r>
              <a:rPr lang="hr-HR" dirty="0"/>
              <a:t>Službenim putovanjem </a:t>
            </a:r>
            <a:r>
              <a:rPr lang="hr-HR" u="sng" dirty="0"/>
              <a:t>u tuzemstv</a:t>
            </a:r>
            <a:r>
              <a:rPr lang="hr-HR" dirty="0"/>
              <a:t>u …. smatra se putovanje </a:t>
            </a:r>
            <a:r>
              <a:rPr lang="hr-HR" b="1" dirty="0"/>
              <a:t>do 30 dana neprekidno</a:t>
            </a:r>
            <a:r>
              <a:rPr lang="hr-HR" dirty="0"/>
              <a:t>, radi obavljanja u nalogu za službeno putovanje određenih poslova njegova radnog mjesta, a u svezi s djelatnosti poslodavca.</a:t>
            </a:r>
          </a:p>
          <a:p>
            <a:pPr marL="0" indent="0" algn="ctr">
              <a:buNone/>
            </a:pPr>
            <a:r>
              <a:rPr lang="hr-HR" dirty="0"/>
              <a:t>Čl. 7. st. 12. Pravilnika o porezu na dohodak:</a:t>
            </a:r>
          </a:p>
          <a:p>
            <a:pPr marL="0" indent="0" algn="just">
              <a:buNone/>
            </a:pPr>
            <a:r>
              <a:rPr lang="hr-HR" dirty="0"/>
              <a:t>Pod službenim putovanjem </a:t>
            </a:r>
            <a:r>
              <a:rPr lang="hr-HR" u="sng" dirty="0"/>
              <a:t>u inozemstvo</a:t>
            </a:r>
            <a:r>
              <a:rPr lang="hr-HR" dirty="0"/>
              <a:t> ….. smatra se službeno putovanje </a:t>
            </a:r>
            <a:r>
              <a:rPr lang="hr-HR" b="1" dirty="0"/>
              <a:t>do 30 dana neprekidno:</a:t>
            </a:r>
          </a:p>
          <a:p>
            <a:pPr marL="717550" indent="-363538" algn="just">
              <a:buFont typeface="Wingdings" panose="05000000000000000000" pitchFamily="2" charset="2"/>
              <a:buChar char="ü"/>
            </a:pPr>
            <a:r>
              <a:rPr lang="hr-HR" dirty="0"/>
              <a:t>iz RH u stranu državu i obratno</a:t>
            </a:r>
          </a:p>
          <a:p>
            <a:pPr marL="717550" indent="-363538" algn="just">
              <a:buFont typeface="Wingdings" panose="05000000000000000000" pitchFamily="2" charset="2"/>
              <a:buChar char="ü"/>
            </a:pPr>
            <a:r>
              <a:rPr lang="hr-HR" dirty="0"/>
              <a:t>iz jedne strane države u drugu i</a:t>
            </a:r>
          </a:p>
          <a:p>
            <a:pPr marL="717550" indent="-363538" algn="just">
              <a:buFont typeface="Wingdings" panose="05000000000000000000" pitchFamily="2" charset="2"/>
              <a:buChar char="ü"/>
            </a:pPr>
            <a:r>
              <a:rPr lang="hr-HR" dirty="0"/>
              <a:t>iz jednog mjesta u drugo mjesto na teritoriju strane države.</a:t>
            </a:r>
          </a:p>
        </p:txBody>
      </p:sp>
    </p:spTree>
    <p:extLst>
      <p:ext uri="{BB962C8B-B14F-4D97-AF65-F5344CB8AC3E}">
        <p14:creationId xmlns:p14="http://schemas.microsoft.com/office/powerpoint/2010/main" val="399821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ctr"/>
            <a:r>
              <a:rPr lang="hr-HR" sz="3600" dirty="0"/>
              <a:t>Obvezan sadržaj naloga za službeno putovanje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5328592"/>
          </a:xfrm>
        </p:spPr>
        <p:txBody>
          <a:bodyPr>
            <a:normAutofit lnSpcReduction="10000"/>
          </a:bodyPr>
          <a:lstStyle/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datum izdavanja naloga</a:t>
            </a:r>
          </a:p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ime i prezime osobe koja se upućuje na službeno putovanje </a:t>
            </a:r>
          </a:p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mjesto u koje se osoba upućuje</a:t>
            </a:r>
          </a:p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svrha putovanja</a:t>
            </a:r>
          </a:p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vrijeme trajanja putovanja</a:t>
            </a:r>
          </a:p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vrijeme kretanja na put</a:t>
            </a:r>
          </a:p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podatke o prijevoznom sredstvu kojim se putuje</a:t>
            </a:r>
          </a:p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vrijeme povratka s puta</a:t>
            </a:r>
          </a:p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potpis ovlaštene osobe</a:t>
            </a:r>
          </a:p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obračun troškova</a:t>
            </a:r>
          </a:p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likvidaciju obračuna</a:t>
            </a:r>
          </a:p>
          <a:p>
            <a:pPr marL="806450" indent="-354013">
              <a:buFont typeface="Wingdings" panose="05000000000000000000" pitchFamily="2" charset="2"/>
              <a:buChar char="Ø"/>
            </a:pPr>
            <a:r>
              <a:rPr lang="hr-HR" dirty="0"/>
              <a:t>izvješće s puta</a:t>
            </a:r>
          </a:p>
          <a:p>
            <a:r>
              <a:rPr lang="hr-HR" dirty="0"/>
              <a:t>Putni nalog ne mora imati pečat.</a:t>
            </a:r>
          </a:p>
        </p:txBody>
      </p:sp>
    </p:spTree>
    <p:extLst>
      <p:ext uri="{BB962C8B-B14F-4D97-AF65-F5344CB8AC3E}">
        <p14:creationId xmlns:p14="http://schemas.microsoft.com/office/powerpoint/2010/main" val="45391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r-HR" sz="3600" dirty="0"/>
              <a:t>Dodatni sadržaj naloga za službeno putovanje, ako se putuje osobnim automobilom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04184"/>
          </a:xfrm>
        </p:spPr>
        <p:txBody>
          <a:bodyPr>
            <a:normAutofit/>
          </a:bodyPr>
          <a:lstStyle/>
          <a:p>
            <a:pPr marL="0" lvl="1" indent="0">
              <a:lnSpc>
                <a:spcPct val="80000"/>
              </a:lnSpc>
              <a:buClr>
                <a:srgbClr val="FF0000"/>
              </a:buClr>
              <a:buNone/>
            </a:pPr>
            <a:endParaRPr lang="hr-HR" sz="2400" dirty="0">
              <a:sym typeface="Wingdings" pitchFamily="2" charset="2"/>
            </a:endParaRPr>
          </a:p>
          <a:p>
            <a:pPr marL="444500" lvl="1" indent="-444500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§"/>
              <a:tabLst>
                <a:tab pos="7983538" algn="l"/>
              </a:tabLst>
            </a:pPr>
            <a:r>
              <a:rPr lang="hr-HR" sz="2400" dirty="0">
                <a:sym typeface="Wingdings" pitchFamily="2" charset="2"/>
              </a:rPr>
              <a:t>Ako se putuje </a:t>
            </a:r>
            <a:r>
              <a:rPr lang="hr-HR" sz="2400" u="sng" dirty="0">
                <a:sym typeface="Wingdings" pitchFamily="2" charset="2"/>
              </a:rPr>
              <a:t>osobnim automobilom </a:t>
            </a:r>
            <a:r>
              <a:rPr lang="hr-HR" sz="2400" dirty="0">
                <a:sym typeface="Wingdings" pitchFamily="2" charset="2"/>
              </a:rPr>
              <a:t>(službenim ili privatnim), potrebno je navesti i: </a:t>
            </a:r>
          </a:p>
          <a:p>
            <a:pPr lvl="3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hr-HR" sz="2400" dirty="0">
                <a:sym typeface="Wingdings" pitchFamily="2" charset="2"/>
              </a:rPr>
              <a:t>marku i registarsku oznaku vozila </a:t>
            </a:r>
            <a:endParaRPr lang="en-GB" sz="2400" i="1" dirty="0">
              <a:sym typeface="Wingdings" pitchFamily="2" charset="2"/>
            </a:endParaRPr>
          </a:p>
          <a:p>
            <a:pPr lvl="3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hr-HR" sz="2400" dirty="0">
                <a:sym typeface="Wingdings" pitchFamily="2" charset="2"/>
              </a:rPr>
              <a:t>početno i završno stanje brojila (u km)</a:t>
            </a:r>
          </a:p>
          <a:p>
            <a:pPr marL="342900" lvl="3" indent="-342900">
              <a:lnSpc>
                <a:spcPct val="80000"/>
              </a:lnSpc>
              <a:buClrTx/>
            </a:pPr>
            <a:r>
              <a:rPr lang="hr-HR" sz="2400" dirty="0">
                <a:sym typeface="Wingdings" pitchFamily="2" charset="2"/>
              </a:rPr>
              <a:t>Ako je radniku odobreno korištenje privatnog automobila u službene svrhe, radniku se može neoporezivo isplatiti naknada za korištenje privatnog automobila do iznosa </a:t>
            </a:r>
            <a:r>
              <a:rPr lang="hr-HR" sz="2400" b="1" dirty="0">
                <a:sym typeface="Wingdings" pitchFamily="2" charset="2"/>
              </a:rPr>
              <a:t>0,40 eura</a:t>
            </a:r>
            <a:r>
              <a:rPr lang="hr-HR" sz="2400" dirty="0">
                <a:sym typeface="Wingdings" pitchFamily="2" charset="2"/>
              </a:rPr>
              <a:t> po prijeđenom km (u 2024. se predlaže </a:t>
            </a:r>
            <a:r>
              <a:rPr lang="hr-HR" sz="2400" b="1" dirty="0">
                <a:sym typeface="Wingdings" pitchFamily="2" charset="2"/>
              </a:rPr>
              <a:t>povećati na 0,50 eura </a:t>
            </a:r>
            <a:r>
              <a:rPr lang="hr-HR" sz="2400" dirty="0">
                <a:sym typeface="Wingdings" pitchFamily="2" charset="2"/>
              </a:rPr>
              <a:t>po km)</a:t>
            </a:r>
          </a:p>
          <a:p>
            <a:pPr marL="342900" lvl="3" indent="-342900">
              <a:lnSpc>
                <a:spcPct val="80000"/>
              </a:lnSpc>
              <a:buClrTx/>
            </a:pPr>
            <a:r>
              <a:rPr lang="hr-HR" sz="2400" dirty="0">
                <a:sym typeface="Wingdings" pitchFamily="2" charset="2"/>
              </a:rPr>
              <a:t>Automobil ne mora biti u vlasništvu radnika koji je upućen na službeni put i odobreno mu je korištenje privatnog automobila u službene svrhe.</a:t>
            </a:r>
          </a:p>
          <a:p>
            <a:pPr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9884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549275"/>
            <a:ext cx="8153400" cy="1223963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3600" dirty="0"/>
              <a:t>Korištenje privatnog automobila u službene svrhe za vožnju u mjestu i do 30 km</a:t>
            </a:r>
            <a:endParaRPr lang="en-US" sz="3600" b="1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988840"/>
            <a:ext cx="8229600" cy="4608512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SzPct val="60000"/>
              <a:buNone/>
              <a:defRPr/>
            </a:pPr>
            <a:r>
              <a:rPr lang="hr-HR" sz="2000" dirty="0"/>
              <a:t>Č</a:t>
            </a:r>
            <a:r>
              <a:rPr lang="hr-HR" sz="2000" dirty="0">
                <a:solidFill>
                  <a:srgbClr val="002060"/>
                </a:solidFill>
              </a:rPr>
              <a:t>l. 7. st. 32. Pravilnika o porezu na dohodak: </a:t>
            </a:r>
          </a:p>
          <a:p>
            <a:pPr marL="0" indent="0" algn="just">
              <a:spcBef>
                <a:spcPts val="0"/>
              </a:spcBef>
              <a:buSzPct val="60000"/>
              <a:buNone/>
              <a:defRPr/>
            </a:pPr>
            <a:r>
              <a:rPr lang="hr-HR" dirty="0"/>
              <a:t>E</a:t>
            </a:r>
            <a:r>
              <a:rPr lang="hr-HR" dirty="0">
                <a:solidFill>
                  <a:srgbClr val="002060"/>
                </a:solidFill>
              </a:rPr>
              <a:t>videncija za korištenje privatnog automobila u službene svrhe u mjestu rada i/ili 30 km od mjesta rada mora sadržavati podatke o:</a:t>
            </a:r>
          </a:p>
          <a:p>
            <a:pPr marL="717550" lvl="1" indent="-442913" algn="just">
              <a:spcBef>
                <a:spcPts val="0"/>
              </a:spcBef>
              <a:buClr>
                <a:schemeClr val="tx2">
                  <a:lumMod val="75000"/>
                </a:schemeClr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hr-HR" sz="2400" dirty="0">
                <a:solidFill>
                  <a:srgbClr val="002060"/>
                </a:solidFill>
              </a:rPr>
              <a:t>poslodavcu (naziv, OIB)</a:t>
            </a:r>
          </a:p>
          <a:p>
            <a:pPr marL="717550" lvl="1" indent="-442913" algn="just">
              <a:spcBef>
                <a:spcPts val="0"/>
              </a:spcBef>
              <a:buClr>
                <a:schemeClr val="tx2">
                  <a:lumMod val="75000"/>
                </a:schemeClr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hr-HR" sz="2400" dirty="0"/>
              <a:t>radniku (ime i prezime, OIB)</a:t>
            </a:r>
            <a:endParaRPr lang="hr-HR" sz="2400" dirty="0">
              <a:solidFill>
                <a:srgbClr val="002060"/>
              </a:solidFill>
            </a:endParaRPr>
          </a:p>
          <a:p>
            <a:pPr marL="717550" lvl="1" indent="-442913" algn="just">
              <a:spcBef>
                <a:spcPts val="0"/>
              </a:spcBef>
              <a:buClr>
                <a:schemeClr val="tx2">
                  <a:lumMod val="75000"/>
                </a:schemeClr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hr-HR" sz="2400" dirty="0">
                <a:solidFill>
                  <a:srgbClr val="002060"/>
                </a:solidFill>
              </a:rPr>
              <a:t>automobilu - marka i registarska oznaka</a:t>
            </a:r>
          </a:p>
          <a:p>
            <a:pPr marL="717550" lvl="1" indent="-442913" algn="just">
              <a:spcBef>
                <a:spcPts val="0"/>
              </a:spcBef>
              <a:buClr>
                <a:schemeClr val="tx2">
                  <a:lumMod val="75000"/>
                </a:schemeClr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hr-HR" sz="2400" dirty="0">
                <a:solidFill>
                  <a:srgbClr val="002060"/>
                </a:solidFill>
              </a:rPr>
              <a:t>početno i završno stanje brojila </a:t>
            </a:r>
          </a:p>
          <a:p>
            <a:pPr marL="717550" lvl="1" indent="-442913" algn="just">
              <a:spcBef>
                <a:spcPts val="0"/>
              </a:spcBef>
              <a:buClr>
                <a:schemeClr val="tx2">
                  <a:lumMod val="75000"/>
                </a:schemeClr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hr-HR" sz="2400" dirty="0">
                <a:solidFill>
                  <a:srgbClr val="002060"/>
                </a:solidFill>
              </a:rPr>
              <a:t>relaciji</a:t>
            </a:r>
          </a:p>
          <a:p>
            <a:pPr marL="717550" lvl="1" indent="-442913" algn="just">
              <a:spcBef>
                <a:spcPts val="0"/>
              </a:spcBef>
              <a:buClr>
                <a:schemeClr val="tx2">
                  <a:lumMod val="75000"/>
                </a:schemeClr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hr-HR" sz="2400" dirty="0">
                <a:solidFill>
                  <a:srgbClr val="002060"/>
                </a:solidFill>
              </a:rPr>
              <a:t>svrsi puta</a:t>
            </a:r>
          </a:p>
          <a:p>
            <a:pPr marL="717550" lvl="1" indent="-442913" algn="just">
              <a:spcBef>
                <a:spcPts val="0"/>
              </a:spcBef>
              <a:buClr>
                <a:schemeClr val="tx2">
                  <a:lumMod val="75000"/>
                </a:schemeClr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hr-HR" sz="2400" dirty="0"/>
              <a:t>računima za stvarno nastale troškove (parking, i sl.)</a:t>
            </a:r>
            <a:endParaRPr lang="hr-HR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422481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480D5-E78A-24A7-EEAD-8F2F3DA9E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/>
              <a:t>Rok za obračun troškova po putnom nalogu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8D56D-5F10-432A-25A9-78426ED00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TUZEMNA SLUŽBENA PUTOVANJA:</a:t>
            </a:r>
          </a:p>
          <a:p>
            <a:r>
              <a:rPr lang="hr-HR" dirty="0"/>
              <a:t>Nema propisanog roka</a:t>
            </a:r>
          </a:p>
          <a:p>
            <a:r>
              <a:rPr lang="hr-HR" dirty="0"/>
              <a:t>Poslodavac može pravilnikom o radu ili odlukom odrediti rok u kojemu je radnik dužan predati izvješće i obračunati troškove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INOZEMNA SLUŽBENA PUTOVANJA</a:t>
            </a:r>
          </a:p>
          <a:p>
            <a:r>
              <a:rPr lang="hr-HR" dirty="0"/>
              <a:t>Prema Uredbi o izdacima za službena putovanja </a:t>
            </a:r>
            <a:r>
              <a:rPr lang="hr-HR" i="0" dirty="0">
                <a:effectLst/>
              </a:rPr>
              <a:t>koji se korisnicima državnog proračuna priznaju u materijalne troškove (Nar. nov., br. </a:t>
            </a:r>
            <a:r>
              <a:rPr lang="hr-HR" dirty="0"/>
              <a:t>16/78. – 53A/90.) – u roku 7 dana</a:t>
            </a:r>
            <a:endParaRPr lang="hr-HR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6444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852D8-69D9-4098-9EB1-599D1181F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r-HR" sz="3600" dirty="0"/>
              <a:t>Troškovi službenih putovanja</a:t>
            </a:r>
            <a:br>
              <a:rPr lang="hr-HR" sz="3600" dirty="0"/>
            </a:br>
            <a:r>
              <a:rPr lang="hr-HR" sz="3600" dirty="0"/>
              <a:t>RADNO PRAVO  &amp;  POREZNO PRAVO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36210-FAF9-4182-81F9-47786DA41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3931920" cy="990600"/>
          </a:xfrm>
        </p:spPr>
        <p:txBody>
          <a:bodyPr>
            <a:normAutofit/>
          </a:bodyPr>
          <a:lstStyle/>
          <a:p>
            <a:pPr indent="287338" algn="l"/>
            <a:r>
              <a:rPr lang="hr-HR" sz="2400" dirty="0"/>
              <a:t>PRAVO RADNIKA i</a:t>
            </a:r>
          </a:p>
          <a:p>
            <a:pPr indent="287338" algn="l"/>
            <a:r>
              <a:rPr lang="hr-HR" sz="2400" dirty="0"/>
              <a:t>OBVEZE POSLODAVCA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4ED70D-0C99-454D-A0F8-706326F31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2924944"/>
            <a:ext cx="3931920" cy="3464744"/>
          </a:xfrm>
        </p:spPr>
        <p:txBody>
          <a:bodyPr/>
          <a:lstStyle/>
          <a:p>
            <a:pPr marL="182563" indent="327025"/>
            <a:r>
              <a:rPr lang="hr-HR" dirty="0"/>
              <a:t>Zakon o radu</a:t>
            </a:r>
          </a:p>
          <a:p>
            <a:pPr marL="182563" indent="327025"/>
            <a:r>
              <a:rPr lang="hr-HR" dirty="0"/>
              <a:t>Posebni zakon</a:t>
            </a:r>
          </a:p>
          <a:p>
            <a:pPr marL="182563" indent="327025"/>
            <a:r>
              <a:rPr lang="hr-HR" dirty="0"/>
              <a:t>Kolektivni ugovor</a:t>
            </a:r>
          </a:p>
          <a:p>
            <a:pPr marL="182563" indent="327025"/>
            <a:r>
              <a:rPr lang="hr-HR" dirty="0"/>
              <a:t>Pravilnik o radu</a:t>
            </a:r>
          </a:p>
          <a:p>
            <a:pPr marL="182563" indent="327025"/>
            <a:r>
              <a:rPr lang="hr-HR" dirty="0"/>
              <a:t>Ugovor o radu</a:t>
            </a:r>
          </a:p>
          <a:p>
            <a:pPr marL="182563" indent="327025"/>
            <a:r>
              <a:rPr lang="hr-HR" dirty="0"/>
              <a:t>Odluka poslodavca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88262D-73ED-43E4-939D-F096125F63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4880" y="1916832"/>
            <a:ext cx="3931920" cy="990600"/>
          </a:xfrm>
        </p:spPr>
        <p:txBody>
          <a:bodyPr>
            <a:noAutofit/>
          </a:bodyPr>
          <a:lstStyle/>
          <a:p>
            <a:r>
              <a:rPr lang="hr-HR" sz="2400" dirty="0"/>
              <a:t>OBVEZA POSLODAVCA U VEZI S PLAĆANJEM JAVNIH DAVANJA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881C72-4860-42F8-9A01-D20A066C08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54880" y="2924944"/>
            <a:ext cx="3931920" cy="3464744"/>
          </a:xfrm>
        </p:spPr>
        <p:txBody>
          <a:bodyPr/>
          <a:lstStyle/>
          <a:p>
            <a:r>
              <a:rPr lang="hr-HR" dirty="0"/>
              <a:t>Opći porezni zakon </a:t>
            </a:r>
          </a:p>
          <a:p>
            <a:r>
              <a:rPr lang="hr-HR" dirty="0"/>
              <a:t>Zakon o porezu na dohodak</a:t>
            </a:r>
          </a:p>
          <a:p>
            <a:r>
              <a:rPr lang="hr-HR" dirty="0"/>
              <a:t>Pravilnik o porezu na dohodak</a:t>
            </a:r>
          </a:p>
          <a:p>
            <a:r>
              <a:rPr lang="hr-HR" dirty="0"/>
              <a:t>Zakon o doprinosima</a:t>
            </a:r>
          </a:p>
          <a:p>
            <a:r>
              <a:rPr lang="hr-HR" dirty="0"/>
              <a:t>Zakon o PDV-u (za primitke u dobrima i/ili uslugama)</a:t>
            </a:r>
          </a:p>
        </p:txBody>
      </p:sp>
    </p:spTree>
    <p:extLst>
      <p:ext uri="{BB962C8B-B14F-4D97-AF65-F5344CB8AC3E}">
        <p14:creationId xmlns:p14="http://schemas.microsoft.com/office/powerpoint/2010/main" val="244393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600" dirty="0"/>
              <a:t>Izdaci za službena putovanja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indent="-457200">
              <a:buClr>
                <a:srgbClr val="FF0000"/>
              </a:buClr>
              <a:buFont typeface="Wingdings" pitchFamily="2" charset="2"/>
              <a:buChar char="Ø"/>
            </a:pPr>
            <a:r>
              <a:rPr lang="hr-HR" sz="2400" b="1" dirty="0"/>
              <a:t>prijevozni troškovi </a:t>
            </a:r>
            <a:r>
              <a:rPr lang="hr-HR" sz="2400" dirty="0"/>
              <a:t>– prometnim sredstvom odobrenim od strane poslodavca</a:t>
            </a:r>
          </a:p>
          <a:p>
            <a:pPr lvl="1" indent="-457200">
              <a:buClr>
                <a:srgbClr val="FF0000"/>
              </a:buClr>
              <a:buFont typeface="Wingdings" pitchFamily="2" charset="2"/>
              <a:buChar char="Ø"/>
            </a:pPr>
            <a:r>
              <a:rPr lang="hr-HR" sz="2400" b="1" dirty="0"/>
              <a:t>izdaci za smještaj </a:t>
            </a:r>
            <a:r>
              <a:rPr lang="hr-HR" sz="2400" dirty="0"/>
              <a:t>– moraju biti dokumentirani</a:t>
            </a:r>
          </a:p>
          <a:p>
            <a:pPr lvl="1" indent="-457200"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hr-HR" sz="2400" b="1" dirty="0"/>
              <a:t>dnevnice</a:t>
            </a:r>
            <a:r>
              <a:rPr lang="hr-HR" sz="2400" dirty="0"/>
              <a:t> – namijenjene podmirivanju izdataka za prehranu, piće i prijevoz u mjestu u koje je osoba upućena na službeno putovanje </a:t>
            </a:r>
          </a:p>
          <a:p>
            <a:pPr lvl="1" indent="-457200">
              <a:buClr>
                <a:srgbClr val="FF0000"/>
              </a:buClr>
              <a:buFont typeface="Wingdings" pitchFamily="2" charset="2"/>
              <a:buChar char="Ø"/>
            </a:pPr>
            <a:r>
              <a:rPr lang="hr-HR" sz="2400" b="1" dirty="0"/>
              <a:t>ostali izdaci </a:t>
            </a:r>
            <a:r>
              <a:rPr lang="hr-HR" sz="2400" dirty="0"/>
              <a:t>povezani s izvršavanjem poslova zbog kojih je radnik upućen na službeni put (</a:t>
            </a:r>
            <a:r>
              <a:rPr lang="hr-HR" sz="2400" dirty="0" err="1"/>
              <a:t>npr</a:t>
            </a:r>
            <a:r>
              <a:rPr lang="hr-HR" sz="2400" dirty="0"/>
              <a:t>. troškovi fotokopiranja dokumenata, izdavanja viza, izrada putnih isprava i dr.)</a:t>
            </a:r>
          </a:p>
          <a:p>
            <a:pPr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4165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278" y="6096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hr-HR" sz="3600" dirty="0"/>
              <a:t>Prijevozni troškovi na službenom putovanju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/>
              <a:t>U visini </a:t>
            </a:r>
            <a:r>
              <a:rPr lang="hr-HR" b="1" dirty="0"/>
              <a:t>stvarnih dokumentiranih troškova, </a:t>
            </a:r>
            <a:r>
              <a:rPr lang="hr-HR" dirty="0"/>
              <a:t>npr. </a:t>
            </a:r>
          </a:p>
          <a:p>
            <a:pPr marL="628650" indent="-274638">
              <a:buFontTx/>
              <a:buChar char="-"/>
            </a:pPr>
            <a:r>
              <a:rPr lang="hr-HR" dirty="0"/>
              <a:t>prijevozna karta ili račun za kupnju karte u javnom prometu</a:t>
            </a:r>
          </a:p>
          <a:p>
            <a:pPr marL="628650" indent="-274638">
              <a:buFontTx/>
              <a:buChar char="-"/>
            </a:pPr>
            <a:r>
              <a:rPr lang="hr-HR" dirty="0"/>
              <a:t>taksa u zračnoj luci; taksa u pomorskoj ili riječnoj luci</a:t>
            </a:r>
          </a:p>
          <a:p>
            <a:pPr marL="628650" indent="-274638">
              <a:buFontTx/>
              <a:buChar char="-"/>
            </a:pPr>
            <a:r>
              <a:rPr lang="hr-HR" dirty="0"/>
              <a:t>rezervacija sjedišta</a:t>
            </a:r>
          </a:p>
          <a:p>
            <a:pPr marL="628650" indent="-274638">
              <a:buFontTx/>
              <a:buChar char="-"/>
            </a:pPr>
            <a:r>
              <a:rPr lang="hr-HR" dirty="0"/>
              <a:t>prijevoz prtljage (npr. u autobusnom prometu)</a:t>
            </a:r>
          </a:p>
          <a:p>
            <a:r>
              <a:rPr lang="hr-HR" dirty="0"/>
              <a:t>Ako se putuje </a:t>
            </a:r>
            <a:r>
              <a:rPr lang="hr-HR" u="sng" dirty="0"/>
              <a:t>osobnim automobilom</a:t>
            </a:r>
            <a:r>
              <a:rPr lang="hr-HR" dirty="0"/>
              <a:t>, tada i:</a:t>
            </a:r>
          </a:p>
          <a:p>
            <a:pPr marL="541338" indent="-276225">
              <a:buFontTx/>
              <a:buChar char="-"/>
            </a:pPr>
            <a:r>
              <a:rPr lang="hr-HR" dirty="0"/>
              <a:t>račun za cestarinu, tunelarinu (ako se koristi ENC, može se priložiti ispis s Internet stranice HAC-a, uz uvjet da se podaci o broju ENC kartice, datum i vrijeme, ulazna i izlazna postaja podudaraju s podacima iz putnog naloga) </a:t>
            </a:r>
          </a:p>
          <a:p>
            <a:pPr marL="541338" indent="-276225">
              <a:buFontTx/>
              <a:buChar char="-"/>
            </a:pPr>
            <a:r>
              <a:rPr lang="hr-HR" dirty="0"/>
              <a:t>račun za parkiranje vozila</a:t>
            </a:r>
          </a:p>
          <a:p>
            <a:pPr marL="0" indent="0">
              <a:buNone/>
            </a:pPr>
            <a:r>
              <a:rPr lang="hr-HR" dirty="0"/>
              <a:t>Svi se izdaci dokazuju valjanim ispravama (računi, potvrde).</a:t>
            </a:r>
          </a:p>
          <a:p>
            <a:pPr>
              <a:buFontTx/>
              <a:buChar char="-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9984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277" y="6096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hr-HR" sz="3600" dirty="0"/>
              <a:t>Izdaci za smještaj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hr-HR" b="1" dirty="0">
                <a:cs typeface="Arial" charset="0"/>
              </a:rPr>
              <a:t>Porezni propisi </a:t>
            </a:r>
            <a:r>
              <a:rPr lang="hr-HR" dirty="0">
                <a:cs typeface="Arial" charset="0"/>
              </a:rPr>
              <a:t>- Pravilnik o porezu na dohodak</a:t>
            </a:r>
            <a:r>
              <a:rPr lang="hr-HR" dirty="0"/>
              <a:t> (</a:t>
            </a:r>
            <a:r>
              <a:rPr lang="hr-HR" dirty="0">
                <a:cs typeface="Arial" charset="0"/>
              </a:rPr>
              <a:t>čl. 7. st. 13.): </a:t>
            </a:r>
            <a:endParaRPr lang="hr-HR" dirty="0"/>
          </a:p>
          <a:p>
            <a:pPr marL="274320" lvl="1" indent="0" algn="just">
              <a:lnSpc>
                <a:spcPct val="90000"/>
              </a:lnSpc>
              <a:buClr>
                <a:srgbClr val="FF0000"/>
              </a:buClr>
              <a:buNone/>
            </a:pPr>
            <a:r>
              <a:rPr lang="hr-HR" sz="2400" dirty="0"/>
              <a:t>Izdatak za smještaj na službenom putovanju obračunava se u visini cijene navedene u računu za noćenje.</a:t>
            </a:r>
            <a:endParaRPr lang="hr-HR" sz="2400" b="1" dirty="0">
              <a:cs typeface="Arial" charset="0"/>
            </a:endParaRPr>
          </a:p>
          <a:p>
            <a:pPr marL="273050" lvl="1" indent="-184150" algn="just">
              <a:lnSpc>
                <a:spcPct val="90000"/>
              </a:lnSpc>
              <a:buClr>
                <a:srgbClr val="FF0000"/>
              </a:buClr>
              <a:buNone/>
            </a:pPr>
            <a:r>
              <a:rPr lang="hr-HR" sz="2400" b="1" dirty="0">
                <a:cs typeface="Arial" charset="0"/>
              </a:rPr>
              <a:t>Prava radnika:</a:t>
            </a:r>
          </a:p>
          <a:p>
            <a:pPr marL="274320" lvl="1" indent="0" algn="just">
              <a:lnSpc>
                <a:spcPct val="90000"/>
              </a:lnSpc>
              <a:buClr>
                <a:srgbClr val="FF0000"/>
              </a:buClr>
              <a:buNone/>
            </a:pPr>
            <a:r>
              <a:rPr lang="hr-HR" sz="2400" u="sng" dirty="0">
                <a:cs typeface="Arial" charset="0"/>
              </a:rPr>
              <a:t>Poslodavac </a:t>
            </a:r>
            <a:r>
              <a:rPr lang="hr-HR" sz="2400" u="sng" dirty="0"/>
              <a:t>može </a:t>
            </a:r>
            <a:r>
              <a:rPr lang="hr-HR" sz="2400" u="sng" dirty="0">
                <a:cs typeface="Arial" charset="0"/>
              </a:rPr>
              <a:t>ograničiti </a:t>
            </a:r>
            <a:r>
              <a:rPr lang="hr-HR" sz="2400" dirty="0">
                <a:cs typeface="Arial" charset="0"/>
              </a:rPr>
              <a:t>naknadu troškova smještaja do određene kategorije hotel</a:t>
            </a:r>
            <a:r>
              <a:rPr lang="hr-HR" sz="2400" dirty="0"/>
              <a:t>a ili do određenog iznosa</a:t>
            </a:r>
            <a:r>
              <a:rPr lang="hr-HR" sz="2400" b="1" dirty="0"/>
              <a:t> </a:t>
            </a:r>
            <a:r>
              <a:rPr lang="hr-HR" sz="2400" dirty="0"/>
              <a:t>(ograničenje može biti uređeno u kolektivnom ugovoru, pravilniku o radu ili u izdanom nalogu za službeno putovanje)</a:t>
            </a:r>
          </a:p>
          <a:p>
            <a:pPr marL="342900" lvl="1" indent="-342900" algn="just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hr-HR" sz="2400" dirty="0"/>
              <a:t>Što se podrazumijeva pod troškovima smještaja?</a:t>
            </a:r>
          </a:p>
          <a:p>
            <a:pPr marL="342900" lvl="1" indent="-342900" algn="just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hr-HR" sz="2400" dirty="0"/>
              <a:t>Pravilnik o porezu na dohodak, čl. 7. st. 13:</a:t>
            </a:r>
          </a:p>
          <a:p>
            <a:pPr marL="363538" lvl="1" indent="0" algn="just">
              <a:lnSpc>
                <a:spcPct val="90000"/>
              </a:lnSpc>
              <a:buClr>
                <a:srgbClr val="FF0000"/>
              </a:buClr>
              <a:buNone/>
            </a:pPr>
            <a:r>
              <a:rPr lang="hr-HR" sz="2400" i="0" u="sng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Doručak koji je uračunat u cijenu noćenja </a:t>
            </a:r>
            <a:r>
              <a:rPr lang="hr-HR" sz="24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smatra se troškom noćenja i ne smatra se osiguranom prehranom.</a:t>
            </a:r>
            <a:endParaRPr lang="hr-H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67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EA558-EA4D-4E23-9356-ABEABA21B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533400"/>
            <a:ext cx="8363272" cy="879376"/>
          </a:xfrm>
        </p:spPr>
        <p:txBody>
          <a:bodyPr>
            <a:noAutofit/>
          </a:bodyPr>
          <a:lstStyle/>
          <a:p>
            <a:pPr algn="ctr"/>
            <a:br>
              <a:rPr lang="hr-HR" sz="3600" dirty="0"/>
            </a:br>
            <a:r>
              <a:rPr lang="hr-HR" sz="3600" dirty="0"/>
              <a:t>Dnevnica </a:t>
            </a:r>
            <a:br>
              <a:rPr lang="hr-HR" sz="3600" dirty="0"/>
            </a:br>
            <a:endParaRPr lang="hr-H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F25665-7693-4649-8629-79E032D01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64224"/>
          </a:xfrm>
        </p:spPr>
        <p:txBody>
          <a:bodyPr>
            <a:normAutofit/>
          </a:bodyPr>
          <a:lstStyle/>
          <a:p>
            <a:r>
              <a:rPr lang="hr-HR" b="1" dirty="0"/>
              <a:t>Ovisno o trajanju službenog putovanja</a:t>
            </a:r>
          </a:p>
          <a:p>
            <a:r>
              <a:rPr lang="hr-HR" dirty="0"/>
              <a:t>Uvjeti za neoporezivu isplatu: </a:t>
            </a:r>
          </a:p>
          <a:p>
            <a:pPr marL="354013" indent="-354013">
              <a:buNone/>
            </a:pPr>
            <a:r>
              <a:rPr lang="hr-HR" dirty="0"/>
              <a:t> 1. </a:t>
            </a:r>
            <a:r>
              <a:rPr lang="hr-HR" u="sng" dirty="0"/>
              <a:t>udaljenost</a:t>
            </a:r>
            <a:r>
              <a:rPr lang="hr-HR" dirty="0"/>
              <a:t> mjesta u koje je radnik putovao – najmanje 30 km ili najmanje 16,20 morske milje  </a:t>
            </a:r>
          </a:p>
          <a:p>
            <a:pPr marL="0" indent="0">
              <a:buNone/>
            </a:pPr>
            <a:r>
              <a:rPr lang="hr-HR" dirty="0"/>
              <a:t> 2. </a:t>
            </a:r>
            <a:r>
              <a:rPr lang="hr-HR" u="sng" dirty="0"/>
              <a:t>trajanje</a:t>
            </a:r>
            <a:r>
              <a:rPr lang="hr-HR" dirty="0"/>
              <a:t> putovanja: za svaka 24 sata jedna dnevnica</a:t>
            </a:r>
          </a:p>
          <a:p>
            <a:pPr marL="0" indent="2786063">
              <a:buNone/>
            </a:pPr>
            <a:r>
              <a:rPr lang="hr-HR" dirty="0"/>
              <a:t>više od 12 sati za punu dnevnicu</a:t>
            </a:r>
          </a:p>
          <a:p>
            <a:pPr marL="0" indent="0">
              <a:buNone/>
            </a:pPr>
            <a:r>
              <a:rPr lang="hr-HR" dirty="0"/>
              <a:t>                                         više od 8 sati za polovinu dnevnice</a:t>
            </a:r>
          </a:p>
          <a:p>
            <a:r>
              <a:rPr lang="hr-HR" dirty="0"/>
              <a:t>Za inozemne dnevnice: ovisno državi i trajanju putovanja u inozemstvu (podaci o prelasku hrvatske granice na odlasku u i povratku iz inozemstva)</a:t>
            </a:r>
          </a:p>
          <a:p>
            <a:r>
              <a:rPr lang="hr-HR" dirty="0"/>
              <a:t>Ovisno o tome je li osigurana prehrana i na čiji teret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6814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>
            <a:normAutofit fontScale="90000"/>
          </a:bodyPr>
          <a:lstStyle/>
          <a:p>
            <a:pPr algn="ctr"/>
            <a:r>
              <a:rPr lang="hr-HR" sz="3600" dirty="0"/>
              <a:t>Iznos dnevnice ako je na teret poslodavca osigurana prehrana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810" y="1484784"/>
            <a:ext cx="8229600" cy="4920208"/>
          </a:xfrm>
        </p:spPr>
        <p:txBody>
          <a:bodyPr/>
          <a:lstStyle/>
          <a:p>
            <a:pPr marL="0" indent="0" algn="ctr">
              <a:buNone/>
            </a:pPr>
            <a:r>
              <a:rPr lang="hr-HR" i="1" dirty="0"/>
              <a:t>Čl. 7. st. 10. Pravilnika o porezu na dohodak:</a:t>
            </a:r>
          </a:p>
          <a:p>
            <a:pPr marL="0" indent="0">
              <a:buNone/>
            </a:pPr>
            <a:r>
              <a:rPr lang="hr-HR" sz="2200" dirty="0"/>
              <a:t>Umanjenje neoporezive dnevnice koja se isplaćuje u novcu:</a:t>
            </a:r>
          </a:p>
          <a:p>
            <a:pPr marL="442913" indent="-260350">
              <a:buFont typeface="Wingdings" panose="05000000000000000000" pitchFamily="2" charset="2"/>
              <a:buChar char="§"/>
            </a:pPr>
            <a:r>
              <a:rPr lang="hr-HR" sz="2200" dirty="0"/>
              <a:t>za </a:t>
            </a:r>
            <a:r>
              <a:rPr lang="hr-HR" sz="2200" b="1" dirty="0"/>
              <a:t>30% </a:t>
            </a:r>
            <a:r>
              <a:rPr lang="hr-HR" sz="2200" dirty="0"/>
              <a:t>- ako je na službenom putovanju osiguran ručak ili večera</a:t>
            </a:r>
          </a:p>
          <a:p>
            <a:pPr marL="525463" indent="-342900">
              <a:buFont typeface="Wingdings" panose="05000000000000000000" pitchFamily="2" charset="2"/>
              <a:buChar char="§"/>
            </a:pPr>
            <a:r>
              <a:rPr lang="hr-HR" sz="2200" dirty="0"/>
              <a:t>za </a:t>
            </a:r>
            <a:r>
              <a:rPr lang="hr-HR" sz="2200" b="1" dirty="0"/>
              <a:t>60% </a:t>
            </a:r>
            <a:r>
              <a:rPr lang="hr-HR" sz="2200" dirty="0"/>
              <a:t>- ako su osigurani ručak i večera</a:t>
            </a:r>
          </a:p>
          <a:p>
            <a:pPr marL="0" indent="0">
              <a:buNone/>
            </a:pPr>
            <a:r>
              <a:rPr lang="hr-HR" sz="2200" dirty="0"/>
              <a:t>Umanjenje neoporezive dnevnice propisano je </a:t>
            </a:r>
            <a:r>
              <a:rPr lang="hr-HR" sz="2200" b="1" dirty="0"/>
              <a:t>samo ukoliko je prehrana osigurana na teret poslodavca.</a:t>
            </a:r>
            <a:endParaRPr lang="hr-H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27651"/>
              </p:ext>
            </p:extLst>
          </p:nvPr>
        </p:nvGraphicFramePr>
        <p:xfrm>
          <a:off x="457199" y="4005064"/>
          <a:ext cx="8003233" cy="23195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3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2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3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40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08323">
                <a:tc>
                  <a:txBody>
                    <a:bodyPr/>
                    <a:lstStyle/>
                    <a:p>
                      <a:endParaRPr lang="hr-HR" sz="2000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hr-HR" sz="2000" dirty="0">
                          <a:solidFill>
                            <a:srgbClr val="002060"/>
                          </a:solidFill>
                        </a:rPr>
                        <a:t>IZNOS DNEVNICE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dirty="0">
                          <a:solidFill>
                            <a:srgbClr val="002060"/>
                          </a:solidFill>
                        </a:rPr>
                        <a:t>Nije osigurana prehrana (osim doručka)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dirty="0">
                          <a:solidFill>
                            <a:srgbClr val="002060"/>
                          </a:solidFill>
                        </a:rPr>
                        <a:t>Osiguran ručak</a:t>
                      </a:r>
                      <a:r>
                        <a:rPr lang="hr-HR" sz="2000" baseline="0" dirty="0">
                          <a:solidFill>
                            <a:srgbClr val="002060"/>
                          </a:solidFill>
                        </a:rPr>
                        <a:t> ili večera</a:t>
                      </a:r>
                      <a:endParaRPr lang="hr-HR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dirty="0">
                          <a:solidFill>
                            <a:srgbClr val="002060"/>
                          </a:solidFill>
                        </a:rPr>
                        <a:t>Osigurani ručak i večera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551">
                <a:tc>
                  <a:txBody>
                    <a:bodyPr/>
                    <a:lstStyle/>
                    <a:p>
                      <a:r>
                        <a:rPr lang="hr-HR" sz="2000" dirty="0">
                          <a:solidFill>
                            <a:srgbClr val="002060"/>
                          </a:solidFill>
                        </a:rPr>
                        <a:t>Puna dnevnica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b="1" dirty="0">
                          <a:solidFill>
                            <a:srgbClr val="002060"/>
                          </a:solidFill>
                        </a:rPr>
                        <a:t>26,55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b="1" dirty="0">
                          <a:solidFill>
                            <a:srgbClr val="002060"/>
                          </a:solidFill>
                        </a:rPr>
                        <a:t>18,58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b="1" dirty="0">
                          <a:solidFill>
                            <a:srgbClr val="002060"/>
                          </a:solidFill>
                        </a:rPr>
                        <a:t>10,62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662">
                <a:tc>
                  <a:txBody>
                    <a:bodyPr/>
                    <a:lstStyle/>
                    <a:p>
                      <a:r>
                        <a:rPr lang="hr-HR" sz="2000" dirty="0">
                          <a:solidFill>
                            <a:srgbClr val="002060"/>
                          </a:solidFill>
                        </a:rPr>
                        <a:t>Pola dnevnice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b="1" dirty="0">
                          <a:solidFill>
                            <a:srgbClr val="002060"/>
                          </a:solidFill>
                        </a:rPr>
                        <a:t>13,28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b="1" dirty="0">
                          <a:solidFill>
                            <a:srgbClr val="002060"/>
                          </a:solidFill>
                        </a:rPr>
                        <a:t>9,29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000" b="1" dirty="0">
                          <a:solidFill>
                            <a:srgbClr val="002060"/>
                          </a:solidFill>
                        </a:rPr>
                        <a:t>5,31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926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135C1-C2DA-E871-1926-64C0F6BA9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/>
              <a:t>Kada se smatra da je prehrana osigurana na teret poslodavca?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EA916-776D-C305-14D8-FB14D8943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04184"/>
          </a:xfrm>
        </p:spPr>
        <p:txBody>
          <a:bodyPr>
            <a:normAutofit/>
          </a:bodyPr>
          <a:lstStyle/>
          <a:p>
            <a:r>
              <a:rPr lang="hr-HR" dirty="0"/>
              <a:t>Ako je uključena u cijenu smještaja (polupansion, puni pansion…)</a:t>
            </a:r>
          </a:p>
          <a:p>
            <a:r>
              <a:rPr lang="hr-HR" dirty="0"/>
              <a:t>Ako poslodavac plaća prehranu po zasebnom računu</a:t>
            </a:r>
          </a:p>
          <a:p>
            <a:r>
              <a:rPr lang="hr-HR" dirty="0"/>
              <a:t>Ako je obrok (ručak i/ili večera):</a:t>
            </a:r>
          </a:p>
          <a:p>
            <a:pPr marL="812800" indent="-363538">
              <a:buFont typeface="Wingdings" panose="05000000000000000000" pitchFamily="2" charset="2"/>
              <a:buChar char="ü"/>
            </a:pP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 cijeni kotizacije za prisustvovanja seminarima, stručnim savjetovanjima i slično</a:t>
            </a:r>
          </a:p>
          <a:p>
            <a:pPr marL="812800" indent="-363538">
              <a:buFont typeface="Wingdings" panose="05000000000000000000" pitchFamily="2" charset="2"/>
              <a:buChar char="ü"/>
            </a:pP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 cijeni karte za putovanje brodom</a:t>
            </a:r>
          </a:p>
          <a:p>
            <a:pPr marL="812800" indent="-363538">
              <a:buFont typeface="Wingdings" panose="05000000000000000000" pitchFamily="2" charset="2"/>
              <a:buChar char="ü"/>
            </a:pP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 cijeni zrakoplovne putničke karte, zbog prekida putovanja</a:t>
            </a:r>
          </a:p>
          <a:p>
            <a:pPr marL="812800" indent="-363538">
              <a:buFont typeface="Wingdings" panose="05000000000000000000" pitchFamily="2" charset="2"/>
              <a:buChar char="ü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laćen iz sredstava reprezentacije poslodavca</a:t>
            </a: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31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964612" cy="922114"/>
          </a:xfrm>
        </p:spPr>
        <p:txBody>
          <a:bodyPr>
            <a:normAutofit/>
          </a:bodyPr>
          <a:lstStyle/>
          <a:p>
            <a:pPr algn="ctr"/>
            <a:r>
              <a:rPr lang="hr-HR" sz="3600" dirty="0"/>
              <a:t>Primjer povoljnijeg prava na dnevnicu prema GKU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5413764"/>
              </p:ext>
            </p:extLst>
          </p:nvPr>
        </p:nvGraphicFramePr>
        <p:xfrm>
          <a:off x="395536" y="1268761"/>
          <a:ext cx="8424936" cy="582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4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102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hr-HR" sz="1800" b="1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Primjer:</a:t>
                      </a:r>
                    </a:p>
                    <a:p>
                      <a:pPr>
                        <a:buNone/>
                      </a:pPr>
                      <a:r>
                        <a:rPr lang="hr-H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Nastavnik je vodio učenike na državno natjecanje. Putovanje je trajalo 50 sati, pa ima pravo na dvije pune dnevnice. Na putovanju je bila osigurana prehrana, svi obroci  </a:t>
                      </a:r>
                      <a:r>
                        <a:rPr lang="hr-HR" sz="1800" b="1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 teret poslodavca</a:t>
                      </a:r>
                      <a:r>
                        <a:rPr lang="hr-H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4321">
                <a:tc>
                  <a:txBody>
                    <a:bodyPr/>
                    <a:lstStyle/>
                    <a:p>
                      <a:r>
                        <a:rPr lang="hr-HR" sz="2400" dirty="0">
                          <a:solidFill>
                            <a:srgbClr val="002060"/>
                          </a:solidFill>
                        </a:rPr>
                        <a:t>OBRAČUN PUTNOG NALOGA:</a:t>
                      </a:r>
                    </a:p>
                    <a:p>
                      <a:r>
                        <a:rPr lang="hr-HR" sz="2400" dirty="0">
                          <a:solidFill>
                            <a:srgbClr val="002060"/>
                          </a:solidFill>
                        </a:rPr>
                        <a:t>Pravo nastavnika koji je putovao s učenicima: 2 pune dnevnice, tj. 2 x 26,55 eura = </a:t>
                      </a:r>
                      <a:r>
                        <a:rPr lang="hr-HR" sz="2400" b="1" dirty="0">
                          <a:solidFill>
                            <a:srgbClr val="002060"/>
                          </a:solidFill>
                        </a:rPr>
                        <a:t>53,10 eura </a:t>
                      </a:r>
                    </a:p>
                    <a:p>
                      <a:r>
                        <a:rPr lang="hr-HR" sz="2400" dirty="0">
                          <a:solidFill>
                            <a:srgbClr val="002060"/>
                          </a:solidFill>
                        </a:rPr>
                        <a:t>NEOPOREZIVI i OPOREZIVI IZNOS:</a:t>
                      </a:r>
                    </a:p>
                    <a:p>
                      <a:r>
                        <a:rPr lang="hr-HR" sz="2200" dirty="0">
                          <a:solidFill>
                            <a:srgbClr val="002060"/>
                          </a:solidFill>
                        </a:rPr>
                        <a:t>Neoporeziva svota dnevnica = 2 x 10,62 eura = </a:t>
                      </a:r>
                      <a:r>
                        <a:rPr lang="hr-HR" sz="2200" b="1" dirty="0">
                          <a:solidFill>
                            <a:srgbClr val="002060"/>
                          </a:solidFill>
                        </a:rPr>
                        <a:t>21,24 eura</a:t>
                      </a:r>
                    </a:p>
                    <a:p>
                      <a:r>
                        <a:rPr lang="hr-HR" sz="2200" dirty="0">
                          <a:solidFill>
                            <a:srgbClr val="002060"/>
                          </a:solidFill>
                        </a:rPr>
                        <a:t>Oporezivi iznos dnevnica (plaća u poreznom smislu) = 53,10 – 21,24 = 31,86 eura = neto plaća</a:t>
                      </a:r>
                    </a:p>
                    <a:p>
                      <a:r>
                        <a:rPr lang="hr-HR" sz="2200" dirty="0">
                          <a:solidFill>
                            <a:srgbClr val="002060"/>
                          </a:solidFill>
                        </a:rPr>
                        <a:t>U obrascu JOPPD se evidentira isplata dnevnice u iznosu 21,24 eura (šifra 17) i isplata plaće u bruto iznosu koji se izračuna preračunavanjem neto svote od 31,86 eura u bruto plaću. Porez na dohodak i doprinose treba platiti na dan isplate.</a:t>
                      </a:r>
                    </a:p>
                    <a:p>
                      <a:endParaRPr lang="hr-HR" sz="2400" dirty="0"/>
                    </a:p>
                    <a:p>
                      <a:endParaRPr lang="hr-HR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59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964612" cy="850106"/>
          </a:xfrm>
        </p:spPr>
        <p:txBody>
          <a:bodyPr>
            <a:normAutofit/>
          </a:bodyPr>
          <a:lstStyle/>
          <a:p>
            <a:pPr algn="ctr"/>
            <a:r>
              <a:rPr lang="hr-HR" sz="3600" dirty="0"/>
              <a:t>Primjer povoljnijeg prava na dnevnicu prema GKU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6301396"/>
              </p:ext>
            </p:extLst>
          </p:nvPr>
        </p:nvGraphicFramePr>
        <p:xfrm>
          <a:off x="250825" y="1268761"/>
          <a:ext cx="8425631" cy="5222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5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507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hr-HR" sz="2400" i="1" dirty="0">
                          <a:solidFill>
                            <a:srgbClr val="002060"/>
                          </a:solidFill>
                        </a:rPr>
                        <a:t>Primjer:</a:t>
                      </a:r>
                    </a:p>
                    <a:p>
                      <a:pPr>
                        <a:buNone/>
                      </a:pPr>
                      <a:r>
                        <a:rPr lang="hr-HR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Nastavnik je vodio učenike na natjecanje. Putovanje je trajalo 50 sati, pa ima pravo na dvije pune dnevnice. Na putovanju je bila osigurana prehrana</a:t>
                      </a:r>
                      <a:r>
                        <a:rPr lang="hr-HR" sz="1800" b="1" u="sng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ali ne na teret poslodavca.</a:t>
                      </a:r>
                    </a:p>
                    <a:p>
                      <a:pPr>
                        <a:buNone/>
                      </a:pPr>
                      <a:endParaRPr lang="hr-HR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8341">
                <a:tc>
                  <a:txBody>
                    <a:bodyPr/>
                    <a:lstStyle/>
                    <a:p>
                      <a:r>
                        <a:rPr lang="hr-HR" sz="2400" dirty="0">
                          <a:solidFill>
                            <a:srgbClr val="002060"/>
                          </a:solidFill>
                        </a:rPr>
                        <a:t>OBRAČUN PUTNOG NALOGA: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400" dirty="0">
                          <a:solidFill>
                            <a:srgbClr val="002060"/>
                          </a:solidFill>
                        </a:rPr>
                        <a:t>Pravo učitelja koji je putovao s učenicima: 2 pune dnevnice, tj. tj. 2 x 26,55 eura = </a:t>
                      </a:r>
                      <a:r>
                        <a:rPr lang="hr-HR" sz="2400" b="1" dirty="0">
                          <a:solidFill>
                            <a:srgbClr val="002060"/>
                          </a:solidFill>
                        </a:rPr>
                        <a:t>53,10 eura </a:t>
                      </a:r>
                      <a:endParaRPr lang="hr-HR" sz="2400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hr-HR" sz="2400" dirty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  <a:p>
                      <a:r>
                        <a:rPr lang="hr-HR" sz="2400" dirty="0">
                          <a:solidFill>
                            <a:srgbClr val="002060"/>
                          </a:solidFill>
                        </a:rPr>
                        <a:t>NEOPOREZIVI IZNOS:</a:t>
                      </a:r>
                    </a:p>
                    <a:p>
                      <a:r>
                        <a:rPr lang="hr-HR" sz="2200" dirty="0">
                          <a:solidFill>
                            <a:srgbClr val="002060"/>
                          </a:solidFill>
                        </a:rPr>
                        <a:t>Neoporeziva svota dnevnica = 2 x 26,55 = 53,10 eura</a:t>
                      </a:r>
                    </a:p>
                    <a:p>
                      <a:r>
                        <a:rPr lang="hr-HR" sz="2200" dirty="0">
                          <a:solidFill>
                            <a:srgbClr val="002060"/>
                          </a:solidFill>
                        </a:rPr>
                        <a:t>U obrascu JOPPD se evidentira isplata neoporezive dnevnice u iznosu 53,10 eura (šifra 17).</a:t>
                      </a:r>
                      <a:endParaRPr lang="hr-HR" sz="2400" dirty="0">
                        <a:solidFill>
                          <a:srgbClr val="002060"/>
                        </a:solidFill>
                      </a:endParaRPr>
                    </a:p>
                    <a:p>
                      <a:endParaRPr lang="hr-HR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436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r-HR" sz="3600" dirty="0"/>
              <a:t>Neoporeziva dnevnica za službeno putovanje  u inozemstvo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PRAVO RADNIKA I NEOPOREZIVI IZNOS:</a:t>
            </a:r>
          </a:p>
          <a:p>
            <a:pPr marL="176213" indent="-176213"/>
            <a:r>
              <a:rPr lang="hr-HR" dirty="0"/>
              <a:t>Odluka o visini dnevnica za službeno putovanje u inozemstvo za korisnike koji se financiraju iz sredstava državnog proračuna (NN 8/06.) </a:t>
            </a:r>
          </a:p>
          <a:p>
            <a:pPr marL="982663" lvl="0" indent="-265113" hangingPunct="0">
              <a:buFont typeface="Wingdings" panose="05000000000000000000" pitchFamily="2" charset="2"/>
              <a:buChar char="ü"/>
            </a:pPr>
            <a:r>
              <a:rPr lang="hr-HR" dirty="0"/>
              <a:t>iznos dnevnice propisan je u EUR-ima ili u US dolarima</a:t>
            </a:r>
          </a:p>
          <a:p>
            <a:pPr marL="982663" lvl="0" indent="-265113" hangingPunct="0">
              <a:buFont typeface="Wingdings" panose="05000000000000000000" pitchFamily="2" charset="2"/>
              <a:buChar char="ü"/>
            </a:pPr>
            <a:r>
              <a:rPr lang="hr-HR" dirty="0"/>
              <a:t>za države koje nisu na popisu, visina dnevnice je određena u US dolarima i iznosi 35 US dolara</a:t>
            </a:r>
          </a:p>
          <a:p>
            <a:pPr hangingPunct="0"/>
            <a:r>
              <a:rPr lang="hr-HR" dirty="0"/>
              <a:t>Ako je na službenom putovanju </a:t>
            </a:r>
            <a:r>
              <a:rPr lang="hr-HR" u="sng" dirty="0"/>
              <a:t>na teret poslodavca</a:t>
            </a:r>
            <a:r>
              <a:rPr lang="hr-HR" dirty="0"/>
              <a:t> osigurana prehrana, dnevnica se umanjuje za 30% (ručak ili večera) odnosno za 60% (ručak i večera).</a:t>
            </a:r>
          </a:p>
          <a:p>
            <a:pPr marL="0" indent="0">
              <a:buNone/>
            </a:pP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257157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606F9-17D8-6AD4-AC3F-FF445912F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Službeni put u više država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6CE42-5252-EB63-ED38-B55B95107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Ako se službeno putuje </a:t>
            </a:r>
            <a:r>
              <a:rPr lang="hr-HR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 više zemalja</a:t>
            </a: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u odlasku se obračunava dnevnica utvrđena za stranu država u kojoj se počinje službeno putovanje, a u povratku dnevnica utvrđena za stranu državu u kojoj je službeno putovanje završeno. </a:t>
            </a:r>
          </a:p>
          <a:p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Za svako zadržavanje odnosno proputovanje kroz stranu državu koje traje </a:t>
            </a:r>
            <a:r>
              <a:rPr lang="hr-HR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duže od 12 sati </a:t>
            </a: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obračunava se dnevnica za tu stranu državu, a svako zadržavanje u stranoj državi kraće od 12 sati, obračunava se u vrijeme provedeno u idućoj državi u kojoj se provelo više od 12 sati.</a:t>
            </a: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09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38981-60B5-764E-6C85-A8DEC6C45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743472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/>
              <a:t>Pravo na naknadu prijevoza, troškova službenih putovanja i ostala materijalna prava u javnim službama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109BE-AD11-BB2E-A44F-86A3D298A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84008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hr-HR" b="1" dirty="0">
                <a:cs typeface="Arial" pitchFamily="34" charset="0"/>
              </a:rPr>
              <a:t>Temeljni kolektivni ugovor za službenike i namještenike u javnim službama i Dodatak I.,  </a:t>
            </a:r>
            <a:r>
              <a:rPr lang="hr-HR" dirty="0">
                <a:cs typeface="Arial" pitchFamily="34" charset="0"/>
              </a:rPr>
              <a:t>NN, 56/22. i 127/22.– primjena od 1. svibnja 2022.</a:t>
            </a:r>
          </a:p>
          <a:p>
            <a:pPr algn="ctr">
              <a:lnSpc>
                <a:spcPct val="90000"/>
              </a:lnSpc>
              <a:buNone/>
            </a:pPr>
            <a:r>
              <a:rPr lang="hr-HR" sz="2800" dirty="0">
                <a:cs typeface="Arial" pitchFamily="34" charset="0"/>
              </a:rPr>
              <a:t>+</a:t>
            </a:r>
          </a:p>
          <a:p>
            <a:pPr algn="ctr">
              <a:lnSpc>
                <a:spcPct val="90000"/>
              </a:lnSpc>
              <a:buNone/>
            </a:pPr>
            <a:r>
              <a:rPr lang="hr-HR" dirty="0">
                <a:cs typeface="Arial" pitchFamily="34" charset="0"/>
              </a:rPr>
              <a:t>  kolektivni ugovori pojedinih djelatnosti javnih službi</a:t>
            </a:r>
          </a:p>
          <a:p>
            <a:pPr algn="ctr">
              <a:lnSpc>
                <a:spcPct val="90000"/>
              </a:lnSpc>
              <a:buNone/>
            </a:pPr>
            <a:endParaRPr lang="hr-HR" dirty="0">
              <a:cs typeface="Arial" pitchFamily="34" charset="0"/>
            </a:endParaRPr>
          </a:p>
          <a:p>
            <a:r>
              <a:rPr lang="hr-HR" dirty="0"/>
              <a:t>Povoljnije pravo za određene zaposlenike u djelatnostima:</a:t>
            </a:r>
          </a:p>
          <a:p>
            <a:pPr marL="536575" indent="-274638">
              <a:buFont typeface="Wingdings" panose="05000000000000000000" pitchFamily="2" charset="2"/>
              <a:buChar char="Ø"/>
            </a:pPr>
            <a:r>
              <a:rPr lang="hr-HR" dirty="0"/>
              <a:t>osnovnoškolsko obrazovanje</a:t>
            </a:r>
          </a:p>
          <a:p>
            <a:pPr marL="536575" indent="-274638">
              <a:buFont typeface="Wingdings" panose="05000000000000000000" pitchFamily="2" charset="2"/>
              <a:buChar char="Ø"/>
            </a:pPr>
            <a:r>
              <a:rPr lang="hr-HR" dirty="0"/>
              <a:t>srednjoškolsko obrazovanje</a:t>
            </a:r>
          </a:p>
          <a:p>
            <a:pPr marL="536575" indent="-274638">
              <a:buFont typeface="Wingdings" panose="05000000000000000000" pitchFamily="2" charset="2"/>
              <a:buChar char="Ø"/>
            </a:pPr>
            <a:r>
              <a:rPr lang="hr-HR" dirty="0"/>
              <a:t>socijalna skrb</a:t>
            </a:r>
          </a:p>
        </p:txBody>
      </p:sp>
    </p:spTree>
    <p:extLst>
      <p:ext uri="{BB962C8B-B14F-4D97-AF65-F5344CB8AC3E}">
        <p14:creationId xmlns:p14="http://schemas.microsoft.com/office/powerpoint/2010/main" val="88468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41ED-D30D-763F-234F-94E06FCD8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/>
              <a:t>Službeni put koji obuhvaća tuzemstvo i inozemstvo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D130E-EDBF-13C1-09D6-E47B14C15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76192"/>
          </a:xfrm>
        </p:spPr>
        <p:txBody>
          <a:bodyPr/>
          <a:lstStyle/>
          <a:p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Ako se jedan službeni put odnosi na tuzemstvo i inozemstvo, </a:t>
            </a:r>
            <a:r>
              <a:rPr lang="hr-HR" b="0" i="0" u="sng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prvo se utvrđuje pravo na inozemnu dnevnicu</a:t>
            </a: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 nakon toga pravo na tuzemnu dnevnicu, </a:t>
            </a:r>
            <a:r>
              <a:rPr lang="hr-HR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uzimajući u obzir ukupan broj dana/sati provedenih na službenom putu</a:t>
            </a: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Ako je ukupno na putovanju osoba provela više od osam, odnosno više od 12 sati, a u inozemstvu manje od osam sati, tada se isplaćuje pripadajuća tuzemna dnevnica uzevši u obzir ukupan broj sati provedenih na putovanju u tuzemstvu i inozemstvu.</a:t>
            </a: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32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20821-0744-0E8A-47C7-015AFFC92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/>
              <a:t>Ostali izdaci za putovanje u inozemstvo koji se mogu neoporezivo nadoknaditi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F980A-0D7D-3EF9-0600-CE7437A98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04184"/>
          </a:xfrm>
        </p:spPr>
        <p:txBody>
          <a:bodyPr/>
          <a:lstStyle/>
          <a:p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Neoporezivo se mogu nadoknaditi sljedeći izdaci koji su u vezi sa službenim </a:t>
            </a:r>
            <a:r>
              <a:rPr lang="hr-HR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putovanjem u inozemstvo</a:t>
            </a: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706438" indent="-342900">
              <a:buFont typeface="Wingdings" panose="05000000000000000000" pitchFamily="2" charset="2"/>
              <a:buChar char="Ø"/>
            </a:pP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izdaci za pribavljanje putničkih isprava</a:t>
            </a:r>
          </a:p>
          <a:p>
            <a:pPr marL="706438" indent="-342900">
              <a:buFont typeface="Wingdings" panose="05000000000000000000" pitchFamily="2" charset="2"/>
              <a:buChar char="Ø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izdaci za </a:t>
            </a: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cijepljenje</a:t>
            </a:r>
          </a:p>
          <a:p>
            <a:pPr marL="706438" indent="-342900">
              <a:buFont typeface="Wingdings" panose="05000000000000000000" pitchFamily="2" charset="2"/>
              <a:buChar char="Ø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izdaci za l</a:t>
            </a:r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iječničke preglede </a:t>
            </a:r>
          </a:p>
          <a:p>
            <a:r>
              <a:rPr lang="hr-H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Ako navedene troškove ne plaća obvezno zdravstveno osiguranje, obračunavaju se i priznaju u stvarnim iznosima</a:t>
            </a: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55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B2BB9-67E6-1585-5DD0-77B582520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/>
              <a:t>Odlazak na mobilnost &amp; službeno putovanje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8DA2E-ADA5-A366-FB1A-2B0C715E8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SLUŽBENO PUTOVANJE - </a:t>
            </a:r>
            <a:r>
              <a:rPr lang="hr-H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čl. 7. st. 8. Pravilnika o porezu na dohodak:</a:t>
            </a:r>
          </a:p>
          <a:p>
            <a:r>
              <a:rPr lang="hr-HR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Nalog za službeno putovanje je u pravilu povezan s radnikovim poslovima koje uobičajeno obavlja, poslodavac ga upućuje da ih iznimno obavi u drugom mjestu u tuzemstvu odnosno u inozemstvu</a:t>
            </a:r>
            <a:endParaRPr lang="hr-H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b="1" dirty="0">
                <a:latin typeface="Calibri" panose="020F0502020204030204" pitchFamily="34" charset="0"/>
                <a:cs typeface="Times New Roman" panose="02020603050405020304" pitchFamily="18" charset="0"/>
              </a:rPr>
              <a:t>MOBILNOST:</a:t>
            </a:r>
          </a:p>
          <a:p>
            <a:r>
              <a:rPr lang="hr-H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Aktivnosti kojoj je svrha razmjena profesionalnih iskustava, upoznavanje drugih naroda i kultura, načina rada sličnih institucija – </a:t>
            </a:r>
            <a:r>
              <a:rPr lang="hr-HR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svrha je edukativna</a:t>
            </a:r>
          </a:p>
          <a:p>
            <a:r>
              <a:rPr lang="hr-H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Nije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svrha </a:t>
            </a:r>
            <a:r>
              <a:rPr lang="hr-H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obavljanje poslova za poslodavca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0687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B3C0B-EE01-4A8A-B30D-4C4589CA1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Putni nalog i programi mobilnosti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B9FB7-253E-4C04-ACB5-E2BEDBCE6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i="1" u="sng" dirty="0"/>
              <a:t>Pitanje:</a:t>
            </a:r>
          </a:p>
          <a:p>
            <a:pPr marL="0" indent="0">
              <a:buNone/>
            </a:pPr>
            <a:r>
              <a:rPr lang="hr-HR" dirty="0"/>
              <a:t>Treba li za upućivanje na mobilnost radniku ili drugoj osobi izdati putni nalog?</a:t>
            </a:r>
          </a:p>
          <a:p>
            <a:pPr marL="0" indent="0">
              <a:buNone/>
            </a:pPr>
            <a:r>
              <a:rPr lang="hr-HR" i="1" u="sng" dirty="0"/>
              <a:t>Odgovor:</a:t>
            </a:r>
          </a:p>
          <a:p>
            <a:pPr marL="0" indent="0">
              <a:buNone/>
            </a:pPr>
            <a:r>
              <a:rPr lang="hr-HR" dirty="0"/>
              <a:t>Nije potrebno. Ako se izdaje, svrha mu je evidentiranje u evidenciji radnog vremena razloga izostanka radnika s posla.</a:t>
            </a:r>
          </a:p>
        </p:txBody>
      </p:sp>
    </p:spTree>
    <p:extLst>
      <p:ext uri="{BB962C8B-B14F-4D97-AF65-F5344CB8AC3E}">
        <p14:creationId xmlns:p14="http://schemas.microsoft.com/office/powerpoint/2010/main" val="268488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27060-207B-3038-6F19-59F2A6525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770BF-8AA0-0C64-56CC-9BDC22C21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4400" dirty="0"/>
              <a:t>NAKNADA TROŠKOVA RADNIKU KOJI RADI NA IZDVOJENOM MJESTU RADA</a:t>
            </a:r>
          </a:p>
        </p:txBody>
      </p:sp>
    </p:spTree>
    <p:extLst>
      <p:ext uri="{BB962C8B-B14F-4D97-AF65-F5344CB8AC3E}">
        <p14:creationId xmlns:p14="http://schemas.microsoft.com/office/powerpoint/2010/main" val="361174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7FCC7-B2F2-D68B-66D1-83DF897ED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/>
              <a:t>Naknada troškova radniku koji radi na izdvojenom mjestu rada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57A28-22AC-11CC-5F50-26BAB445B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92216"/>
          </a:xfrm>
        </p:spPr>
        <p:txBody>
          <a:bodyPr/>
          <a:lstStyle/>
          <a:p>
            <a:pPr marL="0" indent="0" algn="ctr">
              <a:buNone/>
            </a:pPr>
            <a:r>
              <a:rPr lang="hr-HR" i="1" dirty="0"/>
              <a:t>Čl. 17.a Zakona o radu:</a:t>
            </a:r>
          </a:p>
          <a:p>
            <a:pPr algn="just"/>
            <a:r>
              <a:rPr lang="hr-HR" dirty="0"/>
              <a:t>Ako je rad na izdvojenom mjestu rada i rad na daljinu ugovoren kao </a:t>
            </a:r>
            <a:r>
              <a:rPr lang="hr-HR" u="sng" dirty="0"/>
              <a:t>stalan</a:t>
            </a:r>
            <a:r>
              <a:rPr lang="hr-HR" dirty="0"/>
              <a:t> ili ako razdoblje takvog tijekom jednog kalendarskog mjeseca traje </a:t>
            </a:r>
            <a:r>
              <a:rPr lang="hr-HR" u="sng" dirty="0"/>
              <a:t>duže od sedam radnih dana</a:t>
            </a:r>
            <a:r>
              <a:rPr lang="hr-HR" dirty="0"/>
              <a:t>:</a:t>
            </a:r>
          </a:p>
          <a:p>
            <a:pPr marL="1698625" indent="0" algn="just">
              <a:buNone/>
            </a:pPr>
            <a:r>
              <a:rPr lang="hr-HR" dirty="0"/>
              <a:t>poslodavac je dužan s radnikom ugovoriti nadoknadu troškova nastalih zbog obavljanja posla</a:t>
            </a:r>
          </a:p>
          <a:p>
            <a:pPr marL="174625" indent="0" algn="ctr">
              <a:buNone/>
            </a:pPr>
            <a:r>
              <a:rPr lang="hr-HR" i="1" dirty="0"/>
              <a:t>Čl. 7. Pravilnika o porezu na dohodak:</a:t>
            </a:r>
          </a:p>
          <a:p>
            <a:pPr algn="l"/>
            <a:r>
              <a:rPr lang="hr-HR" dirty="0"/>
              <a:t>Neoporeziva novčana paušalna naknada troškova radniku za rad na izdvojenom mjestu rada: </a:t>
            </a:r>
          </a:p>
          <a:p>
            <a:pPr marL="271463" indent="-271463" algn="l">
              <a:buFont typeface="Wingdings" panose="05000000000000000000" pitchFamily="2" charset="2"/>
              <a:buChar char="Ø"/>
            </a:pPr>
            <a:r>
              <a:rPr lang="pl-PL" i="0" u="none" strike="noStrike" baseline="0" dirty="0">
                <a:latin typeface="Calibri" panose="020F0502020204030204" pitchFamily="34" charset="0"/>
              </a:rPr>
              <a:t>U 2023: </a:t>
            </a:r>
            <a:r>
              <a:rPr lang="pl-PL" b="1" i="0" u="none" strike="noStrike" baseline="0" dirty="0">
                <a:latin typeface="Calibri" panose="020F0502020204030204" pitchFamily="34" charset="0"/>
              </a:rPr>
              <a:t>do 3,98 po danu</a:t>
            </a:r>
            <a:r>
              <a:rPr lang="pl-PL" b="0" i="0" u="none" strike="noStrike" baseline="0" dirty="0">
                <a:latin typeface="Calibri" panose="020F0502020204030204" pitchFamily="34" charset="0"/>
              </a:rPr>
              <a:t>, </a:t>
            </a:r>
            <a:r>
              <a:rPr lang="pl-PL" i="0" u="none" strike="noStrike" baseline="0" dirty="0">
                <a:latin typeface="Calibri" panose="020F0502020204030204" pitchFamily="34" charset="0"/>
              </a:rPr>
              <a:t>a </a:t>
            </a:r>
            <a:r>
              <a:rPr lang="hr-HR" i="0" u="none" strike="noStrike" baseline="0" dirty="0">
                <a:latin typeface="Calibri" panose="020F0502020204030204" pitchFamily="34" charset="0"/>
              </a:rPr>
              <a:t>najviše </a:t>
            </a:r>
            <a:r>
              <a:rPr lang="hr-HR" b="1" i="0" u="none" strike="noStrike" baseline="0" dirty="0">
                <a:latin typeface="Calibri" panose="020F0502020204030204" pitchFamily="34" charset="0"/>
              </a:rPr>
              <a:t>do 66,37 mjesečno</a:t>
            </a:r>
          </a:p>
          <a:p>
            <a:pPr marL="271463" indent="-271463" algn="l">
              <a:buFont typeface="Wingdings" panose="05000000000000000000" pitchFamily="2" charset="2"/>
              <a:buChar char="Ø"/>
            </a:pPr>
            <a:r>
              <a:rPr lang="hr-HR" dirty="0">
                <a:latin typeface="Calibri" panose="020F0502020204030204" pitchFamily="34" charset="0"/>
              </a:rPr>
              <a:t>U 2024.: </a:t>
            </a:r>
            <a:r>
              <a:rPr lang="hr-HR" b="1" dirty="0">
                <a:latin typeface="Calibri" panose="020F0502020204030204" pitchFamily="34" charset="0"/>
              </a:rPr>
              <a:t>do 4,00 eura po danu</a:t>
            </a:r>
            <a:r>
              <a:rPr lang="hr-HR" dirty="0">
                <a:latin typeface="Calibri" panose="020F0502020204030204" pitchFamily="34" charset="0"/>
              </a:rPr>
              <a:t>, a najviše </a:t>
            </a:r>
            <a:r>
              <a:rPr lang="hr-HR" b="1" dirty="0">
                <a:latin typeface="Calibri" panose="020F0502020204030204" pitchFamily="34" charset="0"/>
              </a:rPr>
              <a:t>do 70,00 eura mjesečno</a:t>
            </a:r>
            <a:endParaRPr lang="hr-HR" b="1" i="0" u="none" strike="noStrike" baseline="0" dirty="0">
              <a:latin typeface="Calibri" panose="020F0502020204030204" pitchFamily="34" charset="0"/>
            </a:endParaRPr>
          </a:p>
          <a:p>
            <a:pPr marL="271463" indent="-271463" algn="l">
              <a:buFont typeface="Wingdings" panose="05000000000000000000" pitchFamily="2" charset="2"/>
              <a:buChar char="Ø"/>
            </a:pPr>
            <a:endParaRPr lang="hr-HR" b="1" dirty="0"/>
          </a:p>
        </p:txBody>
      </p:sp>
      <p:sp>
        <p:nvSpPr>
          <p:cNvPr id="8" name="Arrow: Curved Right 7">
            <a:extLst>
              <a:ext uri="{FF2B5EF4-FFF2-40B4-BE49-F238E27FC236}">
                <a16:creationId xmlns:a16="http://schemas.microsoft.com/office/drawing/2014/main" id="{ECEC93F9-4584-0291-A79D-76617C04A77B}"/>
              </a:ext>
            </a:extLst>
          </p:cNvPr>
          <p:cNvSpPr/>
          <p:nvPr/>
        </p:nvSpPr>
        <p:spPr>
          <a:xfrm>
            <a:off x="1115616" y="3176972"/>
            <a:ext cx="864096" cy="50405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64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5E4DD-2B6C-F039-85BA-D24E9DE8C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Dodatak III. TKU-u za javne službe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22616-FAB5-6072-5750-3C3F3E1DC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Dodatak III. TKU za javne službe (Nar. nov., br. 128/23.) – sklopljen dana 25. listopada 2023. - novi članak 66.a</a:t>
            </a:r>
          </a:p>
          <a:p>
            <a:pPr marL="0" indent="0" algn="ctr">
              <a:buNone/>
            </a:pPr>
            <a:r>
              <a:rPr lang="hr-HR" i="1" dirty="0"/>
              <a:t>2 situacije:</a:t>
            </a:r>
          </a:p>
          <a:p>
            <a:pPr algn="just"/>
            <a:r>
              <a:rPr lang="hr-HR" dirty="0"/>
              <a:t>Rad od kuće ugovoren </a:t>
            </a:r>
            <a:r>
              <a:rPr lang="hr-HR" u="sng" dirty="0"/>
              <a:t>na zahtjev poslodavca </a:t>
            </a:r>
            <a:r>
              <a:rPr lang="hr-HR" dirty="0"/>
              <a:t>kao stalan ili duže od sedam dana u mjesecu:</a:t>
            </a:r>
          </a:p>
          <a:p>
            <a:pPr marL="536575" indent="363538" algn="just">
              <a:buFont typeface="Wingdings" panose="05000000000000000000" pitchFamily="2" charset="2"/>
              <a:buChar char="Ø"/>
            </a:pPr>
            <a:r>
              <a:rPr lang="hr-HR" dirty="0"/>
              <a:t>pravo na naknadu troškova u visini neoporezivog iznosa</a:t>
            </a:r>
          </a:p>
          <a:p>
            <a:pPr algn="just"/>
            <a:r>
              <a:rPr lang="hr-HR" dirty="0"/>
              <a:t>Rad od kuće ugovoren </a:t>
            </a:r>
            <a:r>
              <a:rPr lang="hr-HR" u="sng" dirty="0"/>
              <a:t>na pisani zahtjev radnika</a:t>
            </a:r>
            <a:r>
              <a:rPr lang="hr-HR" dirty="0"/>
              <a:t>:</a:t>
            </a:r>
          </a:p>
          <a:p>
            <a:pPr marL="900113" indent="-363538" algn="just">
              <a:buFont typeface="Wingdings" panose="05000000000000000000" pitchFamily="2" charset="2"/>
              <a:buChar char="Ø"/>
            </a:pPr>
            <a:r>
              <a:rPr lang="hr-HR" dirty="0"/>
              <a:t>radnik i poslodavac mogu ugovoriti da radnik ne ostvaruje</a:t>
            </a:r>
            <a:r>
              <a:rPr lang="hr-HR" b="1" dirty="0"/>
              <a:t> </a:t>
            </a:r>
            <a:r>
              <a:rPr lang="hr-HR" dirty="0"/>
              <a:t>pravo na naknadu troškova za rad od kuće</a:t>
            </a:r>
          </a:p>
        </p:txBody>
      </p:sp>
    </p:spTree>
    <p:extLst>
      <p:ext uri="{BB962C8B-B14F-4D97-AF65-F5344CB8AC3E}">
        <p14:creationId xmlns:p14="http://schemas.microsoft.com/office/powerpoint/2010/main" val="272455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F0957-E704-6ED9-EBD5-27FF7EAA3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DCE52-96DD-B737-02F0-0D3E2AA5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hr-HR" sz="4400" dirty="0"/>
          </a:p>
          <a:p>
            <a:pPr marL="0" indent="0" algn="ctr">
              <a:buNone/>
            </a:pPr>
            <a:r>
              <a:rPr lang="hr-HR" sz="4400" dirty="0"/>
              <a:t>OTPREMINA ZA ODLAZAK U MIROVINU</a:t>
            </a:r>
          </a:p>
        </p:txBody>
      </p:sp>
    </p:spTree>
    <p:extLst>
      <p:ext uri="{BB962C8B-B14F-4D97-AF65-F5344CB8AC3E}">
        <p14:creationId xmlns:p14="http://schemas.microsoft.com/office/powerpoint/2010/main" val="177816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/>
              <a:t>Otpremnina za odlazak u mirovinu</a:t>
            </a:r>
            <a:br>
              <a:rPr lang="hr-HR" dirty="0"/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36232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hr-HR" dirty="0">
                <a:cs typeface="Arial" pitchFamily="34" charset="0"/>
              </a:rPr>
              <a:t>Prestanak radnog odnosa u sljedećim slučajevima:</a:t>
            </a:r>
          </a:p>
          <a:p>
            <a:pPr marL="514350" indent="-514350">
              <a:buFontTx/>
              <a:buAutoNum type="arabicPeriod"/>
              <a:defRPr/>
            </a:pPr>
            <a:r>
              <a:rPr lang="hr-HR" dirty="0">
                <a:cs typeface="Arial" pitchFamily="34" charset="0"/>
              </a:rPr>
              <a:t>Sporazumni raskid radnog odnosa zbog odlaska u mirovinu</a:t>
            </a:r>
          </a:p>
          <a:p>
            <a:pPr marL="514350" indent="-514350">
              <a:buFontTx/>
              <a:buAutoNum type="arabicPeriod"/>
              <a:defRPr/>
            </a:pPr>
            <a:r>
              <a:rPr lang="hr-HR" dirty="0">
                <a:cs typeface="Arial" pitchFamily="34" charset="0"/>
              </a:rPr>
              <a:t>Prestanak radog odnosa radnika koji je navršio 65 godina i  najmanje 15 godina mirovinskog staža (prestanak radnog odnosa po sili zakona)</a:t>
            </a:r>
          </a:p>
          <a:p>
            <a:pPr marL="514350" indent="-514350">
              <a:buFontTx/>
              <a:buAutoNum type="arabicPeriod"/>
              <a:defRPr/>
            </a:pPr>
            <a:r>
              <a:rPr lang="hr-HR" dirty="0">
                <a:cs typeface="Arial" pitchFamily="34" charset="0"/>
              </a:rPr>
              <a:t>Potpuni gubitak radne sposobnost (prema ranijem Zakonu o mirovinskom osiguranju: opća nesposobnost za rad)</a:t>
            </a:r>
          </a:p>
          <a:p>
            <a:pPr marL="0" indent="0">
              <a:buNone/>
            </a:pPr>
            <a:r>
              <a:rPr lang="hr-HR" altLang="sr-Latn-RS" b="1" dirty="0">
                <a:cs typeface="Arial" panose="020B0604020202020204" pitchFamily="34" charset="0"/>
              </a:rPr>
              <a:t>Pravo na otpremninu: </a:t>
            </a:r>
            <a:r>
              <a:rPr lang="hr-HR" altLang="sr-Latn-RS" dirty="0">
                <a:cs typeface="Arial" panose="020B0604020202020204" pitchFamily="34" charset="0"/>
              </a:rPr>
              <a:t>samo ako je propisano izvorom radnog prava koji obvezuje poslodavca</a:t>
            </a:r>
          </a:p>
          <a:p>
            <a:pPr marL="0" indent="0">
              <a:buNone/>
            </a:pPr>
            <a:r>
              <a:rPr lang="hr-HR" altLang="sr-Latn-RS" dirty="0">
                <a:cs typeface="Arial" panose="020B0604020202020204" pitchFamily="34" charset="0"/>
              </a:rPr>
              <a:t>Neoporeziva otpremnina za odlazak u mirovinu:</a:t>
            </a:r>
          </a:p>
          <a:p>
            <a:pPr marL="0" indent="0">
              <a:buNone/>
            </a:pPr>
            <a:r>
              <a:rPr lang="hr-HR" altLang="sr-Latn-RS" dirty="0">
                <a:cs typeface="Arial" panose="020B0604020202020204" pitchFamily="34" charset="0"/>
              </a:rPr>
              <a:t>- u 2023: </a:t>
            </a:r>
            <a:r>
              <a:rPr lang="hr-HR" b="1" dirty="0">
                <a:effectLst/>
                <a:ea typeface="Times New Roman" panose="02020603050405020304" pitchFamily="18" charset="0"/>
              </a:rPr>
              <a:t>1.327,24 eura</a:t>
            </a:r>
          </a:p>
          <a:p>
            <a:pPr marL="0" indent="0">
              <a:buNone/>
            </a:pPr>
            <a:r>
              <a:rPr lang="hr-HR" altLang="sr-Latn-RS" dirty="0">
                <a:cs typeface="Arial" panose="020B0604020202020204" pitchFamily="34" charset="0"/>
              </a:rPr>
              <a:t>- u 2024: </a:t>
            </a:r>
            <a:r>
              <a:rPr lang="hr-HR" altLang="sr-Latn-RS" b="1" dirty="0">
                <a:cs typeface="Arial" panose="020B0604020202020204" pitchFamily="34" charset="0"/>
              </a:rPr>
              <a:t>1.400,00 eura</a:t>
            </a:r>
          </a:p>
          <a:p>
            <a:pPr marL="0" indent="0">
              <a:buNone/>
            </a:pPr>
            <a:endParaRPr lang="hr-HR" altLang="sr-Latn-RS" dirty="0"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hr-HR" sz="20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6099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/>
              <a:t>Otpremnina za odlazak u javnim službama</a:t>
            </a:r>
            <a:br>
              <a:rPr lang="hr-HR" dirty="0"/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76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>
                <a:effectLst/>
                <a:ea typeface="Times New Roman" panose="02020603050405020304" pitchFamily="18" charset="0"/>
              </a:rPr>
              <a:t>PRAVO:</a:t>
            </a:r>
          </a:p>
          <a:p>
            <a:r>
              <a:rPr lang="hr-HR" dirty="0">
                <a:effectLst/>
                <a:ea typeface="Times New Roman" panose="02020603050405020304" pitchFamily="18" charset="0"/>
              </a:rPr>
              <a:t>u visini </a:t>
            </a:r>
            <a:r>
              <a:rPr lang="hr-HR" b="1" dirty="0">
                <a:effectLst/>
                <a:ea typeface="Times New Roman" panose="02020603050405020304" pitchFamily="18" charset="0"/>
              </a:rPr>
              <a:t>dvije osnovice za određivanje osnovne plaće </a:t>
            </a:r>
            <a:r>
              <a:rPr lang="hr-HR" dirty="0">
                <a:effectLst/>
                <a:ea typeface="Times New Roman" panose="02020603050405020304" pitchFamily="18" charset="0"/>
              </a:rPr>
              <a:t>službenika i namještenika važeće na zadnji dan radnog odnosa, prije odlaska u mirovinu.</a:t>
            </a:r>
          </a:p>
          <a:p>
            <a:pPr marL="536575" indent="-274638">
              <a:buNone/>
            </a:pPr>
            <a:r>
              <a:rPr lang="hr-HR" i="1" u="sng" dirty="0"/>
              <a:t>Primjeri:</a:t>
            </a:r>
          </a:p>
          <a:p>
            <a:pPr marL="536575" indent="-274638"/>
            <a:r>
              <a:rPr lang="hr-HR" dirty="0">
                <a:effectLst/>
                <a:ea typeface="Times New Roman" panose="02020603050405020304" pitchFamily="18" charset="0"/>
              </a:rPr>
              <a:t>zadnji dan radnog odnosa </a:t>
            </a:r>
            <a:r>
              <a:rPr lang="hr-HR" dirty="0">
                <a:ea typeface="Times New Roman" panose="02020603050405020304" pitchFamily="18" charset="0"/>
              </a:rPr>
              <a:t>datum do 30. rujna</a:t>
            </a:r>
            <a:r>
              <a:rPr lang="hr-HR" dirty="0">
                <a:effectLst/>
                <a:ea typeface="Times New Roman" panose="02020603050405020304" pitchFamily="18" charset="0"/>
              </a:rPr>
              <a:t> 2023. godine i kasnije – otpremnina iznosi </a:t>
            </a:r>
            <a:r>
              <a:rPr lang="hr-HR" b="1" dirty="0">
                <a:effectLst/>
                <a:ea typeface="Times New Roman" panose="02020603050405020304" pitchFamily="18" charset="0"/>
              </a:rPr>
              <a:t>1.804,16 eura</a:t>
            </a:r>
          </a:p>
          <a:p>
            <a:pPr marL="536575" indent="-274638"/>
            <a:r>
              <a:rPr lang="hr-HR" dirty="0">
                <a:ea typeface="Times New Roman" panose="02020603050405020304" pitchFamily="18" charset="0"/>
              </a:rPr>
              <a:t>z</a:t>
            </a:r>
            <a:r>
              <a:rPr lang="hr-HR" dirty="0">
                <a:effectLst/>
                <a:ea typeface="Times New Roman" panose="02020603050405020304" pitchFamily="18" charset="0"/>
              </a:rPr>
              <a:t>adnji dan radnog odnosa datum 1. listopada 2023. i kasnije – otpremnina iznosi </a:t>
            </a:r>
            <a:r>
              <a:rPr lang="hr-HR" b="1" dirty="0">
                <a:effectLst/>
                <a:ea typeface="Times New Roman" panose="02020603050405020304" pitchFamily="18" charset="0"/>
              </a:rPr>
              <a:t>1.894,37 eura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4055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4D0F1-94A5-4D59-926B-701BFC577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51384"/>
          </a:xfrm>
        </p:spPr>
        <p:txBody>
          <a:bodyPr>
            <a:noAutofit/>
          </a:bodyPr>
          <a:lstStyle/>
          <a:p>
            <a:pPr algn="ctr"/>
            <a:r>
              <a:rPr lang="hr-HR" sz="3600" dirty="0"/>
              <a:t>Obveze poslodavca  prema poreznim propisima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855DB-830C-4F3C-AB60-C0E423B09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92216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hr-HR" b="1" dirty="0"/>
              <a:t>NEOPOREZIVI PRIMICI: </a:t>
            </a:r>
          </a:p>
          <a:p>
            <a:pPr algn="just">
              <a:lnSpc>
                <a:spcPct val="80000"/>
              </a:lnSpc>
            </a:pPr>
            <a:r>
              <a:rPr lang="hr-HR" dirty="0"/>
              <a:t>Zakon o porezu na dohodak, Nar. nov., br. 115/16. -114/23.</a:t>
            </a:r>
          </a:p>
          <a:p>
            <a:pPr marL="895350" indent="-895350" algn="just">
              <a:lnSpc>
                <a:spcPct val="80000"/>
              </a:lnSpc>
              <a:buNone/>
            </a:pPr>
            <a:r>
              <a:rPr lang="hr-HR" dirty="0"/>
              <a:t>         - Pravilnik o porezu na dohodak, Nar. nov., br. 10/17.- 1/23.</a:t>
            </a:r>
          </a:p>
          <a:p>
            <a:pPr marL="895350" indent="-895350" algn="just">
              <a:lnSpc>
                <a:spcPct val="80000"/>
              </a:lnSpc>
              <a:buNone/>
            </a:pPr>
            <a:endParaRPr lang="hr-HR" dirty="0"/>
          </a:p>
          <a:p>
            <a:pPr algn="just">
              <a:lnSpc>
                <a:spcPct val="80000"/>
              </a:lnSpc>
              <a:buNone/>
            </a:pPr>
            <a:r>
              <a:rPr lang="hr-HR" b="1" dirty="0"/>
              <a:t>OPOREZIVI PRIMICI:</a:t>
            </a:r>
          </a:p>
          <a:p>
            <a:pPr algn="just">
              <a:lnSpc>
                <a:spcPct val="80000"/>
              </a:lnSpc>
            </a:pPr>
            <a:r>
              <a:rPr lang="hr-HR" dirty="0"/>
              <a:t>Zakon o porezu na dohodak</a:t>
            </a:r>
          </a:p>
          <a:p>
            <a:pPr marL="895350" indent="-895350" algn="just">
              <a:lnSpc>
                <a:spcPct val="80000"/>
              </a:lnSpc>
              <a:buNone/>
            </a:pPr>
            <a:r>
              <a:rPr lang="hr-HR" dirty="0"/>
              <a:t>         - Pravilnik o porezu na dohodak</a:t>
            </a:r>
          </a:p>
          <a:p>
            <a:pPr algn="just">
              <a:lnSpc>
                <a:spcPct val="80000"/>
              </a:lnSpc>
            </a:pPr>
            <a:r>
              <a:rPr lang="hr-HR" dirty="0"/>
              <a:t>Zakon o doprinosima, NN 84/08.-114/23.</a:t>
            </a:r>
          </a:p>
          <a:p>
            <a:pPr algn="just">
              <a:lnSpc>
                <a:spcPct val="80000"/>
              </a:lnSpc>
              <a:buNone/>
            </a:pPr>
            <a:r>
              <a:rPr lang="hr-HR" dirty="0"/>
              <a:t>         - Pravilnik o doprinosima, Nar. nov., br. 2/09. – 1/19.</a:t>
            </a:r>
          </a:p>
          <a:p>
            <a:pPr marL="895350" indent="-895350" algn="just">
              <a:lnSpc>
                <a:spcPct val="80000"/>
              </a:lnSpc>
              <a:buNone/>
            </a:pPr>
            <a:endParaRPr lang="hr-HR" dirty="0"/>
          </a:p>
          <a:p>
            <a:pPr algn="just">
              <a:lnSpc>
                <a:spcPct val="80000"/>
              </a:lnSpc>
            </a:pPr>
            <a:r>
              <a:rPr lang="hr-HR" dirty="0"/>
              <a:t>Za većinu isplaćenih primitaka poslodavcu je propisana obveza </a:t>
            </a:r>
            <a:r>
              <a:rPr lang="hr-HR" u="sng" dirty="0"/>
              <a:t>izvještavanja Porezne uprave </a:t>
            </a:r>
            <a:r>
              <a:rPr lang="hr-HR" dirty="0"/>
              <a:t>– o neoporezivim i o oporezivim dijelovima primitaka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9369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69D6A-118C-A98E-B9AD-7CC653365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/>
              <a:t>Način isplate neoporezive i oporezive otpremnine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FEA65-83DE-478D-2AE1-1599CB855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32176"/>
          </a:xfrm>
        </p:spPr>
        <p:txBody>
          <a:bodyPr/>
          <a:lstStyle/>
          <a:p>
            <a:r>
              <a:rPr lang="hr-HR" dirty="0"/>
              <a:t>NEOPOREZIVI IZNOS OTPREMNINE:</a:t>
            </a:r>
          </a:p>
          <a:p>
            <a:pPr marL="784225" indent="-342900">
              <a:buFont typeface="Wingdings" panose="05000000000000000000" pitchFamily="2" charset="2"/>
              <a:buChar char="Ø"/>
            </a:pPr>
            <a:r>
              <a:rPr lang="hr-HR" u="sng" dirty="0"/>
              <a:t>Nije dozvoljena isplata na račun zaštićen od ovrhe</a:t>
            </a:r>
          </a:p>
          <a:p>
            <a:pPr marL="784225" indent="-342900">
              <a:buFont typeface="Wingdings" panose="05000000000000000000" pitchFamily="2" charset="2"/>
              <a:buChar char="Ø"/>
            </a:pPr>
            <a:r>
              <a:rPr lang="hr-HR" dirty="0"/>
              <a:t>Dozvoljena je isplata u gotovu novcu (čl. 92. Pravilnika o porezu na dohodak)</a:t>
            </a:r>
          </a:p>
          <a:p>
            <a:r>
              <a:rPr lang="hr-HR" dirty="0"/>
              <a:t>OPOREZIVI IZNOS OTPREMNINE:</a:t>
            </a:r>
          </a:p>
          <a:p>
            <a:pPr marL="441325" indent="0">
              <a:buFont typeface="Wingdings" panose="05000000000000000000" pitchFamily="2" charset="2"/>
              <a:buChar char="Ø"/>
            </a:pPr>
            <a:r>
              <a:rPr lang="hr-HR" dirty="0"/>
              <a:t> Obveza isplate na tekući račun</a:t>
            </a:r>
          </a:p>
          <a:p>
            <a:pPr marL="441325" indent="0">
              <a:buFont typeface="Wingdings" panose="05000000000000000000" pitchFamily="2" charset="2"/>
              <a:buChar char="Ø"/>
            </a:pPr>
            <a:r>
              <a:rPr lang="hr-HR" dirty="0"/>
              <a:t> Nije dozvoljeno dio otpremnine isplatiti na zaštićeni račun</a:t>
            </a:r>
          </a:p>
        </p:txBody>
      </p:sp>
    </p:spTree>
    <p:extLst>
      <p:ext uri="{BB962C8B-B14F-4D97-AF65-F5344CB8AC3E}">
        <p14:creationId xmlns:p14="http://schemas.microsoft.com/office/powerpoint/2010/main" val="164616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D68C1-7000-4C00-A0D1-114537C89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F1D70-1FFD-48B3-9206-CD2E0F19B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hr-HR" sz="4000" dirty="0"/>
          </a:p>
          <a:p>
            <a:pPr marL="0" indent="0" algn="ctr">
              <a:buNone/>
            </a:pPr>
            <a:r>
              <a:rPr lang="hr-HR" sz="4000" dirty="0"/>
              <a:t>NAKNADA TROŠKOVA PRIJEVOZA ZA DOLAZAK NA POSAO I ODLAZAK S POSLA</a:t>
            </a:r>
          </a:p>
        </p:txBody>
      </p:sp>
    </p:spTree>
    <p:extLst>
      <p:ext uri="{BB962C8B-B14F-4D97-AF65-F5344CB8AC3E}">
        <p14:creationId xmlns:p14="http://schemas.microsoft.com/office/powerpoint/2010/main" val="94176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E64D9-1192-4D69-9697-74CB66342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>
            <a:noAutofit/>
          </a:bodyPr>
          <a:lstStyle/>
          <a:p>
            <a:pPr algn="ctr"/>
            <a:r>
              <a:rPr lang="hr-HR" sz="3600" dirty="0"/>
              <a:t>Pravo radnika na naknadu troškova prijevoza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BD2E7-7A29-4256-9CC8-8B8443FD3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64224"/>
          </a:xfrm>
        </p:spPr>
        <p:txBody>
          <a:bodyPr>
            <a:normAutofit/>
          </a:bodyPr>
          <a:lstStyle/>
          <a:p>
            <a:r>
              <a:rPr lang="hr-HR" b="1" dirty="0"/>
              <a:t>3 načina: </a:t>
            </a:r>
            <a:r>
              <a:rPr lang="hr-HR" dirty="0"/>
              <a:t>1) kupnjom prijevozne karte za radnika (javnog prijevoza)</a:t>
            </a:r>
          </a:p>
          <a:p>
            <a:pPr marL="0" indent="0">
              <a:buNone/>
            </a:pPr>
            <a:r>
              <a:rPr lang="hr-HR" dirty="0"/>
              <a:t>                     2) isplatom naknade u novcu</a:t>
            </a:r>
          </a:p>
          <a:p>
            <a:pPr marL="0" indent="0">
              <a:buNone/>
            </a:pPr>
            <a:r>
              <a:rPr lang="hr-HR" dirty="0"/>
              <a:t>                     3) organizirani prijevoz od strane poslodavca</a:t>
            </a:r>
          </a:p>
          <a:p>
            <a:pPr marL="228600" indent="-228600">
              <a:buNone/>
            </a:pPr>
            <a:r>
              <a:rPr lang="hr-HR" dirty="0"/>
              <a:t>DRŽAVNE I JAVNE SLUŽBE:</a:t>
            </a:r>
          </a:p>
          <a:p>
            <a:r>
              <a:rPr lang="hr-HR" dirty="0"/>
              <a:t>pravo radnika koji stanuje na udaljenosti od najmanje 2 km</a:t>
            </a:r>
          </a:p>
          <a:p>
            <a:pPr marL="0" indent="0">
              <a:buNone/>
            </a:pPr>
            <a:r>
              <a:rPr lang="hr-HR" dirty="0"/>
              <a:t>OSTALI POSLODAVCI:</a:t>
            </a:r>
          </a:p>
          <a:p>
            <a:r>
              <a:rPr lang="hr-HR" dirty="0"/>
              <a:t>prema aktima koji ih obvezuju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008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B80DD-ACAD-470F-9F89-7BD08A6FA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63352"/>
          </a:xfrm>
        </p:spPr>
        <p:txBody>
          <a:bodyPr>
            <a:noAutofit/>
          </a:bodyPr>
          <a:lstStyle/>
          <a:p>
            <a:pPr algn="ctr"/>
            <a:r>
              <a:rPr lang="hr-HR" sz="3600" dirty="0"/>
              <a:t>Naknada troškova prijevoza u državnim i javnim službama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9C0D5-BB95-493A-A610-92880AA6C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556792"/>
            <a:ext cx="8424936" cy="5184576"/>
          </a:xfrm>
        </p:spPr>
        <p:txBody>
          <a:bodyPr>
            <a:normAutofit fontScale="92500" lnSpcReduction="10000"/>
          </a:bodyPr>
          <a:lstStyle/>
          <a:p>
            <a:r>
              <a:rPr lang="hr-HR" dirty="0"/>
              <a:t>Kolektivni ugovor za državne službenike i namještenike</a:t>
            </a:r>
          </a:p>
          <a:p>
            <a:r>
              <a:rPr lang="hr-HR" dirty="0"/>
              <a:t>Temeljni kolektivni ugovor za službenike i namještenike u javnim službama</a:t>
            </a:r>
          </a:p>
          <a:p>
            <a:pPr marL="0" indent="0">
              <a:buNone/>
            </a:pPr>
            <a:r>
              <a:rPr lang="hr-HR" dirty="0"/>
              <a:t>Za prijevoz u mjestu i za međumjesni prijevoz:</a:t>
            </a:r>
          </a:p>
          <a:p>
            <a:r>
              <a:rPr lang="hr-HR" dirty="0"/>
              <a:t>pravo na naknadu troškova prijevoza pod uvjetom da je udaljenost od prebivališta odnosno boravišta radnika do lokacije rada, najmanje</a:t>
            </a:r>
            <a:r>
              <a:rPr lang="hr-HR" b="1" dirty="0"/>
              <a:t> dva kilometra</a:t>
            </a:r>
          </a:p>
          <a:p>
            <a:r>
              <a:rPr lang="hr-HR" dirty="0"/>
              <a:t>za relaciju veću od 100 km – obveza je zatražiti suglasnost nadležnog ministra</a:t>
            </a:r>
          </a:p>
          <a:p>
            <a:pPr marL="0" indent="0">
              <a:buNone/>
            </a:pPr>
            <a:r>
              <a:rPr lang="hr-HR" u="sng" dirty="0"/>
              <a:t>Način određivanja udaljenosti:</a:t>
            </a:r>
          </a:p>
          <a:p>
            <a:pPr marL="357188" indent="-357188">
              <a:buFont typeface="Wingdings" panose="05000000000000000000" pitchFamily="2" charset="2"/>
              <a:buChar char="Ø"/>
            </a:pPr>
            <a:r>
              <a:rPr lang="hr-HR" dirty="0"/>
              <a:t>Google </a:t>
            </a:r>
            <a:r>
              <a:rPr lang="hr-HR" dirty="0" err="1"/>
              <a:t>Maps</a:t>
            </a:r>
            <a:r>
              <a:rPr lang="hr-HR" dirty="0"/>
              <a:t> - kao najkraća ruta sa suvremenim kolničkim zastorom (asfaltom)  </a:t>
            </a:r>
          </a:p>
          <a:p>
            <a:pPr marL="357188" indent="-357188">
              <a:buFont typeface="Wingdings" panose="05000000000000000000" pitchFamily="2" charset="2"/>
              <a:buChar char="Ø"/>
            </a:pPr>
            <a:r>
              <a:rPr lang="hr-HR" dirty="0"/>
              <a:t>pod propisanim uvjetima, pravo na naknadu troškova tunelarine i cestarine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1916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3C61B-352C-4CBF-8B8B-7F97D4FA6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br>
              <a:rPr lang="hr-HR" b="1" dirty="0"/>
            </a:br>
            <a:r>
              <a:rPr lang="hr-HR" dirty="0"/>
              <a:t>Državne i javne službe:</a:t>
            </a:r>
            <a:br>
              <a:rPr lang="hr-HR" b="1" dirty="0"/>
            </a:br>
            <a:r>
              <a:rPr lang="hr-HR" dirty="0"/>
              <a:t>povoljnije pravo za određene zaposlenike</a:t>
            </a:r>
            <a:br>
              <a:rPr lang="hr-HR" dirty="0"/>
            </a:b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4477C-571F-4CCD-A201-DDBDD751D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32176"/>
          </a:xfrm>
        </p:spPr>
        <p:txBody>
          <a:bodyPr/>
          <a:lstStyle/>
          <a:p>
            <a:pPr marL="0" indent="0">
              <a:buNone/>
            </a:pPr>
            <a:r>
              <a:rPr lang="hr-HR" dirty="0"/>
              <a:t>Pravo na naknadu za prijevoz i u slučaju ako ne ispunjavaju uvjet udaljenosti od prebivališta odnosno boravišta do mjesta rada od najmanje dva kilometra:</a:t>
            </a:r>
          </a:p>
          <a:p>
            <a:pPr marL="625475" lvl="0" indent="-357188"/>
            <a:r>
              <a:rPr lang="hr-HR" b="1" dirty="0"/>
              <a:t>zaposlenici koji imaju tjelesno oštećenje </a:t>
            </a:r>
            <a:r>
              <a:rPr lang="hr-HR" dirty="0"/>
              <a:t>od 100%, odnosno tjelesno oštećenje donjih ekstremiteta od najmanje 60% uz uvjet da je tjelesno oštećenje utvrđeno rješenjem nadležnog tijela – visina naknade kao za ostale zaposlenike</a:t>
            </a:r>
          </a:p>
          <a:p>
            <a:pPr marL="625475" indent="-357188"/>
            <a:r>
              <a:rPr lang="hr-HR" b="1" dirty="0"/>
              <a:t>zaposlenici s navršenih 58 godina </a:t>
            </a:r>
            <a:r>
              <a:rPr lang="hr-HR" dirty="0"/>
              <a:t>– ostvaruju pravo na naknadu samo za kupljenu kartu; ako na relaciji kojom dolaze na posao nema javnog prijevoza, nemaju pravo na naknadu</a:t>
            </a:r>
          </a:p>
        </p:txBody>
      </p:sp>
    </p:spTree>
    <p:extLst>
      <p:ext uri="{BB962C8B-B14F-4D97-AF65-F5344CB8AC3E}">
        <p14:creationId xmlns:p14="http://schemas.microsoft.com/office/powerpoint/2010/main" val="235243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34215-D018-45C9-9D8F-13337D00D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533400"/>
            <a:ext cx="8784976" cy="1167408"/>
          </a:xfrm>
        </p:spPr>
        <p:txBody>
          <a:bodyPr>
            <a:noAutofit/>
          </a:bodyPr>
          <a:lstStyle/>
          <a:p>
            <a:pPr algn="ctr"/>
            <a:r>
              <a:rPr lang="hr-HR" sz="3600" dirty="0"/>
              <a:t>Državne i javne službe:</a:t>
            </a:r>
            <a:br>
              <a:rPr lang="hr-HR" sz="3600" dirty="0"/>
            </a:br>
            <a:r>
              <a:rPr lang="hr-HR" sz="3600" dirty="0"/>
              <a:t>zaposlenici koji mogu koristiti</a:t>
            </a:r>
            <a:r>
              <a:rPr lang="hr-HR" sz="3600" b="1" dirty="0"/>
              <a:t> </a:t>
            </a:r>
            <a:r>
              <a:rPr lang="hr-HR" sz="3600" dirty="0"/>
              <a:t>organizirani prijevoz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23B62-850A-4A48-82BC-ADFE0DFE3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ZA MJESNI I ZA MEĐUMJESNI PRIJEVOZ:</a:t>
            </a:r>
          </a:p>
          <a:p>
            <a:r>
              <a:rPr lang="hr-HR" dirty="0"/>
              <a:t>u visini cijene javnog prijevoza, kumulativno za mjesni i za međumjesni</a:t>
            </a:r>
          </a:p>
          <a:p>
            <a:r>
              <a:rPr lang="hr-HR" dirty="0"/>
              <a:t>neovisno o tome koriste li ga ili ne koriste</a:t>
            </a:r>
          </a:p>
          <a:p>
            <a:r>
              <a:rPr lang="hr-HR" dirty="0"/>
              <a:t>bez umanjivanja naknade, u punom iznosu</a:t>
            </a:r>
          </a:p>
          <a:p>
            <a:pPr marL="0" indent="0">
              <a:buNone/>
            </a:pPr>
            <a:r>
              <a:rPr lang="hr-HR" dirty="0"/>
              <a:t>KOJI IZNOS NAKNADE?</a:t>
            </a:r>
          </a:p>
          <a:p>
            <a:pPr lvl="0"/>
            <a:r>
              <a:rPr lang="hr-HR" dirty="0"/>
              <a:t>ako postoji mogućnost kupnje godišnje karte na naknadu troška godišnje karte – svaki mjesec u visini 1/12 cijene godišnje karte</a:t>
            </a:r>
          </a:p>
          <a:p>
            <a:pPr lvl="0"/>
            <a:r>
              <a:rPr lang="hr-HR" dirty="0"/>
              <a:t>ako ne postoji mogućnost kupnje godišnje karte na naknadu troška mjesečne karte</a:t>
            </a:r>
          </a:p>
          <a:p>
            <a:pPr lvl="0"/>
            <a:r>
              <a:rPr lang="hr-HR" dirty="0"/>
              <a:t>ako ne postoji mogućnost kupnje godišnje ili mjesečne karte, na naknadu troška pojedinačne karte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9500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if-mod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Rif-model</Template>
  <TotalTime>2624</TotalTime>
  <Words>3289</Words>
  <Application>Microsoft Office PowerPoint</Application>
  <PresentationFormat>On-screen Show (4:3)</PresentationFormat>
  <Paragraphs>297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Wingdings</vt:lpstr>
      <vt:lpstr>Rif-model</vt:lpstr>
      <vt:lpstr>   PUTNI TROŠKOVI, PUTNI NALOZI I OSTALE AKTUALNOSTI U VEZI MATERIJALNIH PRAVA RADNIKA    </vt:lpstr>
      <vt:lpstr>Troškovi službenih putovanja RADNO PRAVO  &amp;  POREZNO PRAVO</vt:lpstr>
      <vt:lpstr>Pravo na naknadu prijevoza, troškova službenih putovanja i ostala materijalna prava u javnim službama</vt:lpstr>
      <vt:lpstr>Obveze poslodavca  prema poreznim propisima</vt:lpstr>
      <vt:lpstr>PowerPoint Presentation</vt:lpstr>
      <vt:lpstr>Pravo radnika na naknadu troškova prijevoza</vt:lpstr>
      <vt:lpstr>Naknada troškova prijevoza u državnim i javnim službama</vt:lpstr>
      <vt:lpstr> Državne i javne službe: povoljnije pravo za određene zaposlenike </vt:lpstr>
      <vt:lpstr>Državne i javne službe: zaposlenici koji mogu koristiti organizirani prijevoz</vt:lpstr>
      <vt:lpstr>Državne i javne službe: zaposlenici koji ne mogu koristiti javni prijevoz</vt:lpstr>
      <vt:lpstr>Usklađivanje visine naknade po km</vt:lpstr>
      <vt:lpstr>Neoporeziva naknada troškova prijevoza </vt:lpstr>
      <vt:lpstr> Primjer: Neoporezivi i oporezivi dio naknade troškova prijevoza </vt:lpstr>
      <vt:lpstr>PowerPoint Presentation</vt:lpstr>
      <vt:lpstr>Definicija službenog putovanja u poreznim propisima</vt:lpstr>
      <vt:lpstr>Obvezan sadržaj naloga za službeno putovanje </vt:lpstr>
      <vt:lpstr>Dodatni sadržaj naloga za službeno putovanje, ako se putuje osobnim automobilom</vt:lpstr>
      <vt:lpstr>Korištenje privatnog automobila u službene svrhe za vožnju u mjestu i do 30 km</vt:lpstr>
      <vt:lpstr>Rok za obračun troškova po putnom nalogu</vt:lpstr>
      <vt:lpstr>Izdaci za službena putovanja</vt:lpstr>
      <vt:lpstr>Prijevozni troškovi na službenom putovanju</vt:lpstr>
      <vt:lpstr>Izdaci za smještaj</vt:lpstr>
      <vt:lpstr> Dnevnica  </vt:lpstr>
      <vt:lpstr>Iznos dnevnice ako je na teret poslodavca osigurana prehrana</vt:lpstr>
      <vt:lpstr>Kada se smatra da je prehrana osigurana na teret poslodavca?</vt:lpstr>
      <vt:lpstr>Primjer povoljnijeg prava na dnevnicu prema GKU</vt:lpstr>
      <vt:lpstr>Primjer povoljnijeg prava na dnevnicu prema GKU</vt:lpstr>
      <vt:lpstr>Neoporeziva dnevnica za službeno putovanje  u inozemstvo</vt:lpstr>
      <vt:lpstr>Službeni put u više država</vt:lpstr>
      <vt:lpstr>Službeni put koji obuhvaća tuzemstvo i inozemstvo</vt:lpstr>
      <vt:lpstr>Ostali izdaci za putovanje u inozemstvo koji se mogu neoporezivo nadoknaditi</vt:lpstr>
      <vt:lpstr>Odlazak na mobilnost &amp; službeno putovanje</vt:lpstr>
      <vt:lpstr>Putni nalog i programi mobilnosti</vt:lpstr>
      <vt:lpstr>PowerPoint Presentation</vt:lpstr>
      <vt:lpstr>Naknada troškova radniku koji radi na izdvojenom mjestu rada</vt:lpstr>
      <vt:lpstr>Dodatak III. TKU-u za javne službe</vt:lpstr>
      <vt:lpstr>PowerPoint Presentation</vt:lpstr>
      <vt:lpstr>Otpremnina za odlazak u mirovinu </vt:lpstr>
      <vt:lpstr>Otpremnina za odlazak u javnim službama </vt:lpstr>
      <vt:lpstr>Način isplate neoporezive i oporezive otpremnine</vt:lpstr>
    </vt:vector>
  </TitlesOfParts>
  <Company>RIF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xxx</dc:creator>
  <cp:lastModifiedBy>HT-ICT</cp:lastModifiedBy>
  <cp:revision>202</cp:revision>
  <dcterms:created xsi:type="dcterms:W3CDTF">2012-09-19T13:04:13Z</dcterms:created>
  <dcterms:modified xsi:type="dcterms:W3CDTF">2023-11-06T16:21:58Z</dcterms:modified>
</cp:coreProperties>
</file>